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62" r:id="rId4"/>
    <p:sldId id="257" r:id="rId5"/>
    <p:sldId id="258" r:id="rId6"/>
    <p:sldId id="260" r:id="rId7"/>
    <p:sldId id="263" r:id="rId8"/>
    <p:sldId id="259" r:id="rId9"/>
    <p:sldId id="264" r:id="rId10"/>
    <p:sldId id="265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7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959-8168-4A6C-A0AB-422986BEA72D}" type="datetimeFigureOut">
              <a:rPr lang="zh-CN" altLang="en-US" smtClean="0"/>
              <a:t>2012/5/10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B956-B47C-4BE1-9439-3ACF7F02F8A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959-8168-4A6C-A0AB-422986BEA72D}" type="datetimeFigureOut">
              <a:rPr lang="zh-CN" altLang="en-US" smtClean="0"/>
              <a:t>2012/5/10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B956-B47C-4BE1-9439-3ACF7F02F8A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959-8168-4A6C-A0AB-422986BEA72D}" type="datetimeFigureOut">
              <a:rPr lang="zh-CN" altLang="en-US" smtClean="0"/>
              <a:t>2012/5/10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B956-B47C-4BE1-9439-3ACF7F02F8A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959-8168-4A6C-A0AB-422986BEA72D}" type="datetimeFigureOut">
              <a:rPr lang="zh-CN" altLang="en-US" smtClean="0"/>
              <a:t>2012/5/10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B956-B47C-4BE1-9439-3ACF7F02F8A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959-8168-4A6C-A0AB-422986BEA72D}" type="datetimeFigureOut">
              <a:rPr lang="zh-CN" altLang="en-US" smtClean="0"/>
              <a:t>2012/5/10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B956-B47C-4BE1-9439-3ACF7F02F8A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959-8168-4A6C-A0AB-422986BEA72D}" type="datetimeFigureOut">
              <a:rPr lang="zh-CN" altLang="en-US" smtClean="0"/>
              <a:t>2012/5/10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B956-B47C-4BE1-9439-3ACF7F02F8A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959-8168-4A6C-A0AB-422986BEA72D}" type="datetimeFigureOut">
              <a:rPr lang="zh-CN" altLang="en-US" smtClean="0"/>
              <a:t>2012/5/10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B956-B47C-4BE1-9439-3ACF7F02F8A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959-8168-4A6C-A0AB-422986BEA72D}" type="datetimeFigureOut">
              <a:rPr lang="zh-CN" altLang="en-US" smtClean="0"/>
              <a:t>2012/5/10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B956-B47C-4BE1-9439-3ACF7F02F8A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959-8168-4A6C-A0AB-422986BEA72D}" type="datetimeFigureOut">
              <a:rPr lang="zh-CN" altLang="en-US" smtClean="0"/>
              <a:t>2012/5/10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B956-B47C-4BE1-9439-3ACF7F02F8A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959-8168-4A6C-A0AB-422986BEA72D}" type="datetimeFigureOut">
              <a:rPr lang="zh-CN" altLang="en-US" smtClean="0"/>
              <a:t>2012/5/10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B956-B47C-4BE1-9439-3ACF7F02F8A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959-8168-4A6C-A0AB-422986BEA72D}" type="datetimeFigureOut">
              <a:rPr lang="zh-CN" altLang="en-US" smtClean="0"/>
              <a:t>2012/5/10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B956-B47C-4BE1-9439-3ACF7F02F8A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4A959-8168-4A6C-A0AB-422986BEA72D}" type="datetimeFigureOut">
              <a:rPr lang="zh-CN" altLang="en-US" smtClean="0"/>
              <a:t>2012/5/10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2B956-B47C-4BE1-9439-3ACF7F02F8A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300" dirty="0" err="1" smtClean="0"/>
              <a:t>Chemotaxis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Guiding bacteria with small molecules and RNA</a:t>
            </a:r>
            <a:endParaRPr lang="en-US" sz="4000" dirty="0"/>
          </a:p>
        </p:txBody>
      </p:sp>
      <p:sp>
        <p:nvSpPr>
          <p:cNvPr id="6" name="副标题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 smtClean="0">
                <a:solidFill>
                  <a:schemeClr val="tx1"/>
                </a:solidFill>
              </a:rPr>
              <a:t>X.G.Liu</a:t>
            </a:r>
            <a:endParaRPr lang="zh-CN" alt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lxg\desktop\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1114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dirty="0" smtClean="0"/>
              <a:t> </a:t>
            </a:r>
            <a:endParaRPr lang="zh-CN" altLang="en-US" dirty="0"/>
          </a:p>
        </p:txBody>
      </p:sp>
      <p:pic>
        <p:nvPicPr>
          <p:cNvPr id="22530" name="Picture 2" descr="c:\users\lxg\desktop\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1114425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2214546" y="3000372"/>
            <a:ext cx="4500594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8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Q  &amp;  A  </a:t>
            </a:r>
            <a:endParaRPr lang="zh-CN" altLang="en-US" sz="8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Chemotaxis</a:t>
            </a:r>
            <a:r>
              <a:rPr lang="en-US" sz="3600" dirty="0" smtClean="0"/>
              <a:t> is the phenomenon in which </a:t>
            </a:r>
            <a:r>
              <a:rPr lang="en-US" sz="3600" dirty="0" smtClean="0"/>
              <a:t>somatic cells,</a:t>
            </a:r>
            <a:r>
              <a:rPr lang="en-US" sz="3600" dirty="0" smtClean="0"/>
              <a:t> </a:t>
            </a:r>
            <a:r>
              <a:rPr lang="en-US" sz="3600" dirty="0" smtClean="0"/>
              <a:t>bacteria, </a:t>
            </a:r>
            <a:r>
              <a:rPr lang="en-US" sz="3600" dirty="0" smtClean="0"/>
              <a:t>and other single-cell or </a:t>
            </a:r>
            <a:r>
              <a:rPr lang="en-US" sz="3600" dirty="0" err="1" smtClean="0"/>
              <a:t>multicellular</a:t>
            </a:r>
            <a:r>
              <a:rPr lang="en-US" sz="3600" dirty="0" smtClean="0"/>
              <a:t> organisms direct their movements according to certain chemicals in their environment. </a:t>
            </a:r>
            <a:endParaRPr lang="zh-CN" altLang="en-US" sz="3600" dirty="0"/>
          </a:p>
        </p:txBody>
      </p:sp>
      <p:pic>
        <p:nvPicPr>
          <p:cNvPr id="5122" name="Picture 2" descr="c:\users\lxg\desktop\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1114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lxg\desktop\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1114425"/>
          </a:xfrm>
          <a:prstGeom prst="rect">
            <a:avLst/>
          </a:prstGeom>
          <a:noFill/>
        </p:spPr>
      </p:pic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0" name="内容占位符 19"/>
          <p:cNvSpPr>
            <a:spLocks noGrp="1"/>
          </p:cNvSpPr>
          <p:nvPr>
            <p:ph idx="1"/>
          </p:nvPr>
        </p:nvSpPr>
        <p:spPr>
          <a:xfrm>
            <a:off x="4572000" y="273050"/>
            <a:ext cx="4114800" cy="5853113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23" name="文本占位符 22"/>
          <p:cNvSpPr>
            <a:spLocks noGrp="1"/>
          </p:cNvSpPr>
          <p:nvPr>
            <p:ph type="body" sz="half" idx="2"/>
          </p:nvPr>
        </p:nvSpPr>
        <p:spPr>
          <a:xfrm>
            <a:off x="142844" y="1857364"/>
            <a:ext cx="4329114" cy="4691063"/>
          </a:xfrm>
        </p:spPr>
        <p:txBody>
          <a:bodyPr/>
          <a:lstStyle/>
          <a:p>
            <a:r>
              <a:rPr lang="en-US" sz="4400" dirty="0" err="1" smtClean="0"/>
              <a:t>Chemoattractants</a:t>
            </a:r>
            <a:r>
              <a:rPr lang="en-US" sz="4400" dirty="0" smtClean="0"/>
              <a:t> and </a:t>
            </a:r>
            <a:r>
              <a:rPr lang="en-US" sz="4400" dirty="0" err="1" smtClean="0"/>
              <a:t>chemorepellents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zh-CN" altLang="en-US" sz="4400" dirty="0" smtClean="0"/>
          </a:p>
          <a:p>
            <a:endParaRPr lang="zh-CN" altLang="en-US" dirty="0"/>
          </a:p>
        </p:txBody>
      </p:sp>
      <p:pic>
        <p:nvPicPr>
          <p:cNvPr id="6157" name="Picture 13" descr="http://upload.wikimedia.org/wikipedia/commons/d/d8/Chtx-AttrRep-en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428736"/>
            <a:ext cx="4214810" cy="35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xg\desktop\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1114425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Chemotactic</a:t>
            </a:r>
            <a:r>
              <a:rPr lang="en-US" sz="2800" dirty="0"/>
              <a:t> bacteria navigate their chemical environment by coupling sophisticated information processing capabilities to molecular motors that propel the cells forward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sz="2800" dirty="0"/>
              <a:t>A general method to reprogram the </a:t>
            </a:r>
            <a:r>
              <a:rPr lang="en-US" sz="2800" dirty="0" err="1"/>
              <a:t>ligand</a:t>
            </a:r>
            <a:r>
              <a:rPr lang="en-US" sz="2800" dirty="0"/>
              <a:t> sensitivity of the bacterial chemo-navigation system would enable the production of cells that autonomously follow arbitrary chemical signals, such as pollutants or disease markers. 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928802"/>
            <a:ext cx="4605566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 descr="c:\users\lxg\desktop\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572000" cy="1114425"/>
          </a:xfrm>
          <a:prstGeom prst="rect">
            <a:avLst/>
          </a:prstGeom>
          <a:noFill/>
        </p:spPr>
      </p:pic>
      <p:pic>
        <p:nvPicPr>
          <p:cNvPr id="8" name="Picture 4" descr="Correlation of swimming behaviour and flagellar ro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57818" y="2214554"/>
            <a:ext cx="3476626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CN" sz="3100" dirty="0" smtClean="0"/>
              <a:t>A defining feature of </a:t>
            </a:r>
            <a:r>
              <a:rPr lang="en-US" altLang="zh-CN" sz="3100" i="1" dirty="0" smtClean="0"/>
              <a:t>E. coli </a:t>
            </a:r>
            <a:r>
              <a:rPr lang="en-US" altLang="zh-CN" sz="3100" i="1" dirty="0" err="1" smtClean="0"/>
              <a:t>chemotaxis</a:t>
            </a:r>
            <a:r>
              <a:rPr lang="en-US" altLang="zh-CN" sz="3100" i="1" dirty="0" smtClean="0"/>
              <a:t> is that individual cells do not simply respond to the absolute concentration of a stimulus at a given time. </a:t>
            </a:r>
            <a:endParaRPr lang="en-US" altLang="zh-CN" sz="3100" i="1" dirty="0" smtClean="0"/>
          </a:p>
          <a:p>
            <a:r>
              <a:rPr lang="en-US" altLang="zh-CN" sz="3100" i="1" dirty="0" smtClean="0"/>
              <a:t>Rather</a:t>
            </a:r>
            <a:r>
              <a:rPr lang="en-US" altLang="zh-CN" sz="3100" i="1" dirty="0" smtClean="0"/>
              <a:t>, individual </a:t>
            </a:r>
            <a:r>
              <a:rPr lang="en-US" altLang="zh-CN" sz="3100" i="1" dirty="0" smtClean="0"/>
              <a:t>E</a:t>
            </a:r>
            <a:r>
              <a:rPr lang="en-US" altLang="zh-CN" sz="3100" i="1" dirty="0" smtClean="0"/>
              <a:t>. coli cells integrate the concentration of a chemical stimulus over a 1-3 s period</a:t>
            </a:r>
            <a:r>
              <a:rPr lang="en-US" altLang="zh-CN" sz="3100" i="1" baseline="30000" dirty="0" smtClean="0"/>
              <a:t>2 </a:t>
            </a:r>
            <a:r>
              <a:rPr lang="en-US" altLang="zh-CN" sz="3100" i="1" dirty="0" smtClean="0"/>
              <a:t>and migrate up attractant gradients by adjusting the frequency of tumbling based on the concentration differences between these time points. </a:t>
            </a:r>
          </a:p>
          <a:p>
            <a:r>
              <a:rPr lang="en-US" altLang="zh-CN" sz="3100" dirty="0" smtClean="0"/>
              <a:t>We anticipated that using a </a:t>
            </a:r>
            <a:r>
              <a:rPr lang="en-US" altLang="zh-CN" sz="3100" dirty="0" err="1" smtClean="0"/>
              <a:t>ligand</a:t>
            </a:r>
            <a:r>
              <a:rPr lang="en-US" altLang="zh-CN" sz="3100" dirty="0" smtClean="0"/>
              <a:t>-inducible expression system to control the production of </a:t>
            </a:r>
            <a:r>
              <a:rPr lang="en-US" altLang="zh-CN" sz="3100" dirty="0" err="1" smtClean="0"/>
              <a:t>CheZ</a:t>
            </a:r>
            <a:r>
              <a:rPr lang="en-US" altLang="zh-CN" sz="3100" dirty="0" smtClean="0"/>
              <a:t> would enable us to guide cells toward higher concentrations of a new </a:t>
            </a:r>
            <a:r>
              <a:rPr lang="en-US" altLang="zh-CN" sz="3100" dirty="0" err="1" smtClean="0"/>
              <a:t>ligand</a:t>
            </a:r>
            <a:r>
              <a:rPr lang="en-US" altLang="zh-CN" sz="3100" dirty="0" smtClean="0"/>
              <a:t> in a </a:t>
            </a:r>
            <a:r>
              <a:rPr lang="en-US" altLang="zh-CN" sz="3100" dirty="0" smtClean="0"/>
              <a:t>process </a:t>
            </a:r>
            <a:r>
              <a:rPr lang="en-US" altLang="zh-CN" sz="3100" dirty="0" smtClean="0"/>
              <a:t>known as </a:t>
            </a:r>
            <a:r>
              <a:rPr lang="en-US" altLang="zh-CN" sz="3100" dirty="0" err="1" smtClean="0"/>
              <a:t>pseudotaxis</a:t>
            </a:r>
            <a:r>
              <a:rPr lang="en-US" altLang="zh-CN" sz="3100" dirty="0" smtClean="0"/>
              <a:t>.</a:t>
            </a:r>
          </a:p>
          <a:p>
            <a:r>
              <a:rPr lang="en-US" altLang="zh-CN" sz="3100" dirty="0" smtClean="0"/>
              <a:t>This </a:t>
            </a:r>
            <a:r>
              <a:rPr lang="en-US" altLang="zh-CN" sz="3100" dirty="0" smtClean="0"/>
              <a:t>system would differ from classical </a:t>
            </a:r>
            <a:r>
              <a:rPr lang="en-US" altLang="zh-CN" sz="3100" i="1" dirty="0" smtClean="0"/>
              <a:t>E. coli </a:t>
            </a:r>
            <a:r>
              <a:rPr lang="en-US" altLang="zh-CN" sz="3100" i="1" dirty="0" err="1" smtClean="0"/>
              <a:t>chemotaxis</a:t>
            </a:r>
            <a:r>
              <a:rPr lang="en-US" altLang="zh-CN" sz="3100" i="1" dirty="0" smtClean="0"/>
              <a:t> in that cell motility toward the new </a:t>
            </a:r>
            <a:r>
              <a:rPr lang="en-US" altLang="zh-CN" sz="3100" i="1" dirty="0" err="1" smtClean="0"/>
              <a:t>ligand</a:t>
            </a:r>
            <a:r>
              <a:rPr lang="en-US" altLang="zh-CN" sz="3100" i="1" dirty="0" smtClean="0"/>
              <a:t> would be dictated by the absolute </a:t>
            </a:r>
            <a:r>
              <a:rPr lang="en-US" altLang="zh-CN" sz="3100" i="1" dirty="0" err="1" smtClean="0"/>
              <a:t>ligand</a:t>
            </a:r>
            <a:r>
              <a:rPr lang="en-US" altLang="zh-CN" sz="3100" i="1" dirty="0" smtClean="0"/>
              <a:t> concentration at a specific time, rather than the concentration differences between two points in time. </a:t>
            </a:r>
          </a:p>
          <a:p>
            <a:endParaRPr lang="zh-CN" altLang="en-US" dirty="0" smtClean="0"/>
          </a:p>
          <a:p>
            <a:endParaRPr lang="zh-CN" altLang="en-US" dirty="0"/>
          </a:p>
        </p:txBody>
      </p:sp>
      <p:pic>
        <p:nvPicPr>
          <p:cNvPr id="7169" name="Picture 1" descr="c:\users\lxg\desktop\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1114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20482" name="Picture 2" descr="c:\users\lxg\desktop\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1114425"/>
          </a:xfrm>
          <a:prstGeom prst="rect">
            <a:avLst/>
          </a:prstGeom>
          <a:noFill/>
        </p:spPr>
      </p:pic>
      <p:pic>
        <p:nvPicPr>
          <p:cNvPr id="2048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28662" y="1571612"/>
            <a:ext cx="715327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矩形 5"/>
          <p:cNvSpPr/>
          <p:nvPr/>
        </p:nvSpPr>
        <p:spPr>
          <a:xfrm>
            <a:off x="571472" y="3857628"/>
            <a:ext cx="79296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In contrast to inducible expression systems that use proteins to recognize </a:t>
            </a:r>
            <a:r>
              <a:rPr lang="en-US" altLang="zh-CN" sz="2400" dirty="0" err="1"/>
              <a:t>ligands</a:t>
            </a:r>
            <a:r>
              <a:rPr lang="en-US" altLang="zh-CN" sz="2400" dirty="0"/>
              <a:t>, </a:t>
            </a:r>
            <a:r>
              <a:rPr lang="en-US" altLang="zh-CN" sz="2400" dirty="0" err="1" smtClean="0"/>
              <a:t>riboswitches</a:t>
            </a:r>
            <a:r>
              <a:rPr lang="en-US" altLang="zh-CN" sz="2400" baseline="30000" dirty="0" smtClean="0"/>
              <a:t> </a:t>
            </a:r>
            <a:r>
              <a:rPr lang="en-US" altLang="zh-CN" sz="2400" dirty="0"/>
              <a:t>control gene expression in a </a:t>
            </a:r>
            <a:r>
              <a:rPr lang="en-US" altLang="zh-CN" sz="2400" dirty="0" err="1"/>
              <a:t>ligand</a:t>
            </a:r>
            <a:r>
              <a:rPr lang="en-US" altLang="zh-CN" sz="2400" dirty="0"/>
              <a:t>-dependent fashion by using RNA </a:t>
            </a:r>
            <a:r>
              <a:rPr lang="en-US" altLang="zh-CN" sz="2400" dirty="0" err="1"/>
              <a:t>aptamers</a:t>
            </a:r>
            <a:r>
              <a:rPr lang="en-US" altLang="zh-CN" sz="2400" dirty="0"/>
              <a:t> to recognize </a:t>
            </a:r>
            <a:r>
              <a:rPr lang="en-US" altLang="zh-CN" sz="2400" dirty="0" err="1"/>
              <a:t>ligands</a:t>
            </a:r>
            <a:r>
              <a:rPr lang="en-US" altLang="zh-CN" sz="2400" dirty="0"/>
              <a:t>. Using powerful in vitro selection techniques</a:t>
            </a:r>
            <a:r>
              <a:rPr lang="en-US" altLang="zh-CN" sz="2400" dirty="0" smtClean="0"/>
              <a:t>,</a:t>
            </a:r>
            <a:r>
              <a:rPr lang="en-US" altLang="zh-CN" sz="2400" baseline="30000" dirty="0" smtClean="0"/>
              <a:t> </a:t>
            </a:r>
            <a:r>
              <a:rPr lang="en-US" altLang="zh-CN" sz="2400" dirty="0"/>
              <a:t>it is possible to generate </a:t>
            </a:r>
            <a:r>
              <a:rPr lang="en-US" altLang="zh-CN" sz="2400" dirty="0" err="1"/>
              <a:t>aptamers</a:t>
            </a:r>
            <a:r>
              <a:rPr lang="en-US" altLang="zh-CN" sz="2400" dirty="0"/>
              <a:t> that tightly and specifically recognize new </a:t>
            </a:r>
            <a:r>
              <a:rPr lang="en-US" altLang="zh-CN" sz="2400" dirty="0" err="1"/>
              <a:t>ligands</a:t>
            </a:r>
            <a:r>
              <a:rPr lang="en-US" altLang="zh-CN" sz="2400" dirty="0"/>
              <a:t> without the need for a pre-existing RNA scaffold.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098" name="Picture 2" descr="c:\users\lxg\desktop\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1114425"/>
          </a:xfrm>
          <a:prstGeom prst="rect">
            <a:avLst/>
          </a:prstGeom>
          <a:noFill/>
        </p:spPr>
      </p:pic>
      <p:pic>
        <p:nvPicPr>
          <p:cNvPr id="4101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357290" y="1928802"/>
            <a:ext cx="30765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4071942"/>
            <a:ext cx="4676775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矩形 7"/>
          <p:cNvSpPr/>
          <p:nvPr/>
        </p:nvSpPr>
        <p:spPr>
          <a:xfrm>
            <a:off x="4572000" y="1928802"/>
            <a:ext cx="421484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Here we show that a synthetic </a:t>
            </a:r>
            <a:r>
              <a:rPr lang="en-US" altLang="zh-CN" sz="2400" dirty="0" err="1"/>
              <a:t>riboswitch</a:t>
            </a:r>
            <a:r>
              <a:rPr lang="en-US" altLang="zh-CN" sz="2400" dirty="0"/>
              <a:t> can guide </a:t>
            </a:r>
            <a:r>
              <a:rPr lang="en-US" altLang="zh-CN" sz="2400" i="1" dirty="0"/>
              <a:t>E. coli toward a new, </a:t>
            </a:r>
            <a:r>
              <a:rPr lang="en-US" altLang="zh-CN" sz="2400" i="1" dirty="0" err="1"/>
              <a:t>nonmetabolized</a:t>
            </a:r>
            <a:r>
              <a:rPr lang="en-US" altLang="zh-CN" sz="2400" i="1" dirty="0"/>
              <a:t> </a:t>
            </a:r>
            <a:r>
              <a:rPr lang="en-US" altLang="zh-CN" sz="2400" i="1" dirty="0" err="1"/>
              <a:t>ligand</a:t>
            </a:r>
            <a:r>
              <a:rPr lang="en-US" altLang="zh-CN" sz="2400" i="1" dirty="0"/>
              <a:t> without protein engineering. These reprogrammed cells migrate preferentially up a </a:t>
            </a:r>
            <a:r>
              <a:rPr lang="en-US" altLang="zh-CN" sz="2400" i="1" dirty="0" err="1"/>
              <a:t>ligand</a:t>
            </a:r>
            <a:r>
              <a:rPr lang="en-US" altLang="zh-CN" sz="2400" i="1" dirty="0"/>
              <a:t> gradient and have the unique ability to localize to a specific chemical signal, which enables precise spatial patterning.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21506" name="Picture 2" descr="c:\users\lxg\desktop\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1114425"/>
          </a:xfrm>
          <a:prstGeom prst="rect">
            <a:avLst/>
          </a:prstGeom>
          <a:noFill/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2143116"/>
            <a:ext cx="3019425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2285992"/>
            <a:ext cx="2667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928662" y="4572008"/>
            <a:ext cx="27241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14744" y="1357298"/>
            <a:ext cx="5072066" cy="526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st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sustc</Template>
  <TotalTime>223</TotalTime>
  <Words>316</Words>
  <Application>Microsoft Office PowerPoint</Application>
  <PresentationFormat>全屏显示(4:3)</PresentationFormat>
  <Paragraphs>14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sustc</vt:lpstr>
      <vt:lpstr>Chemotaxis Guiding bacteria with small molecules and RNA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lxg</dc:creator>
  <cp:lastModifiedBy>lxg</cp:lastModifiedBy>
  <cp:revision>23</cp:revision>
  <dcterms:created xsi:type="dcterms:W3CDTF">2012-05-10T11:37:49Z</dcterms:created>
  <dcterms:modified xsi:type="dcterms:W3CDTF">2012-05-10T15:21:15Z</dcterms:modified>
</cp:coreProperties>
</file>