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74" r:id="rId5"/>
    <p:sldId id="272" r:id="rId6"/>
    <p:sldId id="280" r:id="rId7"/>
    <p:sldId id="281" r:id="rId8"/>
    <p:sldId id="282" r:id="rId9"/>
    <p:sldId id="283" r:id="rId10"/>
    <p:sldId id="275" r:id="rId11"/>
    <p:sldId id="276" r:id="rId12"/>
    <p:sldId id="270" r:id="rId13"/>
    <p:sldId id="271" r:id="rId14"/>
    <p:sldId id="277" r:id="rId15"/>
    <p:sldId id="278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C66F2-5B05-498C-9DC3-769C0C38BA3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282397-4254-40E0-89A7-6995B44DDF45}">
      <dgm:prSet phldrT="[Text]"/>
      <dgm:spPr/>
      <dgm:t>
        <a:bodyPr/>
        <a:lstStyle/>
        <a:p>
          <a:r>
            <a:rPr lang="en-US" dirty="0" smtClean="0"/>
            <a:t>G-CSF</a:t>
          </a:r>
          <a:endParaRPr lang="en-US" dirty="0"/>
        </a:p>
      </dgm:t>
    </dgm:pt>
    <dgm:pt modelId="{EFC3C7E5-DE11-43D0-AFAA-C0CA86B65B7A}" type="parTrans" cxnId="{D66059CE-36C6-4657-8DB0-150B3A6BF63B}">
      <dgm:prSet/>
      <dgm:spPr/>
      <dgm:t>
        <a:bodyPr/>
        <a:lstStyle/>
        <a:p>
          <a:endParaRPr lang="en-US"/>
        </a:p>
      </dgm:t>
    </dgm:pt>
    <dgm:pt modelId="{4E782356-E07C-403A-98C5-D6E74B337539}" type="sibTrans" cxnId="{D66059CE-36C6-4657-8DB0-150B3A6BF63B}">
      <dgm:prSet/>
      <dgm:spPr/>
      <dgm:t>
        <a:bodyPr/>
        <a:lstStyle/>
        <a:p>
          <a:endParaRPr lang="en-US"/>
        </a:p>
      </dgm:t>
    </dgm:pt>
    <dgm:pt modelId="{6389F444-0BEA-45C9-8A06-8D391ED1D640}">
      <dgm:prSet phldrT="[Text]"/>
      <dgm:spPr/>
      <dgm:t>
        <a:bodyPr/>
        <a:lstStyle/>
        <a:p>
          <a:r>
            <a:rPr lang="en-US" dirty="0" smtClean="0"/>
            <a:t>GM- CSF</a:t>
          </a:r>
          <a:endParaRPr lang="en-US" dirty="0"/>
        </a:p>
      </dgm:t>
    </dgm:pt>
    <dgm:pt modelId="{D6FE0E70-35AF-489D-8388-A45A5B5FD38D}" type="parTrans" cxnId="{9E7DFA4F-9282-41D9-A0F1-43CB80708F30}">
      <dgm:prSet/>
      <dgm:spPr/>
      <dgm:t>
        <a:bodyPr/>
        <a:lstStyle/>
        <a:p>
          <a:endParaRPr lang="en-US"/>
        </a:p>
      </dgm:t>
    </dgm:pt>
    <dgm:pt modelId="{2F8140E3-E925-4E2C-924F-2B03B632DCF0}" type="sibTrans" cxnId="{9E7DFA4F-9282-41D9-A0F1-43CB80708F30}">
      <dgm:prSet/>
      <dgm:spPr/>
      <dgm:t>
        <a:bodyPr/>
        <a:lstStyle/>
        <a:p>
          <a:endParaRPr lang="en-US"/>
        </a:p>
      </dgm:t>
    </dgm:pt>
    <dgm:pt modelId="{ECC959BA-45D8-48DD-971B-A67C8F6F7F8C}">
      <dgm:prSet phldrT="[Text]"/>
      <dgm:spPr/>
      <dgm:t>
        <a:bodyPr/>
        <a:lstStyle/>
        <a:p>
          <a:r>
            <a:rPr lang="en-US" dirty="0" smtClean="0"/>
            <a:t>M-CSF</a:t>
          </a:r>
          <a:endParaRPr lang="en-US" dirty="0"/>
        </a:p>
      </dgm:t>
    </dgm:pt>
    <dgm:pt modelId="{9E9F22C7-C9BB-43BC-A6F0-57B2197163EA}" type="parTrans" cxnId="{5FEED794-5E37-4916-980B-F131373DE167}">
      <dgm:prSet/>
      <dgm:spPr/>
      <dgm:t>
        <a:bodyPr/>
        <a:lstStyle/>
        <a:p>
          <a:endParaRPr lang="en-US"/>
        </a:p>
      </dgm:t>
    </dgm:pt>
    <dgm:pt modelId="{B76816CC-CF76-4E1F-B0AB-C3E898429E89}" type="sibTrans" cxnId="{5FEED794-5E37-4916-980B-F131373DE167}">
      <dgm:prSet/>
      <dgm:spPr/>
      <dgm:t>
        <a:bodyPr/>
        <a:lstStyle/>
        <a:p>
          <a:endParaRPr lang="en-US"/>
        </a:p>
      </dgm:t>
    </dgm:pt>
    <dgm:pt modelId="{EE2C5BB6-3518-4A0F-8629-41C6F8826D1F}">
      <dgm:prSet/>
      <dgm:spPr/>
      <dgm:t>
        <a:bodyPr/>
        <a:lstStyle/>
        <a:p>
          <a:r>
            <a:rPr lang="en-US" dirty="0" smtClean="0"/>
            <a:t>Stimulates the production of neutrophils</a:t>
          </a:r>
          <a:endParaRPr lang="en-US" dirty="0"/>
        </a:p>
      </dgm:t>
    </dgm:pt>
    <dgm:pt modelId="{7496E28C-7177-4A99-A8A6-8DE88B9335BE}" type="parTrans" cxnId="{91878873-A1D3-4C8F-9B06-948B3C1C6568}">
      <dgm:prSet/>
      <dgm:spPr/>
      <dgm:t>
        <a:bodyPr/>
        <a:lstStyle/>
        <a:p>
          <a:endParaRPr lang="en-US"/>
        </a:p>
      </dgm:t>
    </dgm:pt>
    <dgm:pt modelId="{4741188C-9AAF-4CAC-AB04-105BF53442D4}" type="sibTrans" cxnId="{91878873-A1D3-4C8F-9B06-948B3C1C6568}">
      <dgm:prSet/>
      <dgm:spPr/>
      <dgm:t>
        <a:bodyPr/>
        <a:lstStyle/>
        <a:p>
          <a:endParaRPr lang="en-US"/>
        </a:p>
      </dgm:t>
    </dgm:pt>
    <dgm:pt modelId="{4351F7F1-9C7B-40F6-A894-2EA4F7F56907}">
      <dgm:prSet/>
      <dgm:spPr/>
      <dgm:t>
        <a:bodyPr/>
        <a:lstStyle/>
        <a:p>
          <a:r>
            <a:rPr lang="en-US" dirty="0" smtClean="0"/>
            <a:t>Hematopoietic growth factor/immune modulator</a:t>
          </a:r>
          <a:endParaRPr lang="en-US" dirty="0"/>
        </a:p>
      </dgm:t>
    </dgm:pt>
    <dgm:pt modelId="{9D0C8673-5DA0-45AC-843A-2D58FDBB303C}" type="parTrans" cxnId="{5A5FB7B1-9BF7-4FD9-A7B8-0E2683E66A50}">
      <dgm:prSet/>
      <dgm:spPr/>
      <dgm:t>
        <a:bodyPr/>
        <a:lstStyle/>
        <a:p>
          <a:endParaRPr lang="en-US"/>
        </a:p>
      </dgm:t>
    </dgm:pt>
    <dgm:pt modelId="{D2E64EBB-335A-432C-8BB3-5E8BDDFA2C59}" type="sibTrans" cxnId="{5A5FB7B1-9BF7-4FD9-A7B8-0E2683E66A50}">
      <dgm:prSet/>
      <dgm:spPr/>
      <dgm:t>
        <a:bodyPr/>
        <a:lstStyle/>
        <a:p>
          <a:endParaRPr lang="en-US"/>
        </a:p>
      </dgm:t>
    </dgm:pt>
    <dgm:pt modelId="{71E5A271-B1E8-4C9A-A8FD-9CAC7553A137}">
      <dgm:prSet/>
      <dgm:spPr/>
      <dgm:t>
        <a:bodyPr/>
        <a:lstStyle/>
        <a:p>
          <a:r>
            <a:rPr lang="en-US" dirty="0" smtClean="0"/>
            <a:t>Influences human stem cells (HSC) to differentiate into macrophages</a:t>
          </a:r>
          <a:endParaRPr lang="en-US" dirty="0"/>
        </a:p>
      </dgm:t>
    </dgm:pt>
    <dgm:pt modelId="{A929E7FC-7BDD-47A8-B092-EF2B5CEF334E}" type="parTrans" cxnId="{D46E7D1B-EFE2-4B2B-9BC7-EDB25825F3D1}">
      <dgm:prSet/>
      <dgm:spPr/>
      <dgm:t>
        <a:bodyPr/>
        <a:lstStyle/>
        <a:p>
          <a:endParaRPr lang="en-US"/>
        </a:p>
      </dgm:t>
    </dgm:pt>
    <dgm:pt modelId="{083DC3C9-8651-4ADC-B385-8B55396CC75A}" type="sibTrans" cxnId="{D46E7D1B-EFE2-4B2B-9BC7-EDB25825F3D1}">
      <dgm:prSet/>
      <dgm:spPr/>
      <dgm:t>
        <a:bodyPr/>
        <a:lstStyle/>
        <a:p>
          <a:endParaRPr lang="en-US"/>
        </a:p>
      </dgm:t>
    </dgm:pt>
    <dgm:pt modelId="{B649E0BB-9AA3-46E8-B718-5307333404A6}">
      <dgm:prSet/>
      <dgm:spPr/>
      <dgm:t>
        <a:bodyPr/>
        <a:lstStyle/>
        <a:p>
          <a:r>
            <a:rPr lang="en-US" dirty="0" smtClean="0"/>
            <a:t>LIF</a:t>
          </a:r>
          <a:endParaRPr lang="en-US" dirty="0"/>
        </a:p>
      </dgm:t>
    </dgm:pt>
    <dgm:pt modelId="{C5093222-8A67-44EC-97AA-738F0E1C51FE}" type="parTrans" cxnId="{75F39B93-0F66-4FD8-B065-D203DFC80947}">
      <dgm:prSet/>
      <dgm:spPr/>
      <dgm:t>
        <a:bodyPr/>
        <a:lstStyle/>
        <a:p>
          <a:endParaRPr lang="en-US"/>
        </a:p>
      </dgm:t>
    </dgm:pt>
    <dgm:pt modelId="{9F865694-764A-439F-8C2E-CC0BC486B7F3}" type="sibTrans" cxnId="{75F39B93-0F66-4FD8-B065-D203DFC80947}">
      <dgm:prSet/>
      <dgm:spPr/>
      <dgm:t>
        <a:bodyPr/>
        <a:lstStyle/>
        <a:p>
          <a:endParaRPr lang="en-US"/>
        </a:p>
      </dgm:t>
    </dgm:pt>
    <dgm:pt modelId="{173A84F6-B0DD-4338-89D1-9CFD360B4C57}">
      <dgm:prSet/>
      <dgm:spPr/>
      <dgm:t>
        <a:bodyPr/>
        <a:lstStyle/>
        <a:p>
          <a:r>
            <a:rPr lang="en-US" dirty="0" smtClean="0"/>
            <a:t>Cytokine named for its ability to suppress spontaneous proliferation of lymphoid stem cells</a:t>
          </a:r>
          <a:endParaRPr lang="en-US" dirty="0"/>
        </a:p>
      </dgm:t>
    </dgm:pt>
    <dgm:pt modelId="{94A5A4F8-08B4-4E39-95C2-073AABB57F39}" type="parTrans" cxnId="{105D309D-5AEA-453D-9C2F-D1999D8AE105}">
      <dgm:prSet/>
      <dgm:spPr/>
      <dgm:t>
        <a:bodyPr/>
        <a:lstStyle/>
        <a:p>
          <a:endParaRPr lang="en-US"/>
        </a:p>
      </dgm:t>
    </dgm:pt>
    <dgm:pt modelId="{B7E63253-D5E5-4396-B46F-A4BC5CF8E9E4}" type="sibTrans" cxnId="{105D309D-5AEA-453D-9C2F-D1999D8AE105}">
      <dgm:prSet/>
      <dgm:spPr/>
      <dgm:t>
        <a:bodyPr/>
        <a:lstStyle/>
        <a:p>
          <a:endParaRPr lang="en-US"/>
        </a:p>
      </dgm:t>
    </dgm:pt>
    <dgm:pt modelId="{D8AF6CE7-73DB-4E00-80C6-CBDF359FFA9C}">
      <dgm:prSet/>
      <dgm:spPr/>
      <dgm:t>
        <a:bodyPr/>
        <a:lstStyle/>
        <a:p>
          <a:r>
            <a:rPr lang="en-US" dirty="0" smtClean="0"/>
            <a:t>IL - 6</a:t>
          </a:r>
          <a:endParaRPr lang="en-US" dirty="0"/>
        </a:p>
      </dgm:t>
    </dgm:pt>
    <dgm:pt modelId="{D3F2B329-2B8C-4902-84C4-ABD4D17CF9FF}" type="parTrans" cxnId="{C3DAB8DC-393A-416A-BF3C-1FE27FC64387}">
      <dgm:prSet/>
      <dgm:spPr/>
      <dgm:t>
        <a:bodyPr/>
        <a:lstStyle/>
        <a:p>
          <a:endParaRPr lang="en-US"/>
        </a:p>
      </dgm:t>
    </dgm:pt>
    <dgm:pt modelId="{3C64775E-9410-47E6-A54C-73A806C904D8}" type="sibTrans" cxnId="{C3DAB8DC-393A-416A-BF3C-1FE27FC64387}">
      <dgm:prSet/>
      <dgm:spPr/>
      <dgm:t>
        <a:bodyPr/>
        <a:lstStyle/>
        <a:p>
          <a:endParaRPr lang="en-US"/>
        </a:p>
      </dgm:t>
    </dgm:pt>
    <dgm:pt modelId="{566AF9C7-60FA-4C03-AEAD-89347381B253}">
      <dgm:prSet/>
      <dgm:spPr/>
      <dgm:t>
        <a:bodyPr/>
        <a:lstStyle/>
        <a:p>
          <a:r>
            <a:rPr lang="en-US" dirty="0" smtClean="0"/>
            <a:t>Plays a role in growth and differentiation of B-cells and T-cells</a:t>
          </a:r>
          <a:endParaRPr lang="en-US" dirty="0"/>
        </a:p>
      </dgm:t>
    </dgm:pt>
    <dgm:pt modelId="{AFE7B620-7348-4D0D-9B78-8CC54AF29182}" type="parTrans" cxnId="{C6FA9097-78CB-47FB-A3D2-D92490E3A84D}">
      <dgm:prSet/>
      <dgm:spPr/>
      <dgm:t>
        <a:bodyPr/>
        <a:lstStyle/>
        <a:p>
          <a:endParaRPr lang="en-US"/>
        </a:p>
      </dgm:t>
    </dgm:pt>
    <dgm:pt modelId="{30C33A17-C606-400A-B839-2D51FB424E7A}" type="sibTrans" cxnId="{C6FA9097-78CB-47FB-A3D2-D92490E3A84D}">
      <dgm:prSet/>
      <dgm:spPr/>
      <dgm:t>
        <a:bodyPr/>
        <a:lstStyle/>
        <a:p>
          <a:endParaRPr lang="en-US"/>
        </a:p>
      </dgm:t>
    </dgm:pt>
    <dgm:pt modelId="{23C9142A-72DA-4A68-9DFB-99778D7F3193}" type="pres">
      <dgm:prSet presAssocID="{B0BC66F2-5B05-498C-9DC3-769C0C38BA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A88E6-D22E-4E52-AF93-30403A2AC072}" type="pres">
      <dgm:prSet presAssocID="{ED282397-4254-40E0-89A7-6995B44DDF45}" presName="parentLin" presStyleCnt="0"/>
      <dgm:spPr/>
    </dgm:pt>
    <dgm:pt modelId="{B4DC132C-4806-46BB-B480-CDC2B4B4067E}" type="pres">
      <dgm:prSet presAssocID="{ED282397-4254-40E0-89A7-6995B44DDF4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D10F425-8DD0-4885-A069-630B6E12A1F1}" type="pres">
      <dgm:prSet presAssocID="{ED282397-4254-40E0-89A7-6995B44DDF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8C7F9-F15D-4CCA-88E9-1A979ABB428C}" type="pres">
      <dgm:prSet presAssocID="{ED282397-4254-40E0-89A7-6995B44DDF45}" presName="negativeSpace" presStyleCnt="0"/>
      <dgm:spPr/>
    </dgm:pt>
    <dgm:pt modelId="{1B967D0E-4685-480C-8E97-51232CB9DD71}" type="pres">
      <dgm:prSet presAssocID="{ED282397-4254-40E0-89A7-6995B44DDF4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2F9E-DCD0-4407-9606-A82FBA69CA64}" type="pres">
      <dgm:prSet presAssocID="{4E782356-E07C-403A-98C5-D6E74B337539}" presName="spaceBetweenRectangles" presStyleCnt="0"/>
      <dgm:spPr/>
    </dgm:pt>
    <dgm:pt modelId="{8FB9F287-391A-4873-A6D7-FA4A7FBA9F6F}" type="pres">
      <dgm:prSet presAssocID="{6389F444-0BEA-45C9-8A06-8D391ED1D640}" presName="parentLin" presStyleCnt="0"/>
      <dgm:spPr/>
    </dgm:pt>
    <dgm:pt modelId="{801F25D4-4AB9-4BAE-8792-EDF7D4209207}" type="pres">
      <dgm:prSet presAssocID="{6389F444-0BEA-45C9-8A06-8D391ED1D64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AE4FC5B-31DB-4288-9BD1-AADB96323185}" type="pres">
      <dgm:prSet presAssocID="{6389F444-0BEA-45C9-8A06-8D391ED1D6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B11A7-C2AD-4271-A38B-A4E98598CA97}" type="pres">
      <dgm:prSet presAssocID="{6389F444-0BEA-45C9-8A06-8D391ED1D640}" presName="negativeSpace" presStyleCnt="0"/>
      <dgm:spPr/>
    </dgm:pt>
    <dgm:pt modelId="{46F5CF0B-0994-444A-808A-4AFB63C92C51}" type="pres">
      <dgm:prSet presAssocID="{6389F444-0BEA-45C9-8A06-8D391ED1D64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F9F4A-35BE-4241-9EE2-C8792CEFBB00}" type="pres">
      <dgm:prSet presAssocID="{2F8140E3-E925-4E2C-924F-2B03B632DCF0}" presName="spaceBetweenRectangles" presStyleCnt="0"/>
      <dgm:spPr/>
    </dgm:pt>
    <dgm:pt modelId="{956EFCE9-DA6F-4DF6-A4D3-8E0A43A64807}" type="pres">
      <dgm:prSet presAssocID="{ECC959BA-45D8-48DD-971B-A67C8F6F7F8C}" presName="parentLin" presStyleCnt="0"/>
      <dgm:spPr/>
    </dgm:pt>
    <dgm:pt modelId="{962628A1-F8A3-4AF7-8A03-BD9E2338F7DC}" type="pres">
      <dgm:prSet presAssocID="{ECC959BA-45D8-48DD-971B-A67C8F6F7F8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E58B9B8-D937-4B0E-A72F-4EF41CF55043}" type="pres">
      <dgm:prSet presAssocID="{ECC959BA-45D8-48DD-971B-A67C8F6F7F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59E53-986A-4F46-8E3F-1326D2A082D9}" type="pres">
      <dgm:prSet presAssocID="{ECC959BA-45D8-48DD-971B-A67C8F6F7F8C}" presName="negativeSpace" presStyleCnt="0"/>
      <dgm:spPr/>
    </dgm:pt>
    <dgm:pt modelId="{A6143CB3-7777-4F75-A457-07F1B089EC63}" type="pres">
      <dgm:prSet presAssocID="{ECC959BA-45D8-48DD-971B-A67C8F6F7F8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78595-51AF-4982-B5FC-FC4C3B93E13D}" type="pres">
      <dgm:prSet presAssocID="{B76816CC-CF76-4E1F-B0AB-C3E898429E89}" presName="spaceBetweenRectangles" presStyleCnt="0"/>
      <dgm:spPr/>
    </dgm:pt>
    <dgm:pt modelId="{E40A2D28-02FC-485D-9095-60C13B3E7A7E}" type="pres">
      <dgm:prSet presAssocID="{B649E0BB-9AA3-46E8-B718-5307333404A6}" presName="parentLin" presStyleCnt="0"/>
      <dgm:spPr/>
    </dgm:pt>
    <dgm:pt modelId="{8ECAED3E-4CD5-4D7E-8DD7-C4039F3CF4B3}" type="pres">
      <dgm:prSet presAssocID="{B649E0BB-9AA3-46E8-B718-5307333404A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C263096-F12D-4CF4-A8AD-311D370B8A4F}" type="pres">
      <dgm:prSet presAssocID="{B649E0BB-9AA3-46E8-B718-5307333404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0F05D-831F-458C-AB04-A8A3ED8C50CA}" type="pres">
      <dgm:prSet presAssocID="{B649E0BB-9AA3-46E8-B718-5307333404A6}" presName="negativeSpace" presStyleCnt="0"/>
      <dgm:spPr/>
    </dgm:pt>
    <dgm:pt modelId="{3BC3F7EE-DA39-4850-B03C-AE6B44FBC74A}" type="pres">
      <dgm:prSet presAssocID="{B649E0BB-9AA3-46E8-B718-5307333404A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DCF67-BAC6-4F19-8C0D-2350B34863B5}" type="pres">
      <dgm:prSet presAssocID="{9F865694-764A-439F-8C2E-CC0BC486B7F3}" presName="spaceBetweenRectangles" presStyleCnt="0"/>
      <dgm:spPr/>
    </dgm:pt>
    <dgm:pt modelId="{199F3079-A68D-47CA-A91C-F8C968C52524}" type="pres">
      <dgm:prSet presAssocID="{D8AF6CE7-73DB-4E00-80C6-CBDF359FFA9C}" presName="parentLin" presStyleCnt="0"/>
      <dgm:spPr/>
    </dgm:pt>
    <dgm:pt modelId="{03B83303-5F16-462F-8004-755DC8D24D2F}" type="pres">
      <dgm:prSet presAssocID="{D8AF6CE7-73DB-4E00-80C6-CBDF359FFA9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F98484A-D192-47F1-A6CA-11B20821BFCF}" type="pres">
      <dgm:prSet presAssocID="{D8AF6CE7-73DB-4E00-80C6-CBDF359FFA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7BCCE-D9EA-4043-8773-A52CBD229315}" type="pres">
      <dgm:prSet presAssocID="{D8AF6CE7-73DB-4E00-80C6-CBDF359FFA9C}" presName="negativeSpace" presStyleCnt="0"/>
      <dgm:spPr/>
    </dgm:pt>
    <dgm:pt modelId="{1F111B19-E8F1-49E4-9876-AD16F741BCD4}" type="pres">
      <dgm:prSet presAssocID="{D8AF6CE7-73DB-4E00-80C6-CBDF359FFA9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56E91-F1B6-C243-BD92-40E3615956A3}" type="presOf" srcId="{ED282397-4254-40E0-89A7-6995B44DDF45}" destId="{CD10F425-8DD0-4885-A069-630B6E12A1F1}" srcOrd="1" destOrd="0" presId="urn:microsoft.com/office/officeart/2005/8/layout/list1"/>
    <dgm:cxn modelId="{A6E58A0A-B932-414E-B509-E330C7848CB3}" type="presOf" srcId="{B649E0BB-9AA3-46E8-B718-5307333404A6}" destId="{2C263096-F12D-4CF4-A8AD-311D370B8A4F}" srcOrd="1" destOrd="0" presId="urn:microsoft.com/office/officeart/2005/8/layout/list1"/>
    <dgm:cxn modelId="{C3DAB8DC-393A-416A-BF3C-1FE27FC64387}" srcId="{B0BC66F2-5B05-498C-9DC3-769C0C38BA3F}" destId="{D8AF6CE7-73DB-4E00-80C6-CBDF359FFA9C}" srcOrd="4" destOrd="0" parTransId="{D3F2B329-2B8C-4902-84C4-ABD4D17CF9FF}" sibTransId="{3C64775E-9410-47E6-A54C-73A806C904D8}"/>
    <dgm:cxn modelId="{91878873-A1D3-4C8F-9B06-948B3C1C6568}" srcId="{ED282397-4254-40E0-89A7-6995B44DDF45}" destId="{EE2C5BB6-3518-4A0F-8629-41C6F8826D1F}" srcOrd="0" destOrd="0" parTransId="{7496E28C-7177-4A99-A8A6-8DE88B9335BE}" sibTransId="{4741188C-9AAF-4CAC-AB04-105BF53442D4}"/>
    <dgm:cxn modelId="{AC3A1C19-5892-6B44-B4E1-E82A36DBB2CB}" type="presOf" srcId="{ECC959BA-45D8-48DD-971B-A67C8F6F7F8C}" destId="{7E58B9B8-D937-4B0E-A72F-4EF41CF55043}" srcOrd="1" destOrd="0" presId="urn:microsoft.com/office/officeart/2005/8/layout/list1"/>
    <dgm:cxn modelId="{105D309D-5AEA-453D-9C2F-D1999D8AE105}" srcId="{B649E0BB-9AA3-46E8-B718-5307333404A6}" destId="{173A84F6-B0DD-4338-89D1-9CFD360B4C57}" srcOrd="0" destOrd="0" parTransId="{94A5A4F8-08B4-4E39-95C2-073AABB57F39}" sibTransId="{B7E63253-D5E5-4396-B46F-A4BC5CF8E9E4}"/>
    <dgm:cxn modelId="{AB5B76E9-0E67-9745-A8EF-02A5AF00375A}" type="presOf" srcId="{566AF9C7-60FA-4C03-AEAD-89347381B253}" destId="{1F111B19-E8F1-49E4-9876-AD16F741BCD4}" srcOrd="0" destOrd="0" presId="urn:microsoft.com/office/officeart/2005/8/layout/list1"/>
    <dgm:cxn modelId="{C301143C-8C1E-C845-9BF7-19382A1D911C}" type="presOf" srcId="{B0BC66F2-5B05-498C-9DC3-769C0C38BA3F}" destId="{23C9142A-72DA-4A68-9DFB-99778D7F3193}" srcOrd="0" destOrd="0" presId="urn:microsoft.com/office/officeart/2005/8/layout/list1"/>
    <dgm:cxn modelId="{A74C8625-B6EE-F248-8F1C-1456CFC9A80C}" type="presOf" srcId="{4351F7F1-9C7B-40F6-A894-2EA4F7F56907}" destId="{46F5CF0B-0994-444A-808A-4AFB63C92C51}" srcOrd="0" destOrd="0" presId="urn:microsoft.com/office/officeart/2005/8/layout/list1"/>
    <dgm:cxn modelId="{564EB3AA-3284-2B44-A4CE-9DDE18FD05D9}" type="presOf" srcId="{6389F444-0BEA-45C9-8A06-8D391ED1D640}" destId="{801F25D4-4AB9-4BAE-8792-EDF7D4209207}" srcOrd="0" destOrd="0" presId="urn:microsoft.com/office/officeart/2005/8/layout/list1"/>
    <dgm:cxn modelId="{3DA5AB03-5383-2C43-9E8A-8A27BDE2F729}" type="presOf" srcId="{D8AF6CE7-73DB-4E00-80C6-CBDF359FFA9C}" destId="{03B83303-5F16-462F-8004-755DC8D24D2F}" srcOrd="0" destOrd="0" presId="urn:microsoft.com/office/officeart/2005/8/layout/list1"/>
    <dgm:cxn modelId="{BD1C7D98-6304-434C-B7D7-C56A64086920}" type="presOf" srcId="{B649E0BB-9AA3-46E8-B718-5307333404A6}" destId="{8ECAED3E-4CD5-4D7E-8DD7-C4039F3CF4B3}" srcOrd="0" destOrd="0" presId="urn:microsoft.com/office/officeart/2005/8/layout/list1"/>
    <dgm:cxn modelId="{1B29434B-8F11-EA41-A5C7-F9A38D7C7C12}" type="presOf" srcId="{D8AF6CE7-73DB-4E00-80C6-CBDF359FFA9C}" destId="{8F98484A-D192-47F1-A6CA-11B20821BFCF}" srcOrd="1" destOrd="0" presId="urn:microsoft.com/office/officeart/2005/8/layout/list1"/>
    <dgm:cxn modelId="{CE366463-A0C4-4243-9085-622BD8FE1F3C}" type="presOf" srcId="{173A84F6-B0DD-4338-89D1-9CFD360B4C57}" destId="{3BC3F7EE-DA39-4850-B03C-AE6B44FBC74A}" srcOrd="0" destOrd="0" presId="urn:microsoft.com/office/officeart/2005/8/layout/list1"/>
    <dgm:cxn modelId="{8E53CA78-D750-BE4A-8056-7392997C02B4}" type="presOf" srcId="{6389F444-0BEA-45C9-8A06-8D391ED1D640}" destId="{EAE4FC5B-31DB-4288-9BD1-AADB96323185}" srcOrd="1" destOrd="0" presId="urn:microsoft.com/office/officeart/2005/8/layout/list1"/>
    <dgm:cxn modelId="{E3CB2E32-F4B2-D74A-B2BD-A2BE46CD9629}" type="presOf" srcId="{EE2C5BB6-3518-4A0F-8629-41C6F8826D1F}" destId="{1B967D0E-4685-480C-8E97-51232CB9DD71}" srcOrd="0" destOrd="0" presId="urn:microsoft.com/office/officeart/2005/8/layout/list1"/>
    <dgm:cxn modelId="{C6FA9097-78CB-47FB-A3D2-D92490E3A84D}" srcId="{D8AF6CE7-73DB-4E00-80C6-CBDF359FFA9C}" destId="{566AF9C7-60FA-4C03-AEAD-89347381B253}" srcOrd="0" destOrd="0" parTransId="{AFE7B620-7348-4D0D-9B78-8CC54AF29182}" sibTransId="{30C33A17-C606-400A-B839-2D51FB424E7A}"/>
    <dgm:cxn modelId="{D66059CE-36C6-4657-8DB0-150B3A6BF63B}" srcId="{B0BC66F2-5B05-498C-9DC3-769C0C38BA3F}" destId="{ED282397-4254-40E0-89A7-6995B44DDF45}" srcOrd="0" destOrd="0" parTransId="{EFC3C7E5-DE11-43D0-AFAA-C0CA86B65B7A}" sibTransId="{4E782356-E07C-403A-98C5-D6E74B337539}"/>
    <dgm:cxn modelId="{A75AD37A-DE13-8B46-A1EC-94AFB62228C3}" type="presOf" srcId="{71E5A271-B1E8-4C9A-A8FD-9CAC7553A137}" destId="{A6143CB3-7777-4F75-A457-07F1B089EC63}" srcOrd="0" destOrd="0" presId="urn:microsoft.com/office/officeart/2005/8/layout/list1"/>
    <dgm:cxn modelId="{75F39B93-0F66-4FD8-B065-D203DFC80947}" srcId="{B0BC66F2-5B05-498C-9DC3-769C0C38BA3F}" destId="{B649E0BB-9AA3-46E8-B718-5307333404A6}" srcOrd="3" destOrd="0" parTransId="{C5093222-8A67-44EC-97AA-738F0E1C51FE}" sibTransId="{9F865694-764A-439F-8C2E-CC0BC486B7F3}"/>
    <dgm:cxn modelId="{D66D9CD0-7C5F-8F4D-AF98-2F1E9C250980}" type="presOf" srcId="{ED282397-4254-40E0-89A7-6995B44DDF45}" destId="{B4DC132C-4806-46BB-B480-CDC2B4B4067E}" srcOrd="0" destOrd="0" presId="urn:microsoft.com/office/officeart/2005/8/layout/list1"/>
    <dgm:cxn modelId="{5A5FB7B1-9BF7-4FD9-A7B8-0E2683E66A50}" srcId="{6389F444-0BEA-45C9-8A06-8D391ED1D640}" destId="{4351F7F1-9C7B-40F6-A894-2EA4F7F56907}" srcOrd="0" destOrd="0" parTransId="{9D0C8673-5DA0-45AC-843A-2D58FDBB303C}" sibTransId="{D2E64EBB-335A-432C-8BB3-5E8BDDFA2C59}"/>
    <dgm:cxn modelId="{9E7DFA4F-9282-41D9-A0F1-43CB80708F30}" srcId="{B0BC66F2-5B05-498C-9DC3-769C0C38BA3F}" destId="{6389F444-0BEA-45C9-8A06-8D391ED1D640}" srcOrd="1" destOrd="0" parTransId="{D6FE0E70-35AF-489D-8388-A45A5B5FD38D}" sibTransId="{2F8140E3-E925-4E2C-924F-2B03B632DCF0}"/>
    <dgm:cxn modelId="{D46E7D1B-EFE2-4B2B-9BC7-EDB25825F3D1}" srcId="{ECC959BA-45D8-48DD-971B-A67C8F6F7F8C}" destId="{71E5A271-B1E8-4C9A-A8FD-9CAC7553A137}" srcOrd="0" destOrd="0" parTransId="{A929E7FC-7BDD-47A8-B092-EF2B5CEF334E}" sibTransId="{083DC3C9-8651-4ADC-B385-8B55396CC75A}"/>
    <dgm:cxn modelId="{5E8F6DDD-535B-B146-88DF-90BCA3608B56}" type="presOf" srcId="{ECC959BA-45D8-48DD-971B-A67C8F6F7F8C}" destId="{962628A1-F8A3-4AF7-8A03-BD9E2338F7DC}" srcOrd="0" destOrd="0" presId="urn:microsoft.com/office/officeart/2005/8/layout/list1"/>
    <dgm:cxn modelId="{5FEED794-5E37-4916-980B-F131373DE167}" srcId="{B0BC66F2-5B05-498C-9DC3-769C0C38BA3F}" destId="{ECC959BA-45D8-48DD-971B-A67C8F6F7F8C}" srcOrd="2" destOrd="0" parTransId="{9E9F22C7-C9BB-43BC-A6F0-57B2197163EA}" sibTransId="{B76816CC-CF76-4E1F-B0AB-C3E898429E89}"/>
    <dgm:cxn modelId="{4075CAEE-89E3-F542-8D87-98604B51B914}" type="presParOf" srcId="{23C9142A-72DA-4A68-9DFB-99778D7F3193}" destId="{394A88E6-D22E-4E52-AF93-30403A2AC072}" srcOrd="0" destOrd="0" presId="urn:microsoft.com/office/officeart/2005/8/layout/list1"/>
    <dgm:cxn modelId="{C5D0EE1E-B9A2-FC44-A644-E75D9A85D729}" type="presParOf" srcId="{394A88E6-D22E-4E52-AF93-30403A2AC072}" destId="{B4DC132C-4806-46BB-B480-CDC2B4B4067E}" srcOrd="0" destOrd="0" presId="urn:microsoft.com/office/officeart/2005/8/layout/list1"/>
    <dgm:cxn modelId="{63CAE6FF-BCE5-B043-9426-0B2DD3B81F9D}" type="presParOf" srcId="{394A88E6-D22E-4E52-AF93-30403A2AC072}" destId="{CD10F425-8DD0-4885-A069-630B6E12A1F1}" srcOrd="1" destOrd="0" presId="urn:microsoft.com/office/officeart/2005/8/layout/list1"/>
    <dgm:cxn modelId="{58C6B513-F100-E64C-9F36-FA30790A0AC8}" type="presParOf" srcId="{23C9142A-72DA-4A68-9DFB-99778D7F3193}" destId="{AC68C7F9-F15D-4CCA-88E9-1A979ABB428C}" srcOrd="1" destOrd="0" presId="urn:microsoft.com/office/officeart/2005/8/layout/list1"/>
    <dgm:cxn modelId="{EF6147CD-7799-9D4D-856D-E8532C796F54}" type="presParOf" srcId="{23C9142A-72DA-4A68-9DFB-99778D7F3193}" destId="{1B967D0E-4685-480C-8E97-51232CB9DD71}" srcOrd="2" destOrd="0" presId="urn:microsoft.com/office/officeart/2005/8/layout/list1"/>
    <dgm:cxn modelId="{13D8EA8E-617E-A640-83CF-23B47DABC59E}" type="presParOf" srcId="{23C9142A-72DA-4A68-9DFB-99778D7F3193}" destId="{18AF2F9E-DCD0-4407-9606-A82FBA69CA64}" srcOrd="3" destOrd="0" presId="urn:microsoft.com/office/officeart/2005/8/layout/list1"/>
    <dgm:cxn modelId="{168347BF-D028-1F46-8053-BB447961D6F4}" type="presParOf" srcId="{23C9142A-72DA-4A68-9DFB-99778D7F3193}" destId="{8FB9F287-391A-4873-A6D7-FA4A7FBA9F6F}" srcOrd="4" destOrd="0" presId="urn:microsoft.com/office/officeart/2005/8/layout/list1"/>
    <dgm:cxn modelId="{BB91C710-0EB7-E649-B610-7AA0E96CE3B3}" type="presParOf" srcId="{8FB9F287-391A-4873-A6D7-FA4A7FBA9F6F}" destId="{801F25D4-4AB9-4BAE-8792-EDF7D4209207}" srcOrd="0" destOrd="0" presId="urn:microsoft.com/office/officeart/2005/8/layout/list1"/>
    <dgm:cxn modelId="{82997F1C-F414-E94A-B5A8-E00E70B1E2A1}" type="presParOf" srcId="{8FB9F287-391A-4873-A6D7-FA4A7FBA9F6F}" destId="{EAE4FC5B-31DB-4288-9BD1-AADB96323185}" srcOrd="1" destOrd="0" presId="urn:microsoft.com/office/officeart/2005/8/layout/list1"/>
    <dgm:cxn modelId="{1691696C-BB35-B141-B3DF-47B7D2E6F141}" type="presParOf" srcId="{23C9142A-72DA-4A68-9DFB-99778D7F3193}" destId="{C4CB11A7-C2AD-4271-A38B-A4E98598CA97}" srcOrd="5" destOrd="0" presId="urn:microsoft.com/office/officeart/2005/8/layout/list1"/>
    <dgm:cxn modelId="{E4616396-6D21-3149-AD83-D0C24C9B8EEB}" type="presParOf" srcId="{23C9142A-72DA-4A68-9DFB-99778D7F3193}" destId="{46F5CF0B-0994-444A-808A-4AFB63C92C51}" srcOrd="6" destOrd="0" presId="urn:microsoft.com/office/officeart/2005/8/layout/list1"/>
    <dgm:cxn modelId="{0F3AFA04-E79F-084E-AC4B-64E527229197}" type="presParOf" srcId="{23C9142A-72DA-4A68-9DFB-99778D7F3193}" destId="{DBBF9F4A-35BE-4241-9EE2-C8792CEFBB00}" srcOrd="7" destOrd="0" presId="urn:microsoft.com/office/officeart/2005/8/layout/list1"/>
    <dgm:cxn modelId="{3544BD3E-6181-4042-A0CD-0591B8072A7D}" type="presParOf" srcId="{23C9142A-72DA-4A68-9DFB-99778D7F3193}" destId="{956EFCE9-DA6F-4DF6-A4D3-8E0A43A64807}" srcOrd="8" destOrd="0" presId="urn:microsoft.com/office/officeart/2005/8/layout/list1"/>
    <dgm:cxn modelId="{6B6E9C99-1189-2543-8FAC-F87C3DEE4896}" type="presParOf" srcId="{956EFCE9-DA6F-4DF6-A4D3-8E0A43A64807}" destId="{962628A1-F8A3-4AF7-8A03-BD9E2338F7DC}" srcOrd="0" destOrd="0" presId="urn:microsoft.com/office/officeart/2005/8/layout/list1"/>
    <dgm:cxn modelId="{6B8D8B38-A581-0A45-B904-1B05F86D0F8D}" type="presParOf" srcId="{956EFCE9-DA6F-4DF6-A4D3-8E0A43A64807}" destId="{7E58B9B8-D937-4B0E-A72F-4EF41CF55043}" srcOrd="1" destOrd="0" presId="urn:microsoft.com/office/officeart/2005/8/layout/list1"/>
    <dgm:cxn modelId="{FB784BA3-6D08-E04F-A826-6253618461A5}" type="presParOf" srcId="{23C9142A-72DA-4A68-9DFB-99778D7F3193}" destId="{24059E53-986A-4F46-8E3F-1326D2A082D9}" srcOrd="9" destOrd="0" presId="urn:microsoft.com/office/officeart/2005/8/layout/list1"/>
    <dgm:cxn modelId="{A256AFAE-51B6-104B-8C5F-4480458342E2}" type="presParOf" srcId="{23C9142A-72DA-4A68-9DFB-99778D7F3193}" destId="{A6143CB3-7777-4F75-A457-07F1B089EC63}" srcOrd="10" destOrd="0" presId="urn:microsoft.com/office/officeart/2005/8/layout/list1"/>
    <dgm:cxn modelId="{3AB781C5-682E-0348-A7D9-3B3DD2553D4C}" type="presParOf" srcId="{23C9142A-72DA-4A68-9DFB-99778D7F3193}" destId="{C9D78595-51AF-4982-B5FC-FC4C3B93E13D}" srcOrd="11" destOrd="0" presId="urn:microsoft.com/office/officeart/2005/8/layout/list1"/>
    <dgm:cxn modelId="{524882A7-5165-AE4D-8BBD-CF62E5085C22}" type="presParOf" srcId="{23C9142A-72DA-4A68-9DFB-99778D7F3193}" destId="{E40A2D28-02FC-485D-9095-60C13B3E7A7E}" srcOrd="12" destOrd="0" presId="urn:microsoft.com/office/officeart/2005/8/layout/list1"/>
    <dgm:cxn modelId="{CAD46D92-D436-6849-A2F7-7F388A04AAD1}" type="presParOf" srcId="{E40A2D28-02FC-485D-9095-60C13B3E7A7E}" destId="{8ECAED3E-4CD5-4D7E-8DD7-C4039F3CF4B3}" srcOrd="0" destOrd="0" presId="urn:microsoft.com/office/officeart/2005/8/layout/list1"/>
    <dgm:cxn modelId="{05BCD9C8-5719-F245-9A4E-0024534ABC91}" type="presParOf" srcId="{E40A2D28-02FC-485D-9095-60C13B3E7A7E}" destId="{2C263096-F12D-4CF4-A8AD-311D370B8A4F}" srcOrd="1" destOrd="0" presId="urn:microsoft.com/office/officeart/2005/8/layout/list1"/>
    <dgm:cxn modelId="{8A774D83-1950-FE45-B111-1A090BFDC500}" type="presParOf" srcId="{23C9142A-72DA-4A68-9DFB-99778D7F3193}" destId="{4C90F05D-831F-458C-AB04-A8A3ED8C50CA}" srcOrd="13" destOrd="0" presId="urn:microsoft.com/office/officeart/2005/8/layout/list1"/>
    <dgm:cxn modelId="{F3517C9B-64AC-F449-8982-CA6ED7750CA6}" type="presParOf" srcId="{23C9142A-72DA-4A68-9DFB-99778D7F3193}" destId="{3BC3F7EE-DA39-4850-B03C-AE6B44FBC74A}" srcOrd="14" destOrd="0" presId="urn:microsoft.com/office/officeart/2005/8/layout/list1"/>
    <dgm:cxn modelId="{28EB0234-AAC5-334F-9E2C-8A305F011431}" type="presParOf" srcId="{23C9142A-72DA-4A68-9DFB-99778D7F3193}" destId="{106DCF67-BAC6-4F19-8C0D-2350B34863B5}" srcOrd="15" destOrd="0" presId="urn:microsoft.com/office/officeart/2005/8/layout/list1"/>
    <dgm:cxn modelId="{9F0CC402-29AE-2D42-B472-5D90A60B35C4}" type="presParOf" srcId="{23C9142A-72DA-4A68-9DFB-99778D7F3193}" destId="{199F3079-A68D-47CA-A91C-F8C968C52524}" srcOrd="16" destOrd="0" presId="urn:microsoft.com/office/officeart/2005/8/layout/list1"/>
    <dgm:cxn modelId="{5C42775C-8EBC-A54A-BA83-521F16B31670}" type="presParOf" srcId="{199F3079-A68D-47CA-A91C-F8C968C52524}" destId="{03B83303-5F16-462F-8004-755DC8D24D2F}" srcOrd="0" destOrd="0" presId="urn:microsoft.com/office/officeart/2005/8/layout/list1"/>
    <dgm:cxn modelId="{8C44BF3C-05BF-FB46-9086-7400E84C3D8D}" type="presParOf" srcId="{199F3079-A68D-47CA-A91C-F8C968C52524}" destId="{8F98484A-D192-47F1-A6CA-11B20821BFCF}" srcOrd="1" destOrd="0" presId="urn:microsoft.com/office/officeart/2005/8/layout/list1"/>
    <dgm:cxn modelId="{6BFF16F8-D2CC-0944-AE1A-D9591EF25912}" type="presParOf" srcId="{23C9142A-72DA-4A68-9DFB-99778D7F3193}" destId="{5F57BCCE-D9EA-4043-8773-A52CBD229315}" srcOrd="17" destOrd="0" presId="urn:microsoft.com/office/officeart/2005/8/layout/list1"/>
    <dgm:cxn modelId="{8B3F9423-D6FA-3F4E-98A6-3742A8B3AC7B}" type="presParOf" srcId="{23C9142A-72DA-4A68-9DFB-99778D7F3193}" destId="{1F111B19-E8F1-49E4-9876-AD16F741B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C66F2-5B05-498C-9DC3-769C0C38BA3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282397-4254-40E0-89A7-6995B44DDF45}">
      <dgm:prSet phldrT="[Text]"/>
      <dgm:spPr/>
      <dgm:t>
        <a:bodyPr/>
        <a:lstStyle/>
        <a:p>
          <a:r>
            <a:rPr lang="en-US" dirty="0" smtClean="0"/>
            <a:t>IL-11</a:t>
          </a:r>
          <a:endParaRPr lang="en-US" dirty="0"/>
        </a:p>
      </dgm:t>
    </dgm:pt>
    <dgm:pt modelId="{EFC3C7E5-DE11-43D0-AFAA-C0CA86B65B7A}" type="parTrans" cxnId="{D66059CE-36C6-4657-8DB0-150B3A6BF63B}">
      <dgm:prSet/>
      <dgm:spPr/>
      <dgm:t>
        <a:bodyPr/>
        <a:lstStyle/>
        <a:p>
          <a:endParaRPr lang="en-US"/>
        </a:p>
      </dgm:t>
    </dgm:pt>
    <dgm:pt modelId="{4E782356-E07C-403A-98C5-D6E74B337539}" type="sibTrans" cxnId="{D66059CE-36C6-4657-8DB0-150B3A6BF63B}">
      <dgm:prSet/>
      <dgm:spPr/>
      <dgm:t>
        <a:bodyPr/>
        <a:lstStyle/>
        <a:p>
          <a:endParaRPr lang="en-US"/>
        </a:p>
      </dgm:t>
    </dgm:pt>
    <dgm:pt modelId="{ECC959BA-45D8-48DD-971B-A67C8F6F7F8C}">
      <dgm:prSet phldrT="[Text]"/>
      <dgm:spPr/>
      <dgm:t>
        <a:bodyPr/>
        <a:lstStyle/>
        <a:p>
          <a:r>
            <a:rPr lang="en-US" dirty="0" smtClean="0"/>
            <a:t>IL-3</a:t>
          </a:r>
          <a:endParaRPr lang="en-US" dirty="0"/>
        </a:p>
      </dgm:t>
    </dgm:pt>
    <dgm:pt modelId="{9E9F22C7-C9BB-43BC-A6F0-57B2197163EA}" type="parTrans" cxnId="{5FEED794-5E37-4916-980B-F131373DE167}">
      <dgm:prSet/>
      <dgm:spPr/>
      <dgm:t>
        <a:bodyPr/>
        <a:lstStyle/>
        <a:p>
          <a:endParaRPr lang="en-US"/>
        </a:p>
      </dgm:t>
    </dgm:pt>
    <dgm:pt modelId="{B76816CC-CF76-4E1F-B0AB-C3E898429E89}" type="sibTrans" cxnId="{5FEED794-5E37-4916-980B-F131373DE167}">
      <dgm:prSet/>
      <dgm:spPr/>
      <dgm:t>
        <a:bodyPr/>
        <a:lstStyle/>
        <a:p>
          <a:endParaRPr lang="en-US"/>
        </a:p>
      </dgm:t>
    </dgm:pt>
    <dgm:pt modelId="{EE2C5BB6-3518-4A0F-8629-41C6F8826D1F}">
      <dgm:prSet/>
      <dgm:spPr/>
      <dgm:t>
        <a:bodyPr/>
        <a:lstStyle/>
        <a:p>
          <a:r>
            <a:rPr lang="en-US" dirty="0" smtClean="0"/>
            <a:t>Stimulates the proliferation of hematopoietic stem </a:t>
          </a:r>
          <a:r>
            <a:rPr lang="en-US" smtClean="0"/>
            <a:t>cells and progenitor cells (increases platelet production)</a:t>
          </a:r>
          <a:endParaRPr lang="en-US" dirty="0"/>
        </a:p>
      </dgm:t>
    </dgm:pt>
    <dgm:pt modelId="{7496E28C-7177-4A99-A8A6-8DE88B9335BE}" type="parTrans" cxnId="{91878873-A1D3-4C8F-9B06-948B3C1C6568}">
      <dgm:prSet/>
      <dgm:spPr/>
      <dgm:t>
        <a:bodyPr/>
        <a:lstStyle/>
        <a:p>
          <a:endParaRPr lang="en-US"/>
        </a:p>
      </dgm:t>
    </dgm:pt>
    <dgm:pt modelId="{4741188C-9AAF-4CAC-AB04-105BF53442D4}" type="sibTrans" cxnId="{91878873-A1D3-4C8F-9B06-948B3C1C6568}">
      <dgm:prSet/>
      <dgm:spPr/>
      <dgm:t>
        <a:bodyPr/>
        <a:lstStyle/>
        <a:p>
          <a:endParaRPr lang="en-US"/>
        </a:p>
      </dgm:t>
    </dgm:pt>
    <dgm:pt modelId="{4351F7F1-9C7B-40F6-A894-2EA4F7F56907}">
      <dgm:prSet/>
      <dgm:spPr/>
      <dgm:t>
        <a:bodyPr/>
        <a:lstStyle/>
        <a:p>
          <a:r>
            <a:rPr lang="en-US" dirty="0" smtClean="0"/>
            <a:t>A cytokine that promotes the differentiation of hematopoietic stem cells into other types of cells</a:t>
          </a:r>
          <a:endParaRPr lang="en-US" dirty="0"/>
        </a:p>
      </dgm:t>
    </dgm:pt>
    <dgm:pt modelId="{9D0C8673-5DA0-45AC-843A-2D58FDBB303C}" type="parTrans" cxnId="{5A5FB7B1-9BF7-4FD9-A7B8-0E2683E66A50}">
      <dgm:prSet/>
      <dgm:spPr/>
      <dgm:t>
        <a:bodyPr/>
        <a:lstStyle/>
        <a:p>
          <a:endParaRPr lang="en-US"/>
        </a:p>
      </dgm:t>
    </dgm:pt>
    <dgm:pt modelId="{D2E64EBB-335A-432C-8BB3-5E8BDDFA2C59}" type="sibTrans" cxnId="{5A5FB7B1-9BF7-4FD9-A7B8-0E2683E66A50}">
      <dgm:prSet/>
      <dgm:spPr/>
      <dgm:t>
        <a:bodyPr/>
        <a:lstStyle/>
        <a:p>
          <a:endParaRPr lang="en-US"/>
        </a:p>
      </dgm:t>
    </dgm:pt>
    <dgm:pt modelId="{71E5A271-B1E8-4C9A-A8FD-9CAC7553A137}">
      <dgm:prSet/>
      <dgm:spPr/>
      <dgm:t>
        <a:bodyPr/>
        <a:lstStyle/>
        <a:p>
          <a:r>
            <a:rPr lang="en-US" dirty="0" smtClean="0"/>
            <a:t>Supports the growth/ proliferation of a broad range of hematopoietic cell types</a:t>
          </a:r>
          <a:endParaRPr lang="en-US" dirty="0"/>
        </a:p>
      </dgm:t>
    </dgm:pt>
    <dgm:pt modelId="{A929E7FC-7BDD-47A8-B092-EF2B5CEF334E}" type="parTrans" cxnId="{D46E7D1B-EFE2-4B2B-9BC7-EDB25825F3D1}">
      <dgm:prSet/>
      <dgm:spPr/>
      <dgm:t>
        <a:bodyPr/>
        <a:lstStyle/>
        <a:p>
          <a:endParaRPr lang="en-US"/>
        </a:p>
      </dgm:t>
    </dgm:pt>
    <dgm:pt modelId="{083DC3C9-8651-4ADC-B385-8B55396CC75A}" type="sibTrans" cxnId="{D46E7D1B-EFE2-4B2B-9BC7-EDB25825F3D1}">
      <dgm:prSet/>
      <dgm:spPr/>
      <dgm:t>
        <a:bodyPr/>
        <a:lstStyle/>
        <a:p>
          <a:endParaRPr lang="en-US"/>
        </a:p>
      </dgm:t>
    </dgm:pt>
    <dgm:pt modelId="{B649E0BB-9AA3-46E8-B718-5307333404A6}">
      <dgm:prSet/>
      <dgm:spPr/>
      <dgm:t>
        <a:bodyPr/>
        <a:lstStyle/>
        <a:p>
          <a:r>
            <a:rPr lang="en-US" dirty="0" smtClean="0"/>
            <a:t>TGF</a:t>
          </a:r>
          <a:r>
            <a:rPr lang="el-GR" dirty="0" smtClean="0"/>
            <a:t>β</a:t>
          </a:r>
          <a:r>
            <a:rPr lang="en-US" dirty="0" smtClean="0"/>
            <a:t>2</a:t>
          </a:r>
          <a:endParaRPr lang="en-US" dirty="0"/>
        </a:p>
      </dgm:t>
    </dgm:pt>
    <dgm:pt modelId="{C5093222-8A67-44EC-97AA-738F0E1C51FE}" type="parTrans" cxnId="{75F39B93-0F66-4FD8-B065-D203DFC80947}">
      <dgm:prSet/>
      <dgm:spPr/>
      <dgm:t>
        <a:bodyPr/>
        <a:lstStyle/>
        <a:p>
          <a:endParaRPr lang="en-US"/>
        </a:p>
      </dgm:t>
    </dgm:pt>
    <dgm:pt modelId="{9F865694-764A-439F-8C2E-CC0BC486B7F3}" type="sibTrans" cxnId="{75F39B93-0F66-4FD8-B065-D203DFC80947}">
      <dgm:prSet/>
      <dgm:spPr/>
      <dgm:t>
        <a:bodyPr/>
        <a:lstStyle/>
        <a:p>
          <a:endParaRPr lang="en-US"/>
        </a:p>
      </dgm:t>
    </dgm:pt>
    <dgm:pt modelId="{173A84F6-B0DD-4338-89D1-9CFD360B4C57}">
      <dgm:prSet/>
      <dgm:spPr/>
      <dgm:t>
        <a:bodyPr/>
        <a:lstStyle/>
        <a:p>
          <a:r>
            <a:rPr lang="en-US" dirty="0" smtClean="0"/>
            <a:t>Multifunctional peptides that up/down regulate proliferation, differentiation, adhesion, migration, death and other functions in many cell types </a:t>
          </a:r>
          <a:endParaRPr lang="en-US" dirty="0"/>
        </a:p>
      </dgm:t>
    </dgm:pt>
    <dgm:pt modelId="{94A5A4F8-08B4-4E39-95C2-073AABB57F39}" type="parTrans" cxnId="{105D309D-5AEA-453D-9C2F-D1999D8AE105}">
      <dgm:prSet/>
      <dgm:spPr/>
      <dgm:t>
        <a:bodyPr/>
        <a:lstStyle/>
        <a:p>
          <a:endParaRPr lang="en-US"/>
        </a:p>
      </dgm:t>
    </dgm:pt>
    <dgm:pt modelId="{B7E63253-D5E5-4396-B46F-A4BC5CF8E9E4}" type="sibTrans" cxnId="{105D309D-5AEA-453D-9C2F-D1999D8AE105}">
      <dgm:prSet/>
      <dgm:spPr/>
      <dgm:t>
        <a:bodyPr/>
        <a:lstStyle/>
        <a:p>
          <a:endParaRPr lang="en-US"/>
        </a:p>
      </dgm:t>
    </dgm:pt>
    <dgm:pt modelId="{D8AF6CE7-73DB-4E00-80C6-CBDF359FFA9C}">
      <dgm:prSet/>
      <dgm:spPr/>
      <dgm:t>
        <a:bodyPr/>
        <a:lstStyle/>
        <a:p>
          <a:r>
            <a:rPr lang="en-US" dirty="0" smtClean="0"/>
            <a:t>OSM</a:t>
          </a:r>
          <a:endParaRPr lang="en-US" dirty="0"/>
        </a:p>
      </dgm:t>
    </dgm:pt>
    <dgm:pt modelId="{D3F2B329-2B8C-4902-84C4-ABD4D17CF9FF}" type="parTrans" cxnId="{C3DAB8DC-393A-416A-BF3C-1FE27FC64387}">
      <dgm:prSet/>
      <dgm:spPr/>
      <dgm:t>
        <a:bodyPr/>
        <a:lstStyle/>
        <a:p>
          <a:endParaRPr lang="en-US"/>
        </a:p>
      </dgm:t>
    </dgm:pt>
    <dgm:pt modelId="{3C64775E-9410-47E6-A54C-73A806C904D8}" type="sibTrans" cxnId="{C3DAB8DC-393A-416A-BF3C-1FE27FC64387}">
      <dgm:prSet/>
      <dgm:spPr/>
      <dgm:t>
        <a:bodyPr/>
        <a:lstStyle/>
        <a:p>
          <a:endParaRPr lang="en-US"/>
        </a:p>
      </dgm:t>
    </dgm:pt>
    <dgm:pt modelId="{566AF9C7-60FA-4C03-AEAD-89347381B253}">
      <dgm:prSet/>
      <dgm:spPr/>
      <dgm:t>
        <a:bodyPr/>
        <a:lstStyle/>
        <a:p>
          <a:r>
            <a:rPr lang="en-US" dirty="0" smtClean="0"/>
            <a:t>A cytokine from macrophages, T cells, and some marrow and tumor cells, possessing various differentiation (in macrophages), cell proliferation (in hematopoietic precursors and some tumor types), and maturation (in fetal hepatocytes) effects.</a:t>
          </a:r>
          <a:endParaRPr lang="en-US" dirty="0"/>
        </a:p>
      </dgm:t>
    </dgm:pt>
    <dgm:pt modelId="{AFE7B620-7348-4D0D-9B78-8CC54AF29182}" type="parTrans" cxnId="{C6FA9097-78CB-47FB-A3D2-D92490E3A84D}">
      <dgm:prSet/>
      <dgm:spPr/>
      <dgm:t>
        <a:bodyPr/>
        <a:lstStyle/>
        <a:p>
          <a:endParaRPr lang="en-US"/>
        </a:p>
      </dgm:t>
    </dgm:pt>
    <dgm:pt modelId="{30C33A17-C606-400A-B839-2D51FB424E7A}" type="sibTrans" cxnId="{C6FA9097-78CB-47FB-A3D2-D92490E3A84D}">
      <dgm:prSet/>
      <dgm:spPr/>
      <dgm:t>
        <a:bodyPr/>
        <a:lstStyle/>
        <a:p>
          <a:endParaRPr lang="en-US"/>
        </a:p>
      </dgm:t>
    </dgm:pt>
    <dgm:pt modelId="{6389F444-0BEA-45C9-8A06-8D391ED1D640}">
      <dgm:prSet phldrT="[Text]"/>
      <dgm:spPr/>
      <dgm:t>
        <a:bodyPr/>
        <a:lstStyle/>
        <a:p>
          <a:r>
            <a:rPr lang="en-US" dirty="0" smtClean="0"/>
            <a:t>SCF</a:t>
          </a:r>
          <a:endParaRPr lang="en-US" dirty="0"/>
        </a:p>
      </dgm:t>
    </dgm:pt>
    <dgm:pt modelId="{2F8140E3-E925-4E2C-924F-2B03B632DCF0}" type="sibTrans" cxnId="{9E7DFA4F-9282-41D9-A0F1-43CB80708F30}">
      <dgm:prSet/>
      <dgm:spPr/>
      <dgm:t>
        <a:bodyPr/>
        <a:lstStyle/>
        <a:p>
          <a:endParaRPr lang="en-US"/>
        </a:p>
      </dgm:t>
    </dgm:pt>
    <dgm:pt modelId="{D6FE0E70-35AF-489D-8388-A45A5B5FD38D}" type="parTrans" cxnId="{9E7DFA4F-9282-41D9-A0F1-43CB80708F30}">
      <dgm:prSet/>
      <dgm:spPr/>
      <dgm:t>
        <a:bodyPr/>
        <a:lstStyle/>
        <a:p>
          <a:endParaRPr lang="en-US"/>
        </a:p>
      </dgm:t>
    </dgm:pt>
    <dgm:pt modelId="{23C9142A-72DA-4A68-9DFB-99778D7F3193}" type="pres">
      <dgm:prSet presAssocID="{B0BC66F2-5B05-498C-9DC3-769C0C38BA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4A88E6-D22E-4E52-AF93-30403A2AC072}" type="pres">
      <dgm:prSet presAssocID="{ED282397-4254-40E0-89A7-6995B44DDF45}" presName="parentLin" presStyleCnt="0"/>
      <dgm:spPr/>
    </dgm:pt>
    <dgm:pt modelId="{B4DC132C-4806-46BB-B480-CDC2B4B4067E}" type="pres">
      <dgm:prSet presAssocID="{ED282397-4254-40E0-89A7-6995B44DDF4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D10F425-8DD0-4885-A069-630B6E12A1F1}" type="pres">
      <dgm:prSet presAssocID="{ED282397-4254-40E0-89A7-6995B44DDF4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8C7F9-F15D-4CCA-88E9-1A979ABB428C}" type="pres">
      <dgm:prSet presAssocID="{ED282397-4254-40E0-89A7-6995B44DDF45}" presName="negativeSpace" presStyleCnt="0"/>
      <dgm:spPr/>
    </dgm:pt>
    <dgm:pt modelId="{1B967D0E-4685-480C-8E97-51232CB9DD71}" type="pres">
      <dgm:prSet presAssocID="{ED282397-4254-40E0-89A7-6995B44DDF4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F2F9E-DCD0-4407-9606-A82FBA69CA64}" type="pres">
      <dgm:prSet presAssocID="{4E782356-E07C-403A-98C5-D6E74B337539}" presName="spaceBetweenRectangles" presStyleCnt="0"/>
      <dgm:spPr/>
    </dgm:pt>
    <dgm:pt modelId="{8FB9F287-391A-4873-A6D7-FA4A7FBA9F6F}" type="pres">
      <dgm:prSet presAssocID="{6389F444-0BEA-45C9-8A06-8D391ED1D640}" presName="parentLin" presStyleCnt="0"/>
      <dgm:spPr/>
    </dgm:pt>
    <dgm:pt modelId="{801F25D4-4AB9-4BAE-8792-EDF7D4209207}" type="pres">
      <dgm:prSet presAssocID="{6389F444-0BEA-45C9-8A06-8D391ED1D64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AE4FC5B-31DB-4288-9BD1-AADB96323185}" type="pres">
      <dgm:prSet presAssocID="{6389F444-0BEA-45C9-8A06-8D391ED1D64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B11A7-C2AD-4271-A38B-A4E98598CA97}" type="pres">
      <dgm:prSet presAssocID="{6389F444-0BEA-45C9-8A06-8D391ED1D640}" presName="negativeSpace" presStyleCnt="0"/>
      <dgm:spPr/>
    </dgm:pt>
    <dgm:pt modelId="{46F5CF0B-0994-444A-808A-4AFB63C92C51}" type="pres">
      <dgm:prSet presAssocID="{6389F444-0BEA-45C9-8A06-8D391ED1D640}" presName="childText" presStyleLbl="conFgAcc1" presStyleIdx="1" presStyleCnt="5" custLinFactNeighborX="-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F9F4A-35BE-4241-9EE2-C8792CEFBB00}" type="pres">
      <dgm:prSet presAssocID="{2F8140E3-E925-4E2C-924F-2B03B632DCF0}" presName="spaceBetweenRectangles" presStyleCnt="0"/>
      <dgm:spPr/>
    </dgm:pt>
    <dgm:pt modelId="{956EFCE9-DA6F-4DF6-A4D3-8E0A43A64807}" type="pres">
      <dgm:prSet presAssocID="{ECC959BA-45D8-48DD-971B-A67C8F6F7F8C}" presName="parentLin" presStyleCnt="0"/>
      <dgm:spPr/>
    </dgm:pt>
    <dgm:pt modelId="{962628A1-F8A3-4AF7-8A03-BD9E2338F7DC}" type="pres">
      <dgm:prSet presAssocID="{ECC959BA-45D8-48DD-971B-A67C8F6F7F8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E58B9B8-D937-4B0E-A72F-4EF41CF55043}" type="pres">
      <dgm:prSet presAssocID="{ECC959BA-45D8-48DD-971B-A67C8F6F7F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59E53-986A-4F46-8E3F-1326D2A082D9}" type="pres">
      <dgm:prSet presAssocID="{ECC959BA-45D8-48DD-971B-A67C8F6F7F8C}" presName="negativeSpace" presStyleCnt="0"/>
      <dgm:spPr/>
    </dgm:pt>
    <dgm:pt modelId="{A6143CB3-7777-4F75-A457-07F1B089EC63}" type="pres">
      <dgm:prSet presAssocID="{ECC959BA-45D8-48DD-971B-A67C8F6F7F8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78595-51AF-4982-B5FC-FC4C3B93E13D}" type="pres">
      <dgm:prSet presAssocID="{B76816CC-CF76-4E1F-B0AB-C3E898429E89}" presName="spaceBetweenRectangles" presStyleCnt="0"/>
      <dgm:spPr/>
    </dgm:pt>
    <dgm:pt modelId="{E40A2D28-02FC-485D-9095-60C13B3E7A7E}" type="pres">
      <dgm:prSet presAssocID="{B649E0BB-9AA3-46E8-B718-5307333404A6}" presName="parentLin" presStyleCnt="0"/>
      <dgm:spPr/>
    </dgm:pt>
    <dgm:pt modelId="{8ECAED3E-4CD5-4D7E-8DD7-C4039F3CF4B3}" type="pres">
      <dgm:prSet presAssocID="{B649E0BB-9AA3-46E8-B718-5307333404A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C263096-F12D-4CF4-A8AD-311D370B8A4F}" type="pres">
      <dgm:prSet presAssocID="{B649E0BB-9AA3-46E8-B718-5307333404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0F05D-831F-458C-AB04-A8A3ED8C50CA}" type="pres">
      <dgm:prSet presAssocID="{B649E0BB-9AA3-46E8-B718-5307333404A6}" presName="negativeSpace" presStyleCnt="0"/>
      <dgm:spPr/>
    </dgm:pt>
    <dgm:pt modelId="{3BC3F7EE-DA39-4850-B03C-AE6B44FBC74A}" type="pres">
      <dgm:prSet presAssocID="{B649E0BB-9AA3-46E8-B718-5307333404A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DCF67-BAC6-4F19-8C0D-2350B34863B5}" type="pres">
      <dgm:prSet presAssocID="{9F865694-764A-439F-8C2E-CC0BC486B7F3}" presName="spaceBetweenRectangles" presStyleCnt="0"/>
      <dgm:spPr/>
    </dgm:pt>
    <dgm:pt modelId="{199F3079-A68D-47CA-A91C-F8C968C52524}" type="pres">
      <dgm:prSet presAssocID="{D8AF6CE7-73DB-4E00-80C6-CBDF359FFA9C}" presName="parentLin" presStyleCnt="0"/>
      <dgm:spPr/>
    </dgm:pt>
    <dgm:pt modelId="{03B83303-5F16-462F-8004-755DC8D24D2F}" type="pres">
      <dgm:prSet presAssocID="{D8AF6CE7-73DB-4E00-80C6-CBDF359FFA9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F98484A-D192-47F1-A6CA-11B20821BFCF}" type="pres">
      <dgm:prSet presAssocID="{D8AF6CE7-73DB-4E00-80C6-CBDF359FFA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7BCCE-D9EA-4043-8773-A52CBD229315}" type="pres">
      <dgm:prSet presAssocID="{D8AF6CE7-73DB-4E00-80C6-CBDF359FFA9C}" presName="negativeSpace" presStyleCnt="0"/>
      <dgm:spPr/>
    </dgm:pt>
    <dgm:pt modelId="{1F111B19-E8F1-49E4-9876-AD16F741BCD4}" type="pres">
      <dgm:prSet presAssocID="{D8AF6CE7-73DB-4E00-80C6-CBDF359FFA9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7C727-53CC-664D-BA92-BAF7AB2B7D7C}" type="presOf" srcId="{B649E0BB-9AA3-46E8-B718-5307333404A6}" destId="{2C263096-F12D-4CF4-A8AD-311D370B8A4F}" srcOrd="1" destOrd="0" presId="urn:microsoft.com/office/officeart/2005/8/layout/list1"/>
    <dgm:cxn modelId="{065C9239-C59D-1144-9456-F03B1D72A090}" type="presOf" srcId="{D8AF6CE7-73DB-4E00-80C6-CBDF359FFA9C}" destId="{8F98484A-D192-47F1-A6CA-11B20821BFCF}" srcOrd="1" destOrd="0" presId="urn:microsoft.com/office/officeart/2005/8/layout/list1"/>
    <dgm:cxn modelId="{FE21476C-453B-D44C-B8CA-08A0121D1164}" type="presOf" srcId="{D8AF6CE7-73DB-4E00-80C6-CBDF359FFA9C}" destId="{03B83303-5F16-462F-8004-755DC8D24D2F}" srcOrd="0" destOrd="0" presId="urn:microsoft.com/office/officeart/2005/8/layout/list1"/>
    <dgm:cxn modelId="{8B9E171E-EED5-D442-8E13-4BA339866538}" type="presOf" srcId="{EE2C5BB6-3518-4A0F-8629-41C6F8826D1F}" destId="{1B967D0E-4685-480C-8E97-51232CB9DD71}" srcOrd="0" destOrd="0" presId="urn:microsoft.com/office/officeart/2005/8/layout/list1"/>
    <dgm:cxn modelId="{5FEED794-5E37-4916-980B-F131373DE167}" srcId="{B0BC66F2-5B05-498C-9DC3-769C0C38BA3F}" destId="{ECC959BA-45D8-48DD-971B-A67C8F6F7F8C}" srcOrd="2" destOrd="0" parTransId="{9E9F22C7-C9BB-43BC-A6F0-57B2197163EA}" sibTransId="{B76816CC-CF76-4E1F-B0AB-C3E898429E89}"/>
    <dgm:cxn modelId="{9E7DFA4F-9282-41D9-A0F1-43CB80708F30}" srcId="{B0BC66F2-5B05-498C-9DC3-769C0C38BA3F}" destId="{6389F444-0BEA-45C9-8A06-8D391ED1D640}" srcOrd="1" destOrd="0" parTransId="{D6FE0E70-35AF-489D-8388-A45A5B5FD38D}" sibTransId="{2F8140E3-E925-4E2C-924F-2B03B632DCF0}"/>
    <dgm:cxn modelId="{FF791668-981C-5841-8023-42ACD231EA60}" type="presOf" srcId="{ECC959BA-45D8-48DD-971B-A67C8F6F7F8C}" destId="{7E58B9B8-D937-4B0E-A72F-4EF41CF55043}" srcOrd="1" destOrd="0" presId="urn:microsoft.com/office/officeart/2005/8/layout/list1"/>
    <dgm:cxn modelId="{35B7F843-2121-CC4E-939C-5C63C68BD2A2}" type="presOf" srcId="{6389F444-0BEA-45C9-8A06-8D391ED1D640}" destId="{801F25D4-4AB9-4BAE-8792-EDF7D4209207}" srcOrd="0" destOrd="0" presId="urn:microsoft.com/office/officeart/2005/8/layout/list1"/>
    <dgm:cxn modelId="{91878873-A1D3-4C8F-9B06-948B3C1C6568}" srcId="{ED282397-4254-40E0-89A7-6995B44DDF45}" destId="{EE2C5BB6-3518-4A0F-8629-41C6F8826D1F}" srcOrd="0" destOrd="0" parTransId="{7496E28C-7177-4A99-A8A6-8DE88B9335BE}" sibTransId="{4741188C-9AAF-4CAC-AB04-105BF53442D4}"/>
    <dgm:cxn modelId="{5A5FB7B1-9BF7-4FD9-A7B8-0E2683E66A50}" srcId="{6389F444-0BEA-45C9-8A06-8D391ED1D640}" destId="{4351F7F1-9C7B-40F6-A894-2EA4F7F56907}" srcOrd="0" destOrd="0" parTransId="{9D0C8673-5DA0-45AC-843A-2D58FDBB303C}" sibTransId="{D2E64EBB-335A-432C-8BB3-5E8BDDFA2C59}"/>
    <dgm:cxn modelId="{C90B3102-3CBB-1449-920C-D3D78F1250CB}" type="presOf" srcId="{ECC959BA-45D8-48DD-971B-A67C8F6F7F8C}" destId="{962628A1-F8A3-4AF7-8A03-BD9E2338F7DC}" srcOrd="0" destOrd="0" presId="urn:microsoft.com/office/officeart/2005/8/layout/list1"/>
    <dgm:cxn modelId="{D46E7D1B-EFE2-4B2B-9BC7-EDB25825F3D1}" srcId="{ECC959BA-45D8-48DD-971B-A67C8F6F7F8C}" destId="{71E5A271-B1E8-4C9A-A8FD-9CAC7553A137}" srcOrd="0" destOrd="0" parTransId="{A929E7FC-7BDD-47A8-B092-EF2B5CEF334E}" sibTransId="{083DC3C9-8651-4ADC-B385-8B55396CC75A}"/>
    <dgm:cxn modelId="{C9179C31-27B2-C240-9125-4D26DC513D6A}" type="presOf" srcId="{B649E0BB-9AA3-46E8-B718-5307333404A6}" destId="{8ECAED3E-4CD5-4D7E-8DD7-C4039F3CF4B3}" srcOrd="0" destOrd="0" presId="urn:microsoft.com/office/officeart/2005/8/layout/list1"/>
    <dgm:cxn modelId="{AA8126F9-7C4A-4A40-8682-B930C3056575}" type="presOf" srcId="{B0BC66F2-5B05-498C-9DC3-769C0C38BA3F}" destId="{23C9142A-72DA-4A68-9DFB-99778D7F3193}" srcOrd="0" destOrd="0" presId="urn:microsoft.com/office/officeart/2005/8/layout/list1"/>
    <dgm:cxn modelId="{C3DAB8DC-393A-416A-BF3C-1FE27FC64387}" srcId="{B0BC66F2-5B05-498C-9DC3-769C0C38BA3F}" destId="{D8AF6CE7-73DB-4E00-80C6-CBDF359FFA9C}" srcOrd="4" destOrd="0" parTransId="{D3F2B329-2B8C-4902-84C4-ABD4D17CF9FF}" sibTransId="{3C64775E-9410-47E6-A54C-73A806C904D8}"/>
    <dgm:cxn modelId="{105D309D-5AEA-453D-9C2F-D1999D8AE105}" srcId="{B649E0BB-9AA3-46E8-B718-5307333404A6}" destId="{173A84F6-B0DD-4338-89D1-9CFD360B4C57}" srcOrd="0" destOrd="0" parTransId="{94A5A4F8-08B4-4E39-95C2-073AABB57F39}" sibTransId="{B7E63253-D5E5-4396-B46F-A4BC5CF8E9E4}"/>
    <dgm:cxn modelId="{E5506837-7488-BC4B-948E-E6D704AB1784}" type="presOf" srcId="{4351F7F1-9C7B-40F6-A894-2EA4F7F56907}" destId="{46F5CF0B-0994-444A-808A-4AFB63C92C51}" srcOrd="0" destOrd="0" presId="urn:microsoft.com/office/officeart/2005/8/layout/list1"/>
    <dgm:cxn modelId="{4E3CDE00-AA18-5C43-8757-482F10C22D3A}" type="presOf" srcId="{6389F444-0BEA-45C9-8A06-8D391ED1D640}" destId="{EAE4FC5B-31DB-4288-9BD1-AADB96323185}" srcOrd="1" destOrd="0" presId="urn:microsoft.com/office/officeart/2005/8/layout/list1"/>
    <dgm:cxn modelId="{D779BF00-4D56-2040-89A6-FA109C8553AD}" type="presOf" srcId="{566AF9C7-60FA-4C03-AEAD-89347381B253}" destId="{1F111B19-E8F1-49E4-9876-AD16F741BCD4}" srcOrd="0" destOrd="0" presId="urn:microsoft.com/office/officeart/2005/8/layout/list1"/>
    <dgm:cxn modelId="{F4CA0802-8484-9D4C-AD6B-71CCA31E4CB9}" type="presOf" srcId="{71E5A271-B1E8-4C9A-A8FD-9CAC7553A137}" destId="{A6143CB3-7777-4F75-A457-07F1B089EC63}" srcOrd="0" destOrd="0" presId="urn:microsoft.com/office/officeart/2005/8/layout/list1"/>
    <dgm:cxn modelId="{D66059CE-36C6-4657-8DB0-150B3A6BF63B}" srcId="{B0BC66F2-5B05-498C-9DC3-769C0C38BA3F}" destId="{ED282397-4254-40E0-89A7-6995B44DDF45}" srcOrd="0" destOrd="0" parTransId="{EFC3C7E5-DE11-43D0-AFAA-C0CA86B65B7A}" sibTransId="{4E782356-E07C-403A-98C5-D6E74B337539}"/>
    <dgm:cxn modelId="{75F39B93-0F66-4FD8-B065-D203DFC80947}" srcId="{B0BC66F2-5B05-498C-9DC3-769C0C38BA3F}" destId="{B649E0BB-9AA3-46E8-B718-5307333404A6}" srcOrd="3" destOrd="0" parTransId="{C5093222-8A67-44EC-97AA-738F0E1C51FE}" sibTransId="{9F865694-764A-439F-8C2E-CC0BC486B7F3}"/>
    <dgm:cxn modelId="{0029F706-C0A8-A34B-96FC-964552903C21}" type="presOf" srcId="{ED282397-4254-40E0-89A7-6995B44DDF45}" destId="{B4DC132C-4806-46BB-B480-CDC2B4B4067E}" srcOrd="0" destOrd="0" presId="urn:microsoft.com/office/officeart/2005/8/layout/list1"/>
    <dgm:cxn modelId="{C6FA9097-78CB-47FB-A3D2-D92490E3A84D}" srcId="{D8AF6CE7-73DB-4E00-80C6-CBDF359FFA9C}" destId="{566AF9C7-60FA-4C03-AEAD-89347381B253}" srcOrd="0" destOrd="0" parTransId="{AFE7B620-7348-4D0D-9B78-8CC54AF29182}" sibTransId="{30C33A17-C606-400A-B839-2D51FB424E7A}"/>
    <dgm:cxn modelId="{0C2140E2-79CD-E04E-B0BD-A9CCDBAFA1EB}" type="presOf" srcId="{173A84F6-B0DD-4338-89D1-9CFD360B4C57}" destId="{3BC3F7EE-DA39-4850-B03C-AE6B44FBC74A}" srcOrd="0" destOrd="0" presId="urn:microsoft.com/office/officeart/2005/8/layout/list1"/>
    <dgm:cxn modelId="{248E4CF9-2475-0F43-85F1-C2EAB0E488E4}" type="presOf" srcId="{ED282397-4254-40E0-89A7-6995B44DDF45}" destId="{CD10F425-8DD0-4885-A069-630B6E12A1F1}" srcOrd="1" destOrd="0" presId="urn:microsoft.com/office/officeart/2005/8/layout/list1"/>
    <dgm:cxn modelId="{6D52B673-4A3C-FD4F-BCEC-93AF39DAC277}" type="presParOf" srcId="{23C9142A-72DA-4A68-9DFB-99778D7F3193}" destId="{394A88E6-D22E-4E52-AF93-30403A2AC072}" srcOrd="0" destOrd="0" presId="urn:microsoft.com/office/officeart/2005/8/layout/list1"/>
    <dgm:cxn modelId="{E16E2A9F-CC8D-494A-98B6-2456F534CC70}" type="presParOf" srcId="{394A88E6-D22E-4E52-AF93-30403A2AC072}" destId="{B4DC132C-4806-46BB-B480-CDC2B4B4067E}" srcOrd="0" destOrd="0" presId="urn:microsoft.com/office/officeart/2005/8/layout/list1"/>
    <dgm:cxn modelId="{92B4FCA8-E7C4-7D41-A3F6-5516B05FE99F}" type="presParOf" srcId="{394A88E6-D22E-4E52-AF93-30403A2AC072}" destId="{CD10F425-8DD0-4885-A069-630B6E12A1F1}" srcOrd="1" destOrd="0" presId="urn:microsoft.com/office/officeart/2005/8/layout/list1"/>
    <dgm:cxn modelId="{A8121986-B9F2-6D4D-91EC-25D86DBBC229}" type="presParOf" srcId="{23C9142A-72DA-4A68-9DFB-99778D7F3193}" destId="{AC68C7F9-F15D-4CCA-88E9-1A979ABB428C}" srcOrd="1" destOrd="0" presId="urn:microsoft.com/office/officeart/2005/8/layout/list1"/>
    <dgm:cxn modelId="{BB4E0365-B314-2A4B-A9A9-B513B37750A2}" type="presParOf" srcId="{23C9142A-72DA-4A68-9DFB-99778D7F3193}" destId="{1B967D0E-4685-480C-8E97-51232CB9DD71}" srcOrd="2" destOrd="0" presId="urn:microsoft.com/office/officeart/2005/8/layout/list1"/>
    <dgm:cxn modelId="{FDD75131-6278-AF49-A199-8997591023CA}" type="presParOf" srcId="{23C9142A-72DA-4A68-9DFB-99778D7F3193}" destId="{18AF2F9E-DCD0-4407-9606-A82FBA69CA64}" srcOrd="3" destOrd="0" presId="urn:microsoft.com/office/officeart/2005/8/layout/list1"/>
    <dgm:cxn modelId="{451BC278-7872-AC4C-AEF3-368746905785}" type="presParOf" srcId="{23C9142A-72DA-4A68-9DFB-99778D7F3193}" destId="{8FB9F287-391A-4873-A6D7-FA4A7FBA9F6F}" srcOrd="4" destOrd="0" presId="urn:microsoft.com/office/officeart/2005/8/layout/list1"/>
    <dgm:cxn modelId="{94EC1C3A-E19C-4147-B2A1-F673360FA154}" type="presParOf" srcId="{8FB9F287-391A-4873-A6D7-FA4A7FBA9F6F}" destId="{801F25D4-4AB9-4BAE-8792-EDF7D4209207}" srcOrd="0" destOrd="0" presId="urn:microsoft.com/office/officeart/2005/8/layout/list1"/>
    <dgm:cxn modelId="{4843002B-7B9E-0140-A98E-E5CAA02ACF5F}" type="presParOf" srcId="{8FB9F287-391A-4873-A6D7-FA4A7FBA9F6F}" destId="{EAE4FC5B-31DB-4288-9BD1-AADB96323185}" srcOrd="1" destOrd="0" presId="urn:microsoft.com/office/officeart/2005/8/layout/list1"/>
    <dgm:cxn modelId="{F59A84C2-A572-B948-829D-22DFA03924A0}" type="presParOf" srcId="{23C9142A-72DA-4A68-9DFB-99778D7F3193}" destId="{C4CB11A7-C2AD-4271-A38B-A4E98598CA97}" srcOrd="5" destOrd="0" presId="urn:microsoft.com/office/officeart/2005/8/layout/list1"/>
    <dgm:cxn modelId="{E9552830-8AA5-534C-AB11-B8A16107618E}" type="presParOf" srcId="{23C9142A-72DA-4A68-9DFB-99778D7F3193}" destId="{46F5CF0B-0994-444A-808A-4AFB63C92C51}" srcOrd="6" destOrd="0" presId="urn:microsoft.com/office/officeart/2005/8/layout/list1"/>
    <dgm:cxn modelId="{4648893A-EFDA-0241-9DCC-FC390340F01F}" type="presParOf" srcId="{23C9142A-72DA-4A68-9DFB-99778D7F3193}" destId="{DBBF9F4A-35BE-4241-9EE2-C8792CEFBB00}" srcOrd="7" destOrd="0" presId="urn:microsoft.com/office/officeart/2005/8/layout/list1"/>
    <dgm:cxn modelId="{20403728-1B95-9645-AFF1-C7908D122D87}" type="presParOf" srcId="{23C9142A-72DA-4A68-9DFB-99778D7F3193}" destId="{956EFCE9-DA6F-4DF6-A4D3-8E0A43A64807}" srcOrd="8" destOrd="0" presId="urn:microsoft.com/office/officeart/2005/8/layout/list1"/>
    <dgm:cxn modelId="{93DEF3EE-555D-8546-B112-2FB93C2F487E}" type="presParOf" srcId="{956EFCE9-DA6F-4DF6-A4D3-8E0A43A64807}" destId="{962628A1-F8A3-4AF7-8A03-BD9E2338F7DC}" srcOrd="0" destOrd="0" presId="urn:microsoft.com/office/officeart/2005/8/layout/list1"/>
    <dgm:cxn modelId="{D4906FE9-4A7A-E34E-A410-B0767CD6398A}" type="presParOf" srcId="{956EFCE9-DA6F-4DF6-A4D3-8E0A43A64807}" destId="{7E58B9B8-D937-4B0E-A72F-4EF41CF55043}" srcOrd="1" destOrd="0" presId="urn:microsoft.com/office/officeart/2005/8/layout/list1"/>
    <dgm:cxn modelId="{C97B6C7F-8083-A54B-ACDA-565628D9FD36}" type="presParOf" srcId="{23C9142A-72DA-4A68-9DFB-99778D7F3193}" destId="{24059E53-986A-4F46-8E3F-1326D2A082D9}" srcOrd="9" destOrd="0" presId="urn:microsoft.com/office/officeart/2005/8/layout/list1"/>
    <dgm:cxn modelId="{816C0BAE-941F-C146-A1D9-92F6BB2D3547}" type="presParOf" srcId="{23C9142A-72DA-4A68-9DFB-99778D7F3193}" destId="{A6143CB3-7777-4F75-A457-07F1B089EC63}" srcOrd="10" destOrd="0" presId="urn:microsoft.com/office/officeart/2005/8/layout/list1"/>
    <dgm:cxn modelId="{B0C80DE4-9FA8-A84B-AECC-9A5CC87E153E}" type="presParOf" srcId="{23C9142A-72DA-4A68-9DFB-99778D7F3193}" destId="{C9D78595-51AF-4982-B5FC-FC4C3B93E13D}" srcOrd="11" destOrd="0" presId="urn:microsoft.com/office/officeart/2005/8/layout/list1"/>
    <dgm:cxn modelId="{9CF12672-EB19-E248-BD35-403174D595C3}" type="presParOf" srcId="{23C9142A-72DA-4A68-9DFB-99778D7F3193}" destId="{E40A2D28-02FC-485D-9095-60C13B3E7A7E}" srcOrd="12" destOrd="0" presId="urn:microsoft.com/office/officeart/2005/8/layout/list1"/>
    <dgm:cxn modelId="{96425641-EFE5-9F40-972A-0D5B494643CE}" type="presParOf" srcId="{E40A2D28-02FC-485D-9095-60C13B3E7A7E}" destId="{8ECAED3E-4CD5-4D7E-8DD7-C4039F3CF4B3}" srcOrd="0" destOrd="0" presId="urn:microsoft.com/office/officeart/2005/8/layout/list1"/>
    <dgm:cxn modelId="{E8359A8B-3A9E-CA47-8961-F9F754A65AC5}" type="presParOf" srcId="{E40A2D28-02FC-485D-9095-60C13B3E7A7E}" destId="{2C263096-F12D-4CF4-A8AD-311D370B8A4F}" srcOrd="1" destOrd="0" presId="urn:microsoft.com/office/officeart/2005/8/layout/list1"/>
    <dgm:cxn modelId="{D5A02CFF-3D42-444A-B5E1-9D2E73716EBB}" type="presParOf" srcId="{23C9142A-72DA-4A68-9DFB-99778D7F3193}" destId="{4C90F05D-831F-458C-AB04-A8A3ED8C50CA}" srcOrd="13" destOrd="0" presId="urn:microsoft.com/office/officeart/2005/8/layout/list1"/>
    <dgm:cxn modelId="{E2925027-D708-F847-9FA0-EA99BCB440E9}" type="presParOf" srcId="{23C9142A-72DA-4A68-9DFB-99778D7F3193}" destId="{3BC3F7EE-DA39-4850-B03C-AE6B44FBC74A}" srcOrd="14" destOrd="0" presId="urn:microsoft.com/office/officeart/2005/8/layout/list1"/>
    <dgm:cxn modelId="{27C65279-BAEF-B548-9DA8-805DC5576E57}" type="presParOf" srcId="{23C9142A-72DA-4A68-9DFB-99778D7F3193}" destId="{106DCF67-BAC6-4F19-8C0D-2350B34863B5}" srcOrd="15" destOrd="0" presId="urn:microsoft.com/office/officeart/2005/8/layout/list1"/>
    <dgm:cxn modelId="{F9D56642-8982-CC47-ABB2-7807AECFD5D9}" type="presParOf" srcId="{23C9142A-72DA-4A68-9DFB-99778D7F3193}" destId="{199F3079-A68D-47CA-A91C-F8C968C52524}" srcOrd="16" destOrd="0" presId="urn:microsoft.com/office/officeart/2005/8/layout/list1"/>
    <dgm:cxn modelId="{80BF4E77-26A9-5B4E-AE37-430F19844316}" type="presParOf" srcId="{199F3079-A68D-47CA-A91C-F8C968C52524}" destId="{03B83303-5F16-462F-8004-755DC8D24D2F}" srcOrd="0" destOrd="0" presId="urn:microsoft.com/office/officeart/2005/8/layout/list1"/>
    <dgm:cxn modelId="{B0A29F84-E275-7B4D-96B2-B243133073EC}" type="presParOf" srcId="{199F3079-A68D-47CA-A91C-F8C968C52524}" destId="{8F98484A-D192-47F1-A6CA-11B20821BFCF}" srcOrd="1" destOrd="0" presId="urn:microsoft.com/office/officeart/2005/8/layout/list1"/>
    <dgm:cxn modelId="{34997F57-A1F0-E34E-B206-D24B66D22CB4}" type="presParOf" srcId="{23C9142A-72DA-4A68-9DFB-99778D7F3193}" destId="{5F57BCCE-D9EA-4043-8773-A52CBD229315}" srcOrd="17" destOrd="0" presId="urn:microsoft.com/office/officeart/2005/8/layout/list1"/>
    <dgm:cxn modelId="{3696BFA3-879F-E443-B9F2-7C8F7FEAC273}" type="presParOf" srcId="{23C9142A-72DA-4A68-9DFB-99778D7F3193}" destId="{1F111B19-E8F1-49E4-9876-AD16F741BCD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7D0E-4685-480C-8E97-51232CB9DD71}">
      <dsp:nvSpPr>
        <dsp:cNvPr id="0" name=""/>
        <dsp:cNvSpPr/>
      </dsp:nvSpPr>
      <dsp:spPr>
        <a:xfrm>
          <a:off x="0" y="311607"/>
          <a:ext cx="81418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333248" rIns="631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Stimulates the production of neutrophils</a:t>
          </a:r>
          <a:endParaRPr lang="en-US" sz="1600" kern="1200" dirty="0"/>
        </a:p>
      </dsp:txBody>
      <dsp:txXfrm>
        <a:off x="0" y="311607"/>
        <a:ext cx="8141863" cy="680400"/>
      </dsp:txXfrm>
    </dsp:sp>
    <dsp:sp modelId="{CD10F425-8DD0-4885-A069-630B6E12A1F1}">
      <dsp:nvSpPr>
        <dsp:cNvPr id="0" name=""/>
        <dsp:cNvSpPr/>
      </dsp:nvSpPr>
      <dsp:spPr>
        <a:xfrm>
          <a:off x="407093" y="75447"/>
          <a:ext cx="569930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G-CSF</a:t>
          </a:r>
          <a:endParaRPr lang="en-US" sz="1600" kern="1200" dirty="0"/>
        </a:p>
      </dsp:txBody>
      <dsp:txXfrm>
        <a:off x="430150" y="98504"/>
        <a:ext cx="5653190" cy="426206"/>
      </dsp:txXfrm>
    </dsp:sp>
    <dsp:sp modelId="{46F5CF0B-0994-444A-808A-4AFB63C92C51}">
      <dsp:nvSpPr>
        <dsp:cNvPr id="0" name=""/>
        <dsp:cNvSpPr/>
      </dsp:nvSpPr>
      <dsp:spPr>
        <a:xfrm>
          <a:off x="0" y="1314567"/>
          <a:ext cx="81418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333248" rIns="631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Hematopoietic growth factor/immune modulator</a:t>
          </a:r>
          <a:endParaRPr lang="en-US" sz="1600" kern="1200" dirty="0"/>
        </a:p>
      </dsp:txBody>
      <dsp:txXfrm>
        <a:off x="0" y="1314567"/>
        <a:ext cx="8141863" cy="680400"/>
      </dsp:txXfrm>
    </dsp:sp>
    <dsp:sp modelId="{EAE4FC5B-31DB-4288-9BD1-AADB96323185}">
      <dsp:nvSpPr>
        <dsp:cNvPr id="0" name=""/>
        <dsp:cNvSpPr/>
      </dsp:nvSpPr>
      <dsp:spPr>
        <a:xfrm>
          <a:off x="407093" y="1078407"/>
          <a:ext cx="5699304" cy="4723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GM- CSF</a:t>
          </a:r>
          <a:endParaRPr lang="en-US" sz="1600" kern="1200" dirty="0"/>
        </a:p>
      </dsp:txBody>
      <dsp:txXfrm>
        <a:off x="430150" y="1101464"/>
        <a:ext cx="5653190" cy="426206"/>
      </dsp:txXfrm>
    </dsp:sp>
    <dsp:sp modelId="{A6143CB3-7777-4F75-A457-07F1B089EC63}">
      <dsp:nvSpPr>
        <dsp:cNvPr id="0" name=""/>
        <dsp:cNvSpPr/>
      </dsp:nvSpPr>
      <dsp:spPr>
        <a:xfrm>
          <a:off x="0" y="2317527"/>
          <a:ext cx="81418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333248" rIns="631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Influences human stem cells (HSC) to differentiate into macrophages</a:t>
          </a:r>
          <a:endParaRPr lang="en-US" sz="1600" kern="1200" dirty="0"/>
        </a:p>
      </dsp:txBody>
      <dsp:txXfrm>
        <a:off x="0" y="2317527"/>
        <a:ext cx="8141863" cy="680400"/>
      </dsp:txXfrm>
    </dsp:sp>
    <dsp:sp modelId="{7E58B9B8-D937-4B0E-A72F-4EF41CF55043}">
      <dsp:nvSpPr>
        <dsp:cNvPr id="0" name=""/>
        <dsp:cNvSpPr/>
      </dsp:nvSpPr>
      <dsp:spPr>
        <a:xfrm>
          <a:off x="407093" y="2081368"/>
          <a:ext cx="5699304" cy="4723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M-CSF</a:t>
          </a:r>
          <a:endParaRPr lang="en-US" sz="1600" kern="1200" dirty="0"/>
        </a:p>
      </dsp:txBody>
      <dsp:txXfrm>
        <a:off x="430150" y="2104425"/>
        <a:ext cx="5653190" cy="426206"/>
      </dsp:txXfrm>
    </dsp:sp>
    <dsp:sp modelId="{3BC3F7EE-DA39-4850-B03C-AE6B44FBC74A}">
      <dsp:nvSpPr>
        <dsp:cNvPr id="0" name=""/>
        <dsp:cNvSpPr/>
      </dsp:nvSpPr>
      <dsp:spPr>
        <a:xfrm>
          <a:off x="0" y="3320488"/>
          <a:ext cx="8141863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333248" rIns="631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Cytokine named for its ability to suppress spontaneous proliferation of lymphoid stem cells</a:t>
          </a:r>
          <a:endParaRPr lang="en-US" sz="1600" kern="1200" dirty="0"/>
        </a:p>
      </dsp:txBody>
      <dsp:txXfrm>
        <a:off x="0" y="3320488"/>
        <a:ext cx="8141863" cy="907200"/>
      </dsp:txXfrm>
    </dsp:sp>
    <dsp:sp modelId="{2C263096-F12D-4CF4-A8AD-311D370B8A4F}">
      <dsp:nvSpPr>
        <dsp:cNvPr id="0" name=""/>
        <dsp:cNvSpPr/>
      </dsp:nvSpPr>
      <dsp:spPr>
        <a:xfrm>
          <a:off x="407093" y="3084328"/>
          <a:ext cx="5699304" cy="4723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LIF</a:t>
          </a:r>
          <a:endParaRPr lang="en-US" sz="1600" kern="1200" dirty="0"/>
        </a:p>
      </dsp:txBody>
      <dsp:txXfrm>
        <a:off x="430150" y="3107385"/>
        <a:ext cx="5653190" cy="426206"/>
      </dsp:txXfrm>
    </dsp:sp>
    <dsp:sp modelId="{1F111B19-E8F1-49E4-9876-AD16F741BCD4}">
      <dsp:nvSpPr>
        <dsp:cNvPr id="0" name=""/>
        <dsp:cNvSpPr/>
      </dsp:nvSpPr>
      <dsp:spPr>
        <a:xfrm>
          <a:off x="0" y="4550248"/>
          <a:ext cx="814186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333248" rIns="63189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Plays a role in growth and differentiation of B-cells and T-cells</a:t>
          </a:r>
          <a:endParaRPr lang="en-US" sz="1600" kern="1200" dirty="0"/>
        </a:p>
      </dsp:txBody>
      <dsp:txXfrm>
        <a:off x="0" y="4550248"/>
        <a:ext cx="8141863" cy="680400"/>
      </dsp:txXfrm>
    </dsp:sp>
    <dsp:sp modelId="{8F98484A-D192-47F1-A6CA-11B20821BFCF}">
      <dsp:nvSpPr>
        <dsp:cNvPr id="0" name=""/>
        <dsp:cNvSpPr/>
      </dsp:nvSpPr>
      <dsp:spPr>
        <a:xfrm>
          <a:off x="407093" y="4314088"/>
          <a:ext cx="5699304" cy="4723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IL - 6</a:t>
          </a:r>
          <a:endParaRPr lang="en-US" sz="1600" kern="1200" dirty="0"/>
        </a:p>
      </dsp:txBody>
      <dsp:txXfrm>
        <a:off x="430150" y="4337145"/>
        <a:ext cx="5653190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67D0E-4685-480C-8E97-51232CB9DD71}">
      <dsp:nvSpPr>
        <dsp:cNvPr id="0" name=""/>
        <dsp:cNvSpPr/>
      </dsp:nvSpPr>
      <dsp:spPr>
        <a:xfrm>
          <a:off x="0" y="207387"/>
          <a:ext cx="8141863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291592" rIns="6318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Stimulates the proliferation of hematopoietic stem </a:t>
          </a:r>
          <a:r>
            <a:rPr lang="en-US" sz="1400" kern="1200" smtClean="0"/>
            <a:t>cells and progenitor cells (increases platelet production)</a:t>
          </a:r>
          <a:endParaRPr lang="en-US" sz="1400" kern="1200" dirty="0"/>
        </a:p>
      </dsp:txBody>
      <dsp:txXfrm>
        <a:off x="0" y="207387"/>
        <a:ext cx="8141863" cy="793800"/>
      </dsp:txXfrm>
    </dsp:sp>
    <dsp:sp modelId="{CD10F425-8DD0-4885-A069-630B6E12A1F1}">
      <dsp:nvSpPr>
        <dsp:cNvPr id="0" name=""/>
        <dsp:cNvSpPr/>
      </dsp:nvSpPr>
      <dsp:spPr>
        <a:xfrm>
          <a:off x="407093" y="747"/>
          <a:ext cx="5699304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IL-11</a:t>
          </a:r>
          <a:endParaRPr lang="en-US" sz="1400" kern="1200" dirty="0"/>
        </a:p>
      </dsp:txBody>
      <dsp:txXfrm>
        <a:off x="427268" y="20922"/>
        <a:ext cx="5658954" cy="372930"/>
      </dsp:txXfrm>
    </dsp:sp>
    <dsp:sp modelId="{46F5CF0B-0994-444A-808A-4AFB63C92C51}">
      <dsp:nvSpPr>
        <dsp:cNvPr id="0" name=""/>
        <dsp:cNvSpPr/>
      </dsp:nvSpPr>
      <dsp:spPr>
        <a:xfrm>
          <a:off x="0" y="1283427"/>
          <a:ext cx="8141863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291592" rIns="6318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cytokine that promotes the differentiation of hematopoietic stem cells into other types of cells</a:t>
          </a:r>
          <a:endParaRPr lang="en-US" sz="1400" kern="1200" dirty="0"/>
        </a:p>
      </dsp:txBody>
      <dsp:txXfrm>
        <a:off x="0" y="1283427"/>
        <a:ext cx="8141863" cy="793800"/>
      </dsp:txXfrm>
    </dsp:sp>
    <dsp:sp modelId="{EAE4FC5B-31DB-4288-9BD1-AADB96323185}">
      <dsp:nvSpPr>
        <dsp:cNvPr id="0" name=""/>
        <dsp:cNvSpPr/>
      </dsp:nvSpPr>
      <dsp:spPr>
        <a:xfrm>
          <a:off x="407093" y="1076787"/>
          <a:ext cx="5699304" cy="41328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SCF</a:t>
          </a:r>
          <a:endParaRPr lang="en-US" sz="1400" kern="1200" dirty="0"/>
        </a:p>
      </dsp:txBody>
      <dsp:txXfrm>
        <a:off x="427268" y="1096962"/>
        <a:ext cx="5658954" cy="372930"/>
      </dsp:txXfrm>
    </dsp:sp>
    <dsp:sp modelId="{A6143CB3-7777-4F75-A457-07F1B089EC63}">
      <dsp:nvSpPr>
        <dsp:cNvPr id="0" name=""/>
        <dsp:cNvSpPr/>
      </dsp:nvSpPr>
      <dsp:spPr>
        <a:xfrm>
          <a:off x="0" y="2359468"/>
          <a:ext cx="8141863" cy="59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291592" rIns="6318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Supports the growth/ proliferation of a broad range of hematopoietic cell types</a:t>
          </a:r>
          <a:endParaRPr lang="en-US" sz="1400" kern="1200" dirty="0"/>
        </a:p>
      </dsp:txBody>
      <dsp:txXfrm>
        <a:off x="0" y="2359468"/>
        <a:ext cx="8141863" cy="595350"/>
      </dsp:txXfrm>
    </dsp:sp>
    <dsp:sp modelId="{7E58B9B8-D937-4B0E-A72F-4EF41CF55043}">
      <dsp:nvSpPr>
        <dsp:cNvPr id="0" name=""/>
        <dsp:cNvSpPr/>
      </dsp:nvSpPr>
      <dsp:spPr>
        <a:xfrm>
          <a:off x="407093" y="2152828"/>
          <a:ext cx="5699304" cy="413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IL-3</a:t>
          </a:r>
          <a:endParaRPr lang="en-US" sz="1400" kern="1200" dirty="0"/>
        </a:p>
      </dsp:txBody>
      <dsp:txXfrm>
        <a:off x="427268" y="2173003"/>
        <a:ext cx="5658954" cy="372930"/>
      </dsp:txXfrm>
    </dsp:sp>
    <dsp:sp modelId="{3BC3F7EE-DA39-4850-B03C-AE6B44FBC74A}">
      <dsp:nvSpPr>
        <dsp:cNvPr id="0" name=""/>
        <dsp:cNvSpPr/>
      </dsp:nvSpPr>
      <dsp:spPr>
        <a:xfrm>
          <a:off x="0" y="3237058"/>
          <a:ext cx="8141863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291592" rIns="6318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Multifunctional peptides that up/down regulate proliferation, differentiation, adhesion, migration, death and other functions in many cell types </a:t>
          </a:r>
          <a:endParaRPr lang="en-US" sz="1400" kern="1200" dirty="0"/>
        </a:p>
      </dsp:txBody>
      <dsp:txXfrm>
        <a:off x="0" y="3237058"/>
        <a:ext cx="8141863" cy="793800"/>
      </dsp:txXfrm>
    </dsp:sp>
    <dsp:sp modelId="{2C263096-F12D-4CF4-A8AD-311D370B8A4F}">
      <dsp:nvSpPr>
        <dsp:cNvPr id="0" name=""/>
        <dsp:cNvSpPr/>
      </dsp:nvSpPr>
      <dsp:spPr>
        <a:xfrm>
          <a:off x="407093" y="3030417"/>
          <a:ext cx="5699304" cy="41328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TGF</a:t>
          </a:r>
          <a:r>
            <a:rPr lang="el-GR" sz="1400" kern="1200" dirty="0" smtClean="0"/>
            <a:t>β</a:t>
          </a:r>
          <a:r>
            <a:rPr lang="en-US" sz="1400" kern="1200" dirty="0" smtClean="0"/>
            <a:t>2</a:t>
          </a:r>
          <a:endParaRPr lang="en-US" sz="1400" kern="1200" dirty="0"/>
        </a:p>
      </dsp:txBody>
      <dsp:txXfrm>
        <a:off x="427268" y="3050592"/>
        <a:ext cx="5658954" cy="372930"/>
      </dsp:txXfrm>
    </dsp:sp>
    <dsp:sp modelId="{1F111B19-E8F1-49E4-9876-AD16F741BCD4}">
      <dsp:nvSpPr>
        <dsp:cNvPr id="0" name=""/>
        <dsp:cNvSpPr/>
      </dsp:nvSpPr>
      <dsp:spPr>
        <a:xfrm>
          <a:off x="0" y="4313098"/>
          <a:ext cx="8141863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899" tIns="291592" rIns="6318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 cytokine from macrophages, T cells, and some marrow and tumor cells, possessing various differentiation (in macrophages), cell proliferation (in hematopoietic precursors and some tumor types), and maturation (in fetal hepatocytes) effects.</a:t>
          </a:r>
          <a:endParaRPr lang="en-US" sz="1400" kern="1200" dirty="0"/>
        </a:p>
      </dsp:txBody>
      <dsp:txXfrm>
        <a:off x="0" y="4313098"/>
        <a:ext cx="8141863" cy="992250"/>
      </dsp:txXfrm>
    </dsp:sp>
    <dsp:sp modelId="{8F98484A-D192-47F1-A6CA-11B20821BFCF}">
      <dsp:nvSpPr>
        <dsp:cNvPr id="0" name=""/>
        <dsp:cNvSpPr/>
      </dsp:nvSpPr>
      <dsp:spPr>
        <a:xfrm>
          <a:off x="407093" y="4106457"/>
          <a:ext cx="5699304" cy="413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0" tIns="0" rIns="21542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OSM</a:t>
          </a:r>
          <a:endParaRPr lang="en-US" sz="1400" kern="1200" dirty="0"/>
        </a:p>
      </dsp:txBody>
      <dsp:txXfrm>
        <a:off x="427268" y="4126632"/>
        <a:ext cx="565895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6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2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8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3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67FC-6C81-8748-A9A9-13DDC0A77389}" type="datetimeFigureOut">
              <a:rPr lang="en-US" smtClean="0"/>
              <a:t>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D2AD-5267-7A4E-A7F2-95B3E2C3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3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Tissue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3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3</a:t>
            </a:r>
            <a:endParaRPr lang="en-US" dirty="0" smtClean="0"/>
          </a:p>
          <a:p>
            <a:r>
              <a:rPr lang="en-US" dirty="0" smtClean="0"/>
              <a:t>Paper Review</a:t>
            </a:r>
          </a:p>
          <a:p>
            <a:r>
              <a:rPr lang="en-US" dirty="0" err="1" smtClean="0"/>
              <a:t>Caplan</a:t>
            </a:r>
            <a:endParaRPr lang="en-US" dirty="0"/>
          </a:p>
          <a:p>
            <a:r>
              <a:rPr lang="en-US" dirty="0" smtClean="0"/>
              <a:t>Journal of Cellular Physiology</a:t>
            </a:r>
          </a:p>
          <a:p>
            <a:r>
              <a:rPr lang="en-US" dirty="0" smtClean="0"/>
              <a:t>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7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4: Tom McCarthy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037"/>
            <a:ext cx="9144000" cy="60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329"/>
          </a:xfrm>
        </p:spPr>
        <p:txBody>
          <a:bodyPr/>
          <a:lstStyle/>
          <a:p>
            <a:r>
              <a:rPr lang="en-US" dirty="0" smtClean="0"/>
              <a:t>Figure 5: Chelsea </a:t>
            </a:r>
            <a:r>
              <a:rPr lang="en-US" dirty="0" err="1" smtClean="0"/>
              <a:t>Orefice</a:t>
            </a:r>
            <a:endParaRPr lang="en-US" dirty="0"/>
          </a:p>
        </p:txBody>
      </p:sp>
      <p:pic>
        <p:nvPicPr>
          <p:cNvPr id="5" name="Picture 4" descr="Screen Shot 2016-02-01 at 10.5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7975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901"/>
            <a:ext cx="9144000" cy="101394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Understanding the </a:t>
            </a:r>
            <a:r>
              <a:rPr lang="en-US" u="sng" dirty="0"/>
              <a:t>D</a:t>
            </a:r>
            <a:r>
              <a:rPr lang="en-US" u="sng" dirty="0" smtClean="0"/>
              <a:t>ifferent Cytokines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317589"/>
              </p:ext>
            </p:extLst>
          </p:nvPr>
        </p:nvGraphicFramePr>
        <p:xfrm>
          <a:off x="501069" y="1207103"/>
          <a:ext cx="8141863" cy="53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5330" y="6448702"/>
            <a:ext cx="384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***All definitions cited from: </a:t>
            </a:r>
            <a:r>
              <a:rPr lang="en-US" sz="1200" dirty="0" err="1" smtClean="0">
                <a:effectLst/>
              </a:rPr>
              <a:t>Farlex</a:t>
            </a:r>
            <a:r>
              <a:rPr lang="en-US" sz="1200" dirty="0" smtClean="0">
                <a:effectLst/>
              </a:rPr>
              <a:t> Partner Medical Dictionary © </a:t>
            </a:r>
            <a:r>
              <a:rPr lang="en-US" sz="1200" dirty="0" err="1" smtClean="0">
                <a:effectLst/>
              </a:rPr>
              <a:t>Farlex</a:t>
            </a:r>
            <a:r>
              <a:rPr lang="en-US" sz="1200" dirty="0" smtClean="0">
                <a:effectLst/>
              </a:rPr>
              <a:t>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402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39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Understanding the </a:t>
            </a:r>
            <a:r>
              <a:rPr lang="en-US" u="sng" dirty="0"/>
              <a:t>D</a:t>
            </a:r>
            <a:r>
              <a:rPr lang="en-US" u="sng" dirty="0" smtClean="0"/>
              <a:t>ifferent Cytokines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064559"/>
              </p:ext>
            </p:extLst>
          </p:nvPr>
        </p:nvGraphicFramePr>
        <p:xfrm>
          <a:off x="501069" y="1074803"/>
          <a:ext cx="8141863" cy="53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5330" y="6316402"/>
            <a:ext cx="384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***All definitions cited from: </a:t>
            </a:r>
            <a:r>
              <a:rPr lang="en-US" sz="1200" dirty="0" err="1" smtClean="0">
                <a:effectLst/>
              </a:rPr>
              <a:t>Farlex</a:t>
            </a:r>
            <a:r>
              <a:rPr lang="en-US" sz="1200" dirty="0" smtClean="0">
                <a:effectLst/>
              </a:rPr>
              <a:t> Partner Medical Dictionary © </a:t>
            </a:r>
            <a:r>
              <a:rPr lang="en-US" sz="1200" dirty="0" err="1" smtClean="0">
                <a:effectLst/>
              </a:rPr>
              <a:t>Farlex</a:t>
            </a:r>
            <a:r>
              <a:rPr lang="en-US" sz="1200" dirty="0" smtClean="0">
                <a:effectLst/>
              </a:rPr>
              <a:t> 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385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02"/>
            <a:ext cx="8229600" cy="876355"/>
          </a:xfrm>
        </p:spPr>
        <p:txBody>
          <a:bodyPr/>
          <a:lstStyle/>
          <a:p>
            <a:r>
              <a:rPr lang="en-US" dirty="0" smtClean="0"/>
              <a:t>Figure 6: </a:t>
            </a:r>
            <a:r>
              <a:rPr lang="en-US" dirty="0" err="1" smtClean="0"/>
              <a:t>Charit</a:t>
            </a:r>
            <a:r>
              <a:rPr lang="en-US" dirty="0" smtClean="0"/>
              <a:t> </a:t>
            </a:r>
            <a:r>
              <a:rPr lang="en-US" dirty="0" err="1" smtClean="0"/>
              <a:t>Tippareddy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5" y="906780"/>
            <a:ext cx="7543800" cy="595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8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MSC Treatments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9" y="1181100"/>
            <a:ext cx="8258342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4" y="5676900"/>
            <a:ext cx="8295631" cy="40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500" y="6154636"/>
            <a:ext cx="723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Caplan, A. I. (2013). The Science of MSCs and Regenerative Medicine [PowerPoint slides]. Retrieved from the Stem Cell Institute: http://www.cellmedicine.com</a:t>
            </a:r>
            <a:endParaRPr lang="en-US" sz="1050" dirty="0"/>
          </a:p>
        </p:txBody>
      </p:sp>
      <p:sp>
        <p:nvSpPr>
          <p:cNvPr id="2" name="Rectangle 1"/>
          <p:cNvSpPr/>
          <p:nvPr/>
        </p:nvSpPr>
        <p:spPr>
          <a:xfrm>
            <a:off x="609600" y="1524000"/>
            <a:ext cx="1905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1066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796"/>
            <a:ext cx="8229600" cy="1143000"/>
          </a:xfrm>
        </p:spPr>
        <p:txBody>
          <a:bodyPr/>
          <a:lstStyle/>
          <a:p>
            <a:r>
              <a:rPr lang="en-US" dirty="0" smtClean="0"/>
              <a:t>Conclusions,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204"/>
            <a:ext cx="8229600" cy="56603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MSCs play a large role in tissue regeneration all over the body.</a:t>
            </a:r>
            <a:endParaRPr lang="en-US" dirty="0" smtClean="0"/>
          </a:p>
          <a:p>
            <a:r>
              <a:rPr lang="en-US" dirty="0" smtClean="0"/>
              <a:t>What type of person would have the most MSCs and where?</a:t>
            </a:r>
          </a:p>
          <a:p>
            <a:r>
              <a:rPr lang="en-US" dirty="0" smtClean="0"/>
              <a:t>For implantation, what do you need to consider for sourcing MSCs?</a:t>
            </a:r>
          </a:p>
          <a:p>
            <a:r>
              <a:rPr lang="en-US" dirty="0" smtClean="0"/>
              <a:t>Do you need the cells or would certain secreted factors be enough?</a:t>
            </a:r>
          </a:p>
          <a:p>
            <a:r>
              <a:rPr lang="en-US" dirty="0" smtClean="0"/>
              <a:t>Could you stimulate the host MSCs to grow and migrate to the site of injury instead of a new implant?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419"/>
            <a:ext cx="8229600" cy="855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Introduction to </a:t>
            </a:r>
            <a:r>
              <a:rPr lang="en-US" dirty="0" smtClean="0"/>
              <a:t>the Regenerative Power of Mesenchymal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906"/>
            <a:ext cx="8229600" cy="564209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3 Major types of stem cells covered in this class: Embryonic, Induced Pluripotent, and Mesenchymal.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Mesenchymal stem cells found in all tissues, at particularly high density in adipose tissue and the bone marrow.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Roles in tissue engineering: 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Immunosuppression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Tissue Repair and Regeneration (directly and indirectly)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Drawn to sites of injury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Can differentiate down many different cell pathways (are multipotent)</a:t>
            </a:r>
          </a:p>
          <a:p>
            <a:pPr lvl="2"/>
            <a:r>
              <a:rPr lang="en-US" sz="1600" dirty="0" smtClean="0">
                <a:latin typeface="Calibri"/>
                <a:cs typeface="Calibri"/>
              </a:rPr>
              <a:t>Not totipotent!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All people have MSCs, though the # and regenerative capacity of these cells decreases with age.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61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888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Figure 1: William Doherty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8" y="478670"/>
            <a:ext cx="8968726" cy="6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19"/>
            <a:ext cx="8229600" cy="982193"/>
          </a:xfrm>
        </p:spPr>
        <p:txBody>
          <a:bodyPr/>
          <a:lstStyle/>
          <a:p>
            <a:r>
              <a:rPr lang="en-US" dirty="0" smtClean="0"/>
              <a:t>All these cells have the same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 why do we get different cell types?</a:t>
            </a:r>
          </a:p>
          <a:p>
            <a:pPr lvl="1"/>
            <a:r>
              <a:rPr lang="en-US" i="1" dirty="0" smtClean="0"/>
              <a:t>Gene expression</a:t>
            </a:r>
            <a:endParaRPr lang="en-US" dirty="0" smtClean="0"/>
          </a:p>
          <a:p>
            <a:pPr lvl="2"/>
            <a:r>
              <a:rPr lang="en-US" dirty="0" smtClean="0"/>
              <a:t>Controlled by transcription factors and epigenetics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Stemness</a:t>
            </a:r>
            <a:r>
              <a:rPr lang="en-US" dirty="0" smtClean="0"/>
              <a:t>” genes are turned off</a:t>
            </a:r>
          </a:p>
          <a:p>
            <a:pPr lvl="2"/>
            <a:r>
              <a:rPr lang="en-US" dirty="0" smtClean="0"/>
              <a:t>Sox, </a:t>
            </a:r>
            <a:r>
              <a:rPr lang="en-US" dirty="0" err="1" smtClean="0"/>
              <a:t>Wnt</a:t>
            </a:r>
            <a:r>
              <a:rPr lang="en-US" dirty="0" smtClean="0"/>
              <a:t>, PDGF, Stro-1, a number of receptors</a:t>
            </a:r>
          </a:p>
          <a:p>
            <a:pPr lvl="1"/>
            <a:r>
              <a:rPr lang="en-US" dirty="0" smtClean="0"/>
              <a:t>“differentiation-specific” genes are turned on</a:t>
            </a:r>
          </a:p>
          <a:p>
            <a:pPr lvl="2"/>
            <a:r>
              <a:rPr lang="en-US" dirty="0" smtClean="0"/>
              <a:t>OPN, Collagen, RunX2 (Bone), others for different cell types.</a:t>
            </a:r>
          </a:p>
          <a:p>
            <a:r>
              <a:rPr lang="en-US" dirty="0" smtClean="0"/>
              <a:t>We now know this differentiation capability differs between patients and with age (unlike what the paper states on page 343.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3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3788"/>
          </a:xfrm>
        </p:spPr>
        <p:txBody>
          <a:bodyPr/>
          <a:lstStyle/>
          <a:p>
            <a:r>
              <a:rPr lang="en-US" dirty="0" smtClean="0"/>
              <a:t>Figure 2: Sydney Phillips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84300"/>
            <a:ext cx="6858000" cy="4076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7427" y="5712107"/>
            <a:ext cx="7238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None/>
            </a:pPr>
            <a:r>
              <a:rPr lang="en-US" sz="2800" dirty="0"/>
              <a:t>Cell Turnover: the process of new cells forming to replace dead cells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073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Turnover allows new fresh, functioning tissue to replace non-functioning or mutated cells</a:t>
            </a:r>
          </a:p>
          <a:p>
            <a:pPr lvl="1"/>
            <a:r>
              <a:rPr lang="en-US" dirty="0" smtClean="0"/>
              <a:t>Allows for small changes in key structures of our bodies</a:t>
            </a:r>
          </a:p>
          <a:p>
            <a:r>
              <a:rPr lang="en-US" dirty="0" smtClean="0"/>
              <a:t>Each cell has a set half-life</a:t>
            </a:r>
          </a:p>
          <a:p>
            <a:r>
              <a:rPr lang="en-US" dirty="0" smtClean="0"/>
              <a:t>As the original cells dies the new cell must just be reaching maturity</a:t>
            </a:r>
          </a:p>
          <a:p>
            <a:r>
              <a:rPr lang="en-US" dirty="0" smtClean="0"/>
              <a:t>If the dashed line in the figure were moved to the right it would cause anemia (lack of RBCs)</a:t>
            </a:r>
          </a:p>
        </p:txBody>
      </p:sp>
    </p:spTree>
    <p:extLst>
      <p:ext uri="{BB962C8B-B14F-4D97-AF65-F5344CB8AC3E}">
        <p14:creationId xmlns:p14="http://schemas.microsoft.com/office/powerpoint/2010/main" val="32859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</a:t>
            </a:r>
            <a:r>
              <a:rPr lang="en-US" dirty="0" smtClean="0"/>
              <a:t>: Colton Kenny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0619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Shows a quantification of Mesenchymal Stem Cells per Bone Marrow Cells</a:t>
            </a:r>
          </a:p>
          <a:p>
            <a:r>
              <a:rPr lang="en-US" dirty="0"/>
              <a:t>t</a:t>
            </a:r>
            <a:r>
              <a:rPr lang="en-US" dirty="0" smtClean="0"/>
              <a:t>iters ≈ concentration</a:t>
            </a:r>
          </a:p>
          <a:p>
            <a:r>
              <a:rPr lang="en-US" dirty="0" smtClean="0"/>
              <a:t>Decrease in 3 orders of magnitude from newborn to 80 years old</a:t>
            </a:r>
          </a:p>
          <a:p>
            <a:r>
              <a:rPr lang="en-US" dirty="0" smtClean="0"/>
              <a:t>Reason for decreased healing 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631" y="1445623"/>
            <a:ext cx="3616720" cy="496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729"/>
            <a:ext cx="8229600" cy="11430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39134"/>
            <a:ext cx="7568293" cy="4351338"/>
          </a:xfrm>
        </p:spPr>
        <p:txBody>
          <a:bodyPr/>
          <a:lstStyle/>
          <a:p>
            <a:r>
              <a:rPr lang="en-US" dirty="0" smtClean="0"/>
              <a:t>CFU-f (colony forming units fibroblastic) assay measures amount of actively colonizing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7" b="45075"/>
          <a:stretch/>
        </p:blipFill>
        <p:spPr>
          <a:xfrm>
            <a:off x="3788229" y="2914803"/>
            <a:ext cx="5355772" cy="2536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9259" y="55092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 et al. , 2015 </a:t>
            </a:r>
            <a:endParaRPr lang="en-US" dirty="0"/>
          </a:p>
        </p:txBody>
      </p:sp>
      <p:pic>
        <p:nvPicPr>
          <p:cNvPr id="1026" name="Picture 2" descr="Procedure summary for hematopoietic CFC Ass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29" y="2429149"/>
            <a:ext cx="2064816" cy="41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572" y="6478509"/>
            <a:ext cx="4245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http://www.stemcell.com/en/Products/All-Products/MethoCult-H4034-Optimum.aspx</a:t>
            </a:r>
          </a:p>
        </p:txBody>
      </p:sp>
    </p:spTree>
    <p:extLst>
      <p:ext uri="{BB962C8B-B14F-4D97-AF65-F5344CB8AC3E}">
        <p14:creationId xmlns:p14="http://schemas.microsoft.com/office/powerpoint/2010/main" val="15449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general trend of rapid decrease seen but many things still unknown:</a:t>
            </a:r>
          </a:p>
          <a:p>
            <a:pPr lvl="1"/>
            <a:r>
              <a:rPr lang="en-US" dirty="0" smtClean="0"/>
              <a:t>Mechanism that causes sharp decline in MSCs</a:t>
            </a:r>
          </a:p>
          <a:p>
            <a:pPr lvl="1"/>
            <a:r>
              <a:rPr lang="en-US" dirty="0" smtClean="0"/>
              <a:t>MSC Niche or where MSC’s reside within bone marrow</a:t>
            </a:r>
          </a:p>
          <a:p>
            <a:r>
              <a:rPr lang="en-US" dirty="0" smtClean="0"/>
              <a:t>No unique marker for MSC’s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in MSC Quantification &amp;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1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760</Words>
  <Application>Microsoft Macintosh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Tissue Engineering</vt:lpstr>
      <vt:lpstr>An Introduction to the Regenerative Power of Mesenchymal Stem Cells</vt:lpstr>
      <vt:lpstr>Figure 1: William Doherty</vt:lpstr>
      <vt:lpstr>All these cells have the same genes</vt:lpstr>
      <vt:lpstr>Figure 2: Sydney Phillips</vt:lpstr>
      <vt:lpstr>Figure 2</vt:lpstr>
      <vt:lpstr>Figure 3: Colton Kenny</vt:lpstr>
      <vt:lpstr>Methodology</vt:lpstr>
      <vt:lpstr>Challenge in MSC Quantification &amp; Location</vt:lpstr>
      <vt:lpstr>Figure 4: Tom McCarthy</vt:lpstr>
      <vt:lpstr>Figure 5: Chelsea Orefice</vt:lpstr>
      <vt:lpstr>Understanding the Different Cytokines</vt:lpstr>
      <vt:lpstr>Understanding the Different Cytokines</vt:lpstr>
      <vt:lpstr>Figure 6: Charit Tippareddy</vt:lpstr>
      <vt:lpstr>MSC Treatments</vt:lpstr>
      <vt:lpstr>Conclusions, Perspectives</vt:lpstr>
    </vt:vector>
  </TitlesOfParts>
  <Company>University of Massachusetts, Amherst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Engineering</dc:title>
  <dc:creator>Shelly Peyton</dc:creator>
  <cp:lastModifiedBy>Shelly Peyton</cp:lastModifiedBy>
  <cp:revision>17</cp:revision>
  <dcterms:created xsi:type="dcterms:W3CDTF">2015-01-25T19:03:39Z</dcterms:created>
  <dcterms:modified xsi:type="dcterms:W3CDTF">2016-02-02T19:20:12Z</dcterms:modified>
</cp:coreProperties>
</file>