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89" r:id="rId4"/>
    <p:sldId id="294" r:id="rId5"/>
    <p:sldId id="262" r:id="rId6"/>
    <p:sldId id="287" r:id="rId7"/>
    <p:sldId id="293" r:id="rId8"/>
    <p:sldId id="292" r:id="rId9"/>
    <p:sldId id="290" r:id="rId10"/>
    <p:sldId id="296" r:id="rId11"/>
    <p:sldId id="291" r:id="rId12"/>
    <p:sldId id="259" r:id="rId13"/>
    <p:sldId id="295" r:id="rId14"/>
    <p:sldId id="283" r:id="rId15"/>
    <p:sldId id="285" r:id="rId16"/>
    <p:sldId id="274" r:id="rId17"/>
    <p:sldId id="275" r:id="rId18"/>
    <p:sldId id="276" r:id="rId19"/>
    <p:sldId id="278" r:id="rId20"/>
    <p:sldId id="298" r:id="rId21"/>
    <p:sldId id="297" r:id="rId22"/>
    <p:sldId id="303" r:id="rId23"/>
    <p:sldId id="301" r:id="rId24"/>
    <p:sldId id="304" r:id="rId25"/>
    <p:sldId id="300" r:id="rId26"/>
    <p:sldId id="306" r:id="rId27"/>
    <p:sldId id="299" r:id="rId28"/>
    <p:sldId id="277" r:id="rId29"/>
    <p:sldId id="305" r:id="rId30"/>
    <p:sldId id="28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5A"/>
    <a:srgbClr val="10329E"/>
    <a:srgbClr val="652787"/>
    <a:srgbClr val="2057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173" autoAdjust="0"/>
    <p:restoredTop sz="94157" autoAdjust="0"/>
  </p:normalViewPr>
  <p:slideViewPr>
    <p:cSldViewPr>
      <p:cViewPr>
        <p:scale>
          <a:sx n="59" d="100"/>
          <a:sy n="59" d="100"/>
        </p:scale>
        <p:origin x="-1206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1F4DC-F459-45FD-B664-195EFB43BFD4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2C056D-17CB-4B38-881D-3C95EA5A49DF}">
      <dgm:prSet custT="1"/>
      <dgm:spPr/>
      <dgm:t>
        <a:bodyPr/>
        <a:lstStyle/>
        <a:p>
          <a:pPr algn="ctr" rtl="0"/>
          <a:endParaRPr lang="en-US" sz="3600" b="1" dirty="0" smtClean="0">
            <a:solidFill>
              <a:srgbClr val="10329E"/>
            </a:solidFill>
          </a:endParaRPr>
        </a:p>
        <a:p>
          <a:pPr algn="ctr" rtl="0"/>
          <a:r>
            <a:rPr lang="en-US" sz="3600" b="1" dirty="0" smtClean="0">
              <a:solidFill>
                <a:srgbClr val="10329E"/>
              </a:solidFill>
              <a:latin typeface="Britannic Bold" pitchFamily="34" charset="0"/>
            </a:rPr>
            <a:t>BIOMECHANICAL VALIDATION OF DIGITAL HUMAN MODELS: </a:t>
          </a:r>
          <a:br>
            <a:rPr lang="en-US" sz="3600" b="1" dirty="0" smtClean="0">
              <a:solidFill>
                <a:srgbClr val="10329E"/>
              </a:solidFill>
              <a:latin typeface="Britannic Bold" pitchFamily="34" charset="0"/>
            </a:rPr>
          </a:br>
          <a:r>
            <a:rPr lang="en-US" sz="2800" b="1" dirty="0" smtClean="0">
              <a:solidFill>
                <a:srgbClr val="10329E"/>
              </a:solidFill>
              <a:latin typeface="Britannic Bold" pitchFamily="34" charset="0"/>
            </a:rPr>
            <a:t>A POSTURE AND MOTION STUDY WITH DIGITAL HUMAN MODELS</a:t>
          </a:r>
          <a:r>
            <a:rPr lang="en-US" sz="2000" b="1" dirty="0" smtClean="0"/>
            <a:t/>
          </a:r>
          <a:br>
            <a:rPr lang="en-US" sz="2000" b="1" dirty="0" smtClean="0"/>
          </a:br>
          <a:r>
            <a:rPr lang="en-US" sz="2000" b="1" dirty="0" smtClean="0"/>
            <a:t/>
          </a:r>
          <a:br>
            <a:rPr lang="en-US" sz="2000" b="1" dirty="0" smtClean="0"/>
          </a:br>
          <a:endParaRPr lang="en-US" sz="2000" b="1" dirty="0"/>
        </a:p>
      </dgm:t>
    </dgm:pt>
    <dgm:pt modelId="{0D2228C1-E13A-4EF7-A45B-2FB25E406433}" type="parTrans" cxnId="{CED2EB16-4470-44AD-8189-20C9EDB0EC5F}">
      <dgm:prSet/>
      <dgm:spPr/>
      <dgm:t>
        <a:bodyPr/>
        <a:lstStyle/>
        <a:p>
          <a:endParaRPr lang="en-US"/>
        </a:p>
      </dgm:t>
    </dgm:pt>
    <dgm:pt modelId="{FA2C6E83-EE00-4D0E-B6AE-41150E4DCFD7}" type="sibTrans" cxnId="{CED2EB16-4470-44AD-8189-20C9EDB0EC5F}">
      <dgm:prSet/>
      <dgm:spPr/>
      <dgm:t>
        <a:bodyPr/>
        <a:lstStyle/>
        <a:p>
          <a:endParaRPr lang="en-US"/>
        </a:p>
      </dgm:t>
    </dgm:pt>
    <dgm:pt modelId="{6203FF62-F1B1-48F2-ABEC-92782DBE937E}" type="pres">
      <dgm:prSet presAssocID="{43E1F4DC-F459-45FD-B664-195EFB43BF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8C038D-CD91-492A-8044-ECC5A57822D2}" type="pres">
      <dgm:prSet presAssocID="{342C056D-17CB-4B38-881D-3C95EA5A49DF}" presName="parentText" presStyleLbl="node1" presStyleIdx="0" presStyleCnt="1" custScaleY="2390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0EE2DC-0281-44F5-8680-D7E14F4E06D3}" type="presOf" srcId="{43E1F4DC-F459-45FD-B664-195EFB43BFD4}" destId="{6203FF62-F1B1-48F2-ABEC-92782DBE937E}" srcOrd="0" destOrd="0" presId="urn:microsoft.com/office/officeart/2005/8/layout/vList2"/>
    <dgm:cxn modelId="{73F99F4F-7104-4952-A595-F02771F7939B}" type="presOf" srcId="{342C056D-17CB-4B38-881D-3C95EA5A49DF}" destId="{048C038D-CD91-492A-8044-ECC5A57822D2}" srcOrd="0" destOrd="0" presId="urn:microsoft.com/office/officeart/2005/8/layout/vList2"/>
    <dgm:cxn modelId="{CED2EB16-4470-44AD-8189-20C9EDB0EC5F}" srcId="{43E1F4DC-F459-45FD-B664-195EFB43BFD4}" destId="{342C056D-17CB-4B38-881D-3C95EA5A49DF}" srcOrd="0" destOrd="0" parTransId="{0D2228C1-E13A-4EF7-A45B-2FB25E406433}" sibTransId="{FA2C6E83-EE00-4D0E-B6AE-41150E4DCFD7}"/>
    <dgm:cxn modelId="{4BC9953F-52A4-4235-8964-A244118DBD5F}" type="presParOf" srcId="{6203FF62-F1B1-48F2-ABEC-92782DBE937E}" destId="{048C038D-CD91-492A-8044-ECC5A57822D2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258AC2-6620-4009-AA06-3C3952E4A8FD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73BC4C7-A7E9-4C67-8214-960D1E4E081D}">
      <dgm:prSet/>
      <dgm:spPr/>
      <dgm:t>
        <a:bodyPr/>
        <a:lstStyle/>
        <a:p>
          <a:pPr algn="ctr" rtl="0"/>
          <a:r>
            <a:rPr lang="en-US" b="1" dirty="0" smtClean="0"/>
            <a:t>Sourav S Patnaik*, John McGinley, Gary McFadyen, </a:t>
          </a:r>
          <a:endParaRPr lang="en-US" dirty="0"/>
        </a:p>
      </dgm:t>
    </dgm:pt>
    <dgm:pt modelId="{7FFB983D-3F88-43A0-831C-C158450EE10B}" type="parTrans" cxnId="{A0972107-2883-4311-B36E-009A33969764}">
      <dgm:prSet/>
      <dgm:spPr/>
      <dgm:t>
        <a:bodyPr/>
        <a:lstStyle/>
        <a:p>
          <a:endParaRPr lang="en-US"/>
        </a:p>
      </dgm:t>
    </dgm:pt>
    <dgm:pt modelId="{D694CC8C-335B-42A2-A146-51E546B1E050}" type="sibTrans" cxnId="{A0972107-2883-4311-B36E-009A33969764}">
      <dgm:prSet/>
      <dgm:spPr/>
      <dgm:t>
        <a:bodyPr/>
        <a:lstStyle/>
        <a:p>
          <a:endParaRPr lang="en-US"/>
        </a:p>
      </dgm:t>
    </dgm:pt>
    <dgm:pt modelId="{6F8B9F48-8A72-465F-9685-69B15A4B034F}">
      <dgm:prSet/>
      <dgm:spPr/>
      <dgm:t>
        <a:bodyPr/>
        <a:lstStyle/>
        <a:p>
          <a:pPr algn="ctr" rtl="0"/>
          <a:r>
            <a:rPr lang="en-US" b="1" dirty="0" smtClean="0"/>
            <a:t>Kari Babski- Reeves, Daniel Carruth</a:t>
          </a:r>
          <a:endParaRPr lang="en-US" b="1" dirty="0"/>
        </a:p>
      </dgm:t>
    </dgm:pt>
    <dgm:pt modelId="{B2464767-090F-411D-913B-78D29F4D9C36}" type="parTrans" cxnId="{79889F66-235D-47B9-A967-43EAC00AB4C8}">
      <dgm:prSet/>
      <dgm:spPr/>
      <dgm:t>
        <a:bodyPr/>
        <a:lstStyle/>
        <a:p>
          <a:endParaRPr lang="en-US"/>
        </a:p>
      </dgm:t>
    </dgm:pt>
    <dgm:pt modelId="{344590DD-A60B-4319-A6E0-7DCBEDC5B669}" type="sibTrans" cxnId="{79889F66-235D-47B9-A967-43EAC00AB4C8}">
      <dgm:prSet/>
      <dgm:spPr/>
      <dgm:t>
        <a:bodyPr/>
        <a:lstStyle/>
        <a:p>
          <a:endParaRPr lang="en-US"/>
        </a:p>
      </dgm:t>
    </dgm:pt>
    <dgm:pt modelId="{211F99B4-CE12-4030-A67B-B1C8C89AB1B4}">
      <dgm:prSet/>
      <dgm:spPr/>
      <dgm:t>
        <a:bodyPr/>
        <a:lstStyle/>
        <a:p>
          <a:pPr algn="ctr" rtl="0"/>
          <a:r>
            <a:rPr lang="en-US" dirty="0" smtClean="0"/>
            <a:t>Human Factors and Ergonomics (HFE) Research Group, </a:t>
          </a:r>
          <a:endParaRPr lang="en-US" dirty="0"/>
        </a:p>
      </dgm:t>
    </dgm:pt>
    <dgm:pt modelId="{D2842E88-9328-4D4D-A01E-1DF8C0FF1B45}" type="parTrans" cxnId="{196766EF-D007-4A00-9F07-96FEA4312D62}">
      <dgm:prSet/>
      <dgm:spPr/>
      <dgm:t>
        <a:bodyPr/>
        <a:lstStyle/>
        <a:p>
          <a:endParaRPr lang="en-US"/>
        </a:p>
      </dgm:t>
    </dgm:pt>
    <dgm:pt modelId="{B4F2EA70-8941-4351-91E6-E28561565F2E}" type="sibTrans" cxnId="{196766EF-D007-4A00-9F07-96FEA4312D62}">
      <dgm:prSet/>
      <dgm:spPr/>
      <dgm:t>
        <a:bodyPr/>
        <a:lstStyle/>
        <a:p>
          <a:endParaRPr lang="en-US"/>
        </a:p>
      </dgm:t>
    </dgm:pt>
    <dgm:pt modelId="{C414632E-F695-47FA-B842-E9512F07633D}">
      <dgm:prSet/>
      <dgm:spPr/>
      <dgm:t>
        <a:bodyPr/>
        <a:lstStyle/>
        <a:p>
          <a:pPr algn="ctr" rtl="0"/>
          <a:r>
            <a:rPr lang="en-US" dirty="0" smtClean="0"/>
            <a:t>Centre for Advanced Vehicular Systems (CAVS),</a:t>
          </a:r>
          <a:endParaRPr lang="en-US" dirty="0"/>
        </a:p>
      </dgm:t>
    </dgm:pt>
    <dgm:pt modelId="{CBBB45C5-2BF5-4F52-B0BD-57F201CBB408}" type="parTrans" cxnId="{AE553EDA-9BE7-4008-B121-D564C5CBD8EE}">
      <dgm:prSet/>
      <dgm:spPr/>
      <dgm:t>
        <a:bodyPr/>
        <a:lstStyle/>
        <a:p>
          <a:endParaRPr lang="en-US"/>
        </a:p>
      </dgm:t>
    </dgm:pt>
    <dgm:pt modelId="{A27027EC-5F62-4C49-8898-BC6C9C23D765}" type="sibTrans" cxnId="{AE553EDA-9BE7-4008-B121-D564C5CBD8EE}">
      <dgm:prSet/>
      <dgm:spPr/>
      <dgm:t>
        <a:bodyPr/>
        <a:lstStyle/>
        <a:p>
          <a:endParaRPr lang="en-US"/>
        </a:p>
      </dgm:t>
    </dgm:pt>
    <dgm:pt modelId="{87891651-3F0A-4706-9EFB-19344365F927}">
      <dgm:prSet/>
      <dgm:spPr/>
      <dgm:t>
        <a:bodyPr/>
        <a:lstStyle/>
        <a:p>
          <a:pPr algn="ctr" rtl="0"/>
          <a:r>
            <a:rPr lang="en-US" dirty="0" smtClean="0"/>
            <a:t>Mississippi State University</a:t>
          </a:r>
          <a:endParaRPr lang="en-US" dirty="0"/>
        </a:p>
      </dgm:t>
    </dgm:pt>
    <dgm:pt modelId="{816C069D-6868-46FE-9A95-8587549B7E91}" type="parTrans" cxnId="{08CCCE47-59BF-4B56-A69F-A70024E61FDB}">
      <dgm:prSet/>
      <dgm:spPr/>
      <dgm:t>
        <a:bodyPr/>
        <a:lstStyle/>
        <a:p>
          <a:endParaRPr lang="en-US"/>
        </a:p>
      </dgm:t>
    </dgm:pt>
    <dgm:pt modelId="{520B156A-9663-4F4E-8409-E97DD589D3FD}" type="sibTrans" cxnId="{08CCCE47-59BF-4B56-A69F-A70024E61FDB}">
      <dgm:prSet/>
      <dgm:spPr/>
      <dgm:t>
        <a:bodyPr/>
        <a:lstStyle/>
        <a:p>
          <a:endParaRPr lang="en-US"/>
        </a:p>
      </dgm:t>
    </dgm:pt>
    <dgm:pt modelId="{971DD719-756C-46E2-9AA8-CB55CC175109}" type="pres">
      <dgm:prSet presAssocID="{C3258AC2-6620-4009-AA06-3C3952E4A8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C34DC8-5CAF-4EE0-8A9B-D2938B4E6362}" type="pres">
      <dgm:prSet presAssocID="{F73BC4C7-A7E9-4C67-8214-960D1E4E081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DB749-C04A-4229-950E-DAA9D1DC3EDB}" type="pres">
      <dgm:prSet presAssocID="{D694CC8C-335B-42A2-A146-51E546B1E050}" presName="spacer" presStyleCnt="0"/>
      <dgm:spPr/>
    </dgm:pt>
    <dgm:pt modelId="{0585444A-B559-45B2-AADC-0D6F2DB9E6C3}" type="pres">
      <dgm:prSet presAssocID="{6F8B9F48-8A72-465F-9685-69B15A4B034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884CE-FFC9-43C3-9A6B-E4CC35F02565}" type="pres">
      <dgm:prSet presAssocID="{344590DD-A60B-4319-A6E0-7DCBEDC5B669}" presName="spacer" presStyleCnt="0"/>
      <dgm:spPr/>
    </dgm:pt>
    <dgm:pt modelId="{03C027BE-D10C-416D-80E8-BD07FB7429F2}" type="pres">
      <dgm:prSet presAssocID="{211F99B4-CE12-4030-A67B-B1C8C89AB1B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C0D78-C464-4817-9C9A-5345CC601666}" type="pres">
      <dgm:prSet presAssocID="{B4F2EA70-8941-4351-91E6-E28561565F2E}" presName="spacer" presStyleCnt="0"/>
      <dgm:spPr/>
    </dgm:pt>
    <dgm:pt modelId="{1F479176-5572-40D7-A04F-40B37F6F4300}" type="pres">
      <dgm:prSet presAssocID="{C414632E-F695-47FA-B842-E9512F07633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78F41-B8E0-4D27-BAC3-8F319C8BB99E}" type="pres">
      <dgm:prSet presAssocID="{A27027EC-5F62-4C49-8898-BC6C9C23D765}" presName="spacer" presStyleCnt="0"/>
      <dgm:spPr/>
    </dgm:pt>
    <dgm:pt modelId="{C11FC057-920D-49E8-A8A8-03D5507DD0D6}" type="pres">
      <dgm:prSet presAssocID="{87891651-3F0A-4706-9EFB-19344365F92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E74F39-33AB-4E3C-9FDD-94E06AE0DE0A}" type="presOf" srcId="{87891651-3F0A-4706-9EFB-19344365F927}" destId="{C11FC057-920D-49E8-A8A8-03D5507DD0D6}" srcOrd="0" destOrd="0" presId="urn:microsoft.com/office/officeart/2005/8/layout/vList2"/>
    <dgm:cxn modelId="{9D4B7771-6B55-46EA-B505-9EA4DB8F81E5}" type="presOf" srcId="{C414632E-F695-47FA-B842-E9512F07633D}" destId="{1F479176-5572-40D7-A04F-40B37F6F4300}" srcOrd="0" destOrd="0" presId="urn:microsoft.com/office/officeart/2005/8/layout/vList2"/>
    <dgm:cxn modelId="{AE553EDA-9BE7-4008-B121-D564C5CBD8EE}" srcId="{C3258AC2-6620-4009-AA06-3C3952E4A8FD}" destId="{C414632E-F695-47FA-B842-E9512F07633D}" srcOrd="3" destOrd="0" parTransId="{CBBB45C5-2BF5-4F52-B0BD-57F201CBB408}" sibTransId="{A27027EC-5F62-4C49-8898-BC6C9C23D765}"/>
    <dgm:cxn modelId="{08CCCE47-59BF-4B56-A69F-A70024E61FDB}" srcId="{C3258AC2-6620-4009-AA06-3C3952E4A8FD}" destId="{87891651-3F0A-4706-9EFB-19344365F927}" srcOrd="4" destOrd="0" parTransId="{816C069D-6868-46FE-9A95-8587549B7E91}" sibTransId="{520B156A-9663-4F4E-8409-E97DD589D3FD}"/>
    <dgm:cxn modelId="{A97D1AAD-0A5B-434B-AC29-E7CBF69665D8}" type="presOf" srcId="{211F99B4-CE12-4030-A67B-B1C8C89AB1B4}" destId="{03C027BE-D10C-416D-80E8-BD07FB7429F2}" srcOrd="0" destOrd="0" presId="urn:microsoft.com/office/officeart/2005/8/layout/vList2"/>
    <dgm:cxn modelId="{196766EF-D007-4A00-9F07-96FEA4312D62}" srcId="{C3258AC2-6620-4009-AA06-3C3952E4A8FD}" destId="{211F99B4-CE12-4030-A67B-B1C8C89AB1B4}" srcOrd="2" destOrd="0" parTransId="{D2842E88-9328-4D4D-A01E-1DF8C0FF1B45}" sibTransId="{B4F2EA70-8941-4351-91E6-E28561565F2E}"/>
    <dgm:cxn modelId="{88217BCB-8171-43F7-A357-C1D4E2A31835}" type="presOf" srcId="{F73BC4C7-A7E9-4C67-8214-960D1E4E081D}" destId="{20C34DC8-5CAF-4EE0-8A9B-D2938B4E6362}" srcOrd="0" destOrd="0" presId="urn:microsoft.com/office/officeart/2005/8/layout/vList2"/>
    <dgm:cxn modelId="{79889F66-235D-47B9-A967-43EAC00AB4C8}" srcId="{C3258AC2-6620-4009-AA06-3C3952E4A8FD}" destId="{6F8B9F48-8A72-465F-9685-69B15A4B034F}" srcOrd="1" destOrd="0" parTransId="{B2464767-090F-411D-913B-78D29F4D9C36}" sibTransId="{344590DD-A60B-4319-A6E0-7DCBEDC5B669}"/>
    <dgm:cxn modelId="{A0972107-2883-4311-B36E-009A33969764}" srcId="{C3258AC2-6620-4009-AA06-3C3952E4A8FD}" destId="{F73BC4C7-A7E9-4C67-8214-960D1E4E081D}" srcOrd="0" destOrd="0" parTransId="{7FFB983D-3F88-43A0-831C-C158450EE10B}" sibTransId="{D694CC8C-335B-42A2-A146-51E546B1E050}"/>
    <dgm:cxn modelId="{7FC23194-B019-48EC-BE31-3277DD9511B8}" type="presOf" srcId="{6F8B9F48-8A72-465F-9685-69B15A4B034F}" destId="{0585444A-B559-45B2-AADC-0D6F2DB9E6C3}" srcOrd="0" destOrd="0" presId="urn:microsoft.com/office/officeart/2005/8/layout/vList2"/>
    <dgm:cxn modelId="{D094B7FC-87AE-4111-9CC6-0E1E2E033355}" type="presOf" srcId="{C3258AC2-6620-4009-AA06-3C3952E4A8FD}" destId="{971DD719-756C-46E2-9AA8-CB55CC175109}" srcOrd="0" destOrd="0" presId="urn:microsoft.com/office/officeart/2005/8/layout/vList2"/>
    <dgm:cxn modelId="{50152112-202E-4E79-93E7-C2DE1F851D0E}" type="presParOf" srcId="{971DD719-756C-46E2-9AA8-CB55CC175109}" destId="{20C34DC8-5CAF-4EE0-8A9B-D2938B4E6362}" srcOrd="0" destOrd="0" presId="urn:microsoft.com/office/officeart/2005/8/layout/vList2"/>
    <dgm:cxn modelId="{3FBEE2C8-87F1-4C97-A594-4C98C93CC4CD}" type="presParOf" srcId="{971DD719-756C-46E2-9AA8-CB55CC175109}" destId="{8B9DB749-C04A-4229-950E-DAA9D1DC3EDB}" srcOrd="1" destOrd="0" presId="urn:microsoft.com/office/officeart/2005/8/layout/vList2"/>
    <dgm:cxn modelId="{11BE7834-5FCE-4D6A-AFDE-A4D3040A7F97}" type="presParOf" srcId="{971DD719-756C-46E2-9AA8-CB55CC175109}" destId="{0585444A-B559-45B2-AADC-0D6F2DB9E6C3}" srcOrd="2" destOrd="0" presId="urn:microsoft.com/office/officeart/2005/8/layout/vList2"/>
    <dgm:cxn modelId="{D78C6CA9-4AFB-45B5-8E27-283F91BF582B}" type="presParOf" srcId="{971DD719-756C-46E2-9AA8-CB55CC175109}" destId="{081884CE-FFC9-43C3-9A6B-E4CC35F02565}" srcOrd="3" destOrd="0" presId="urn:microsoft.com/office/officeart/2005/8/layout/vList2"/>
    <dgm:cxn modelId="{6FBC7D07-AB90-4B7F-BBC7-9F95C1D155D4}" type="presParOf" srcId="{971DD719-756C-46E2-9AA8-CB55CC175109}" destId="{03C027BE-D10C-416D-80E8-BD07FB7429F2}" srcOrd="4" destOrd="0" presId="urn:microsoft.com/office/officeart/2005/8/layout/vList2"/>
    <dgm:cxn modelId="{ABBA0CCF-8F5D-4449-9F36-8F614FCAAB00}" type="presParOf" srcId="{971DD719-756C-46E2-9AA8-CB55CC175109}" destId="{365C0D78-C464-4817-9C9A-5345CC601666}" srcOrd="5" destOrd="0" presId="urn:microsoft.com/office/officeart/2005/8/layout/vList2"/>
    <dgm:cxn modelId="{82F0B463-D244-4E20-95CD-5B86D41FA043}" type="presParOf" srcId="{971DD719-756C-46E2-9AA8-CB55CC175109}" destId="{1F479176-5572-40D7-A04F-40B37F6F4300}" srcOrd="6" destOrd="0" presId="urn:microsoft.com/office/officeart/2005/8/layout/vList2"/>
    <dgm:cxn modelId="{D5F4A880-FE91-4BCF-B72A-DE1E830FF93D}" type="presParOf" srcId="{971DD719-756C-46E2-9AA8-CB55CC175109}" destId="{B8E78F41-B8E0-4D27-BAC3-8F319C8BB99E}" srcOrd="7" destOrd="0" presId="urn:microsoft.com/office/officeart/2005/8/layout/vList2"/>
    <dgm:cxn modelId="{5CE0D3AD-6381-4B0B-A1B9-5E53BEB68F9F}" type="presParOf" srcId="{971DD719-756C-46E2-9AA8-CB55CC175109}" destId="{C11FC057-920D-49E8-A8A8-03D5507DD0D6}" srcOrd="8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A0FD87-85E0-4DF7-9097-EC7E4DB8A8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A4523D2-0B9E-4EB2-933F-218D703287F8}">
      <dgm:prSet/>
      <dgm:spPr/>
      <dgm:t>
        <a:bodyPr/>
        <a:lstStyle/>
        <a:p>
          <a:pPr algn="ctr" rtl="0"/>
          <a:r>
            <a:rPr lang="en-US" dirty="0" smtClean="0">
              <a:solidFill>
                <a:schemeClr val="tx1"/>
              </a:solidFill>
            </a:rPr>
            <a:t>Research around the globe </a:t>
          </a:r>
          <a:endParaRPr lang="en-US" dirty="0">
            <a:solidFill>
              <a:schemeClr val="tx1"/>
            </a:solidFill>
          </a:endParaRPr>
        </a:p>
      </dgm:t>
    </dgm:pt>
    <dgm:pt modelId="{6A182DF9-C157-434B-B9AC-8AB438C07700}" type="parTrans" cxnId="{8DAA4749-34C2-4732-95CA-72536E362C96}">
      <dgm:prSet/>
      <dgm:spPr/>
      <dgm:t>
        <a:bodyPr/>
        <a:lstStyle/>
        <a:p>
          <a:endParaRPr lang="en-US"/>
        </a:p>
      </dgm:t>
    </dgm:pt>
    <dgm:pt modelId="{B7295A9C-2C68-406E-B804-E228F1BA3DBC}" type="sibTrans" cxnId="{8DAA4749-34C2-4732-95CA-72536E362C96}">
      <dgm:prSet/>
      <dgm:spPr/>
      <dgm:t>
        <a:bodyPr/>
        <a:lstStyle/>
        <a:p>
          <a:endParaRPr lang="en-US"/>
        </a:p>
      </dgm:t>
    </dgm:pt>
    <dgm:pt modelId="{F38B4C96-5FFE-495C-AB38-B9E188719E67}" type="pres">
      <dgm:prSet presAssocID="{C4A0FD87-85E0-4DF7-9097-EC7E4DB8A8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F2814F-D351-494B-8D8C-729BC1A0746A}" type="pres">
      <dgm:prSet presAssocID="{2A4523D2-0B9E-4EB2-933F-218D70328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DC7679-A29E-4ACA-992F-46E591863FEE}" type="presOf" srcId="{C4A0FD87-85E0-4DF7-9097-EC7E4DB8A858}" destId="{F38B4C96-5FFE-495C-AB38-B9E188719E67}" srcOrd="0" destOrd="0" presId="urn:microsoft.com/office/officeart/2005/8/layout/vList2"/>
    <dgm:cxn modelId="{8DAA4749-34C2-4732-95CA-72536E362C96}" srcId="{C4A0FD87-85E0-4DF7-9097-EC7E4DB8A858}" destId="{2A4523D2-0B9E-4EB2-933F-218D703287F8}" srcOrd="0" destOrd="0" parTransId="{6A182DF9-C157-434B-B9AC-8AB438C07700}" sibTransId="{B7295A9C-2C68-406E-B804-E228F1BA3DBC}"/>
    <dgm:cxn modelId="{3C816BD4-80DC-4511-BF16-AF573A652403}" type="presOf" srcId="{2A4523D2-0B9E-4EB2-933F-218D703287F8}" destId="{85F2814F-D351-494B-8D8C-729BC1A0746A}" srcOrd="0" destOrd="0" presId="urn:microsoft.com/office/officeart/2005/8/layout/vList2"/>
    <dgm:cxn modelId="{3E977AA8-1770-42DF-9BA9-3721A3F6533D}" type="presParOf" srcId="{F38B4C96-5FFE-495C-AB38-B9E188719E67}" destId="{85F2814F-D351-494B-8D8C-729BC1A0746A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24EC1F-382B-4138-86B4-E24372E44995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44844D-1CE6-48EE-963B-AA7A87AD14C5}">
      <dgm:prSet/>
      <dgm:spPr/>
      <dgm:t>
        <a:bodyPr/>
        <a:lstStyle/>
        <a:p>
          <a:pPr algn="ctr" rtl="0"/>
          <a:r>
            <a:rPr lang="en-US" b="1" dirty="0" smtClean="0">
              <a:solidFill>
                <a:srgbClr val="0070C0"/>
              </a:solidFill>
            </a:rPr>
            <a:t>Validation Study </a:t>
          </a:r>
          <a:endParaRPr lang="en-US" b="1" dirty="0">
            <a:solidFill>
              <a:srgbClr val="0070C0"/>
            </a:solidFill>
          </a:endParaRPr>
        </a:p>
      </dgm:t>
    </dgm:pt>
    <dgm:pt modelId="{35AC0D18-330E-4186-8294-6EECFC84796C}" type="parTrans" cxnId="{57FE98A8-84D6-4DD1-B970-73D1B7ABC755}">
      <dgm:prSet/>
      <dgm:spPr/>
      <dgm:t>
        <a:bodyPr/>
        <a:lstStyle/>
        <a:p>
          <a:endParaRPr lang="en-US"/>
        </a:p>
      </dgm:t>
    </dgm:pt>
    <dgm:pt modelId="{EDA14F62-59CF-4232-9EDE-55F283295B84}" type="sibTrans" cxnId="{57FE98A8-84D6-4DD1-B970-73D1B7ABC755}">
      <dgm:prSet/>
      <dgm:spPr/>
      <dgm:t>
        <a:bodyPr/>
        <a:lstStyle/>
        <a:p>
          <a:endParaRPr lang="en-US"/>
        </a:p>
      </dgm:t>
    </dgm:pt>
    <dgm:pt modelId="{CD596C9E-1440-4373-AAFB-FA7F73487188}" type="pres">
      <dgm:prSet presAssocID="{2D24EC1F-382B-4138-86B4-E24372E449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48C9E5-E56E-47C3-8315-312F529B1434}" type="pres">
      <dgm:prSet presAssocID="{F944844D-1CE6-48EE-963B-AA7A87AD14C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E90D11-2D0B-4526-8D95-7BEEE1DA26DC}" type="presOf" srcId="{F944844D-1CE6-48EE-963B-AA7A87AD14C5}" destId="{6448C9E5-E56E-47C3-8315-312F529B1434}" srcOrd="0" destOrd="0" presId="urn:microsoft.com/office/officeart/2005/8/layout/vList2"/>
    <dgm:cxn modelId="{57FE98A8-84D6-4DD1-B970-73D1B7ABC755}" srcId="{2D24EC1F-382B-4138-86B4-E24372E44995}" destId="{F944844D-1CE6-48EE-963B-AA7A87AD14C5}" srcOrd="0" destOrd="0" parTransId="{35AC0D18-330E-4186-8294-6EECFC84796C}" sibTransId="{EDA14F62-59CF-4232-9EDE-55F283295B84}"/>
    <dgm:cxn modelId="{E944949E-28E4-45E2-8341-FCC30F417EE8}" type="presOf" srcId="{2D24EC1F-382B-4138-86B4-E24372E44995}" destId="{CD596C9E-1440-4373-AAFB-FA7F73487188}" srcOrd="0" destOrd="0" presId="urn:microsoft.com/office/officeart/2005/8/layout/vList2"/>
    <dgm:cxn modelId="{27F8E4B4-4EB5-43C4-A44F-F8C19804896E}" type="presParOf" srcId="{CD596C9E-1440-4373-AAFB-FA7F73487188}" destId="{6448C9E5-E56E-47C3-8315-312F529B1434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53BF7B-D1E7-49EA-A07A-175984C603AE}" type="doc">
      <dgm:prSet loTypeId="urn:microsoft.com/office/officeart/2005/8/layout/hProcess9" loCatId="process" qsTypeId="urn:microsoft.com/office/officeart/2005/8/quickstyle/simple1" qsCatId="simple" csTypeId="urn:microsoft.com/office/officeart/2005/8/colors/accent2_4" csCatId="accent2" phldr="1"/>
      <dgm:spPr/>
    </dgm:pt>
    <dgm:pt modelId="{75DD1D67-0097-4BC6-BF62-96E1D368BD0B}">
      <dgm:prSet phldrT="[Text]"/>
      <dgm:spPr/>
      <dgm:t>
        <a:bodyPr/>
        <a:lstStyle/>
        <a:p>
          <a:r>
            <a:rPr lang="en-US" dirty="0" smtClean="0"/>
            <a:t>Range of Motion</a:t>
          </a:r>
        </a:p>
        <a:p>
          <a:r>
            <a:rPr lang="en-US" dirty="0" smtClean="0"/>
            <a:t>  + </a:t>
          </a:r>
        </a:p>
        <a:p>
          <a:r>
            <a:rPr lang="en-US" dirty="0" smtClean="0"/>
            <a:t>Reach Task</a:t>
          </a:r>
          <a:endParaRPr lang="en-US" dirty="0"/>
        </a:p>
      </dgm:t>
    </dgm:pt>
    <dgm:pt modelId="{211D6D7D-DAA1-417A-BFC2-6AD2EFB8D039}" type="parTrans" cxnId="{C4682DAE-D949-4688-9706-073322045230}">
      <dgm:prSet/>
      <dgm:spPr/>
      <dgm:t>
        <a:bodyPr/>
        <a:lstStyle/>
        <a:p>
          <a:endParaRPr lang="en-US"/>
        </a:p>
      </dgm:t>
    </dgm:pt>
    <dgm:pt modelId="{256C7C4A-8BD6-4A23-80BD-3CE813CBA8F9}" type="sibTrans" cxnId="{C4682DAE-D949-4688-9706-073322045230}">
      <dgm:prSet/>
      <dgm:spPr/>
      <dgm:t>
        <a:bodyPr/>
        <a:lstStyle/>
        <a:p>
          <a:endParaRPr lang="en-US"/>
        </a:p>
      </dgm:t>
    </dgm:pt>
    <dgm:pt modelId="{760766A2-A6AD-48F0-9F90-91DC1F832C0A}">
      <dgm:prSet phldrT="[Text]"/>
      <dgm:spPr/>
      <dgm:t>
        <a:bodyPr/>
        <a:lstStyle/>
        <a:p>
          <a:r>
            <a:rPr lang="en-US" dirty="0" smtClean="0"/>
            <a:t>Pull Push Task </a:t>
          </a:r>
          <a:endParaRPr lang="en-US" dirty="0"/>
        </a:p>
      </dgm:t>
    </dgm:pt>
    <dgm:pt modelId="{4BAEA46C-81E1-460C-AA92-844C2501A357}" type="parTrans" cxnId="{C32D76D5-D00A-4DEF-80C6-4F886A3063CD}">
      <dgm:prSet/>
      <dgm:spPr/>
      <dgm:t>
        <a:bodyPr/>
        <a:lstStyle/>
        <a:p>
          <a:endParaRPr lang="en-US"/>
        </a:p>
      </dgm:t>
    </dgm:pt>
    <dgm:pt modelId="{DAB54390-926D-48EA-B006-39C09CD5B06F}" type="sibTrans" cxnId="{C32D76D5-D00A-4DEF-80C6-4F886A3063CD}">
      <dgm:prSet/>
      <dgm:spPr/>
      <dgm:t>
        <a:bodyPr/>
        <a:lstStyle/>
        <a:p>
          <a:endParaRPr lang="en-US"/>
        </a:p>
      </dgm:t>
    </dgm:pt>
    <dgm:pt modelId="{AC21BD9B-4971-4B8F-AD1C-E4B274317ECC}">
      <dgm:prSet phldrT="[Text]"/>
      <dgm:spPr/>
      <dgm:t>
        <a:bodyPr/>
        <a:lstStyle/>
        <a:p>
          <a:r>
            <a:rPr lang="en-US" dirty="0" smtClean="0"/>
            <a:t>Gait Analysis </a:t>
          </a:r>
          <a:endParaRPr lang="en-US" dirty="0"/>
        </a:p>
      </dgm:t>
    </dgm:pt>
    <dgm:pt modelId="{98C5892F-EB8C-4FDA-95B7-950A2A8442FC}" type="parTrans" cxnId="{A1C0D289-4DD1-411B-942A-181B5467A7F3}">
      <dgm:prSet/>
      <dgm:spPr/>
      <dgm:t>
        <a:bodyPr/>
        <a:lstStyle/>
        <a:p>
          <a:endParaRPr lang="en-US"/>
        </a:p>
      </dgm:t>
    </dgm:pt>
    <dgm:pt modelId="{AAB6771E-91FA-4CCB-AD7D-50D651B265F1}" type="sibTrans" cxnId="{A1C0D289-4DD1-411B-942A-181B5467A7F3}">
      <dgm:prSet/>
      <dgm:spPr/>
      <dgm:t>
        <a:bodyPr/>
        <a:lstStyle/>
        <a:p>
          <a:endParaRPr lang="en-US"/>
        </a:p>
      </dgm:t>
    </dgm:pt>
    <dgm:pt modelId="{825EC63B-E5E3-46F8-BE90-B0A843522970}" type="pres">
      <dgm:prSet presAssocID="{D553BF7B-D1E7-49EA-A07A-175984C603AE}" presName="CompostProcess" presStyleCnt="0">
        <dgm:presLayoutVars>
          <dgm:dir/>
          <dgm:resizeHandles val="exact"/>
        </dgm:presLayoutVars>
      </dgm:prSet>
      <dgm:spPr/>
    </dgm:pt>
    <dgm:pt modelId="{60399A17-0255-4D37-9F33-7B7BD1BB161F}" type="pres">
      <dgm:prSet presAssocID="{D553BF7B-D1E7-49EA-A07A-175984C603AE}" presName="arrow" presStyleLbl="bgShp" presStyleIdx="0" presStyleCnt="1" custLinFactNeighborY="-1639"/>
      <dgm:spPr/>
    </dgm:pt>
    <dgm:pt modelId="{D44DB588-7CEE-4653-8609-611A4EECDC13}" type="pres">
      <dgm:prSet presAssocID="{D553BF7B-D1E7-49EA-A07A-175984C603AE}" presName="linearProcess" presStyleCnt="0"/>
      <dgm:spPr/>
    </dgm:pt>
    <dgm:pt modelId="{C70E4AC4-DADA-4802-80CA-862BC277A6E9}" type="pres">
      <dgm:prSet presAssocID="{75DD1D67-0097-4BC6-BF62-96E1D368BD0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3BD1A-9D94-45B2-98B4-D7EFA7042981}" type="pres">
      <dgm:prSet presAssocID="{256C7C4A-8BD6-4A23-80BD-3CE813CBA8F9}" presName="sibTrans" presStyleCnt="0"/>
      <dgm:spPr/>
    </dgm:pt>
    <dgm:pt modelId="{6964D9DE-34F5-4B1F-B60B-8FBFAC2AB125}" type="pres">
      <dgm:prSet presAssocID="{760766A2-A6AD-48F0-9F90-91DC1F832C0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77053-444E-49E1-B47E-9F7DDAE5B70B}" type="pres">
      <dgm:prSet presAssocID="{DAB54390-926D-48EA-B006-39C09CD5B06F}" presName="sibTrans" presStyleCnt="0"/>
      <dgm:spPr/>
    </dgm:pt>
    <dgm:pt modelId="{C8602F83-8D86-493B-8748-7CE018836A83}" type="pres">
      <dgm:prSet presAssocID="{AC21BD9B-4971-4B8F-AD1C-E4B274317EC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802AA5-73B1-4925-AA16-E705E15EE9C5}" type="presOf" srcId="{75DD1D67-0097-4BC6-BF62-96E1D368BD0B}" destId="{C70E4AC4-DADA-4802-80CA-862BC277A6E9}" srcOrd="0" destOrd="0" presId="urn:microsoft.com/office/officeart/2005/8/layout/hProcess9"/>
    <dgm:cxn modelId="{C32D76D5-D00A-4DEF-80C6-4F886A3063CD}" srcId="{D553BF7B-D1E7-49EA-A07A-175984C603AE}" destId="{760766A2-A6AD-48F0-9F90-91DC1F832C0A}" srcOrd="1" destOrd="0" parTransId="{4BAEA46C-81E1-460C-AA92-844C2501A357}" sibTransId="{DAB54390-926D-48EA-B006-39C09CD5B06F}"/>
    <dgm:cxn modelId="{C4682DAE-D949-4688-9706-073322045230}" srcId="{D553BF7B-D1E7-49EA-A07A-175984C603AE}" destId="{75DD1D67-0097-4BC6-BF62-96E1D368BD0B}" srcOrd="0" destOrd="0" parTransId="{211D6D7D-DAA1-417A-BFC2-6AD2EFB8D039}" sibTransId="{256C7C4A-8BD6-4A23-80BD-3CE813CBA8F9}"/>
    <dgm:cxn modelId="{67FDA868-A319-4CC1-9340-393ED64059A4}" type="presOf" srcId="{760766A2-A6AD-48F0-9F90-91DC1F832C0A}" destId="{6964D9DE-34F5-4B1F-B60B-8FBFAC2AB125}" srcOrd="0" destOrd="0" presId="urn:microsoft.com/office/officeart/2005/8/layout/hProcess9"/>
    <dgm:cxn modelId="{A1C0D289-4DD1-411B-942A-181B5467A7F3}" srcId="{D553BF7B-D1E7-49EA-A07A-175984C603AE}" destId="{AC21BD9B-4971-4B8F-AD1C-E4B274317ECC}" srcOrd="2" destOrd="0" parTransId="{98C5892F-EB8C-4FDA-95B7-950A2A8442FC}" sibTransId="{AAB6771E-91FA-4CCB-AD7D-50D651B265F1}"/>
    <dgm:cxn modelId="{795A75A4-7321-4776-890B-F6DB2D08A98C}" type="presOf" srcId="{D553BF7B-D1E7-49EA-A07A-175984C603AE}" destId="{825EC63B-E5E3-46F8-BE90-B0A843522970}" srcOrd="0" destOrd="0" presId="urn:microsoft.com/office/officeart/2005/8/layout/hProcess9"/>
    <dgm:cxn modelId="{C42F53AC-7D87-44A8-B06B-0C5954A69B29}" type="presOf" srcId="{AC21BD9B-4971-4B8F-AD1C-E4B274317ECC}" destId="{C8602F83-8D86-493B-8748-7CE018836A83}" srcOrd="0" destOrd="0" presId="urn:microsoft.com/office/officeart/2005/8/layout/hProcess9"/>
    <dgm:cxn modelId="{D41F0185-88BC-470D-9D00-E38B03FB380F}" type="presParOf" srcId="{825EC63B-E5E3-46F8-BE90-B0A843522970}" destId="{60399A17-0255-4D37-9F33-7B7BD1BB161F}" srcOrd="0" destOrd="0" presId="urn:microsoft.com/office/officeart/2005/8/layout/hProcess9"/>
    <dgm:cxn modelId="{5E9C78B4-61FE-4B04-BC58-C409C6117339}" type="presParOf" srcId="{825EC63B-E5E3-46F8-BE90-B0A843522970}" destId="{D44DB588-7CEE-4653-8609-611A4EECDC13}" srcOrd="1" destOrd="0" presId="urn:microsoft.com/office/officeart/2005/8/layout/hProcess9"/>
    <dgm:cxn modelId="{0D789C32-B5CC-47DC-8A9A-CB13E81E9892}" type="presParOf" srcId="{D44DB588-7CEE-4653-8609-611A4EECDC13}" destId="{C70E4AC4-DADA-4802-80CA-862BC277A6E9}" srcOrd="0" destOrd="0" presId="urn:microsoft.com/office/officeart/2005/8/layout/hProcess9"/>
    <dgm:cxn modelId="{46B9A2A3-AAEA-485A-86D6-1C455ABD3C12}" type="presParOf" srcId="{D44DB588-7CEE-4653-8609-611A4EECDC13}" destId="{2173BD1A-9D94-45B2-98B4-D7EFA7042981}" srcOrd="1" destOrd="0" presId="urn:microsoft.com/office/officeart/2005/8/layout/hProcess9"/>
    <dgm:cxn modelId="{A9936DF4-B1CD-4563-A191-3F39CD98F4F7}" type="presParOf" srcId="{D44DB588-7CEE-4653-8609-611A4EECDC13}" destId="{6964D9DE-34F5-4B1F-B60B-8FBFAC2AB125}" srcOrd="2" destOrd="0" presId="urn:microsoft.com/office/officeart/2005/8/layout/hProcess9"/>
    <dgm:cxn modelId="{2E2D1000-7EE1-4A4A-8C77-B4B28AA99D00}" type="presParOf" srcId="{D44DB588-7CEE-4653-8609-611A4EECDC13}" destId="{96A77053-444E-49E1-B47E-9F7DDAE5B70B}" srcOrd="3" destOrd="0" presId="urn:microsoft.com/office/officeart/2005/8/layout/hProcess9"/>
    <dgm:cxn modelId="{06DCFEFD-47B6-4EAC-AE85-9A83CDB7E1BD}" type="presParOf" srcId="{D44DB588-7CEE-4653-8609-611A4EECDC13}" destId="{C8602F83-8D86-493B-8748-7CE018836A83}" srcOrd="4" destOrd="0" presId="urn:microsoft.com/office/officeart/2005/8/layout/hProcess9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24EC1F-382B-4138-86B4-E24372E44995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44844D-1CE6-48EE-963B-AA7A87AD14C5}">
      <dgm:prSet/>
      <dgm:spPr/>
      <dgm:t>
        <a:bodyPr/>
        <a:lstStyle/>
        <a:p>
          <a:pPr algn="ctr" rtl="0"/>
          <a:r>
            <a:rPr lang="en-US" b="1" dirty="0" smtClean="0">
              <a:solidFill>
                <a:srgbClr val="0070C0"/>
              </a:solidFill>
            </a:rPr>
            <a:t>Biomechanical Analysis Methodology</a:t>
          </a:r>
          <a:endParaRPr lang="en-US" b="1" dirty="0">
            <a:solidFill>
              <a:srgbClr val="0070C0"/>
            </a:solidFill>
          </a:endParaRPr>
        </a:p>
      </dgm:t>
    </dgm:pt>
    <dgm:pt modelId="{35AC0D18-330E-4186-8294-6EECFC84796C}" type="parTrans" cxnId="{57FE98A8-84D6-4DD1-B970-73D1B7ABC755}">
      <dgm:prSet/>
      <dgm:spPr/>
      <dgm:t>
        <a:bodyPr/>
        <a:lstStyle/>
        <a:p>
          <a:endParaRPr lang="en-US"/>
        </a:p>
      </dgm:t>
    </dgm:pt>
    <dgm:pt modelId="{EDA14F62-59CF-4232-9EDE-55F283295B84}" type="sibTrans" cxnId="{57FE98A8-84D6-4DD1-B970-73D1B7ABC755}">
      <dgm:prSet/>
      <dgm:spPr/>
      <dgm:t>
        <a:bodyPr/>
        <a:lstStyle/>
        <a:p>
          <a:endParaRPr lang="en-US"/>
        </a:p>
      </dgm:t>
    </dgm:pt>
    <dgm:pt modelId="{CD596C9E-1440-4373-AAFB-FA7F73487188}" type="pres">
      <dgm:prSet presAssocID="{2D24EC1F-382B-4138-86B4-E24372E449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48C9E5-E56E-47C3-8315-312F529B1434}" type="pres">
      <dgm:prSet presAssocID="{F944844D-1CE6-48EE-963B-AA7A87AD14C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8DC6D3-944B-4849-B20B-B98BEB87FCC6}" type="presOf" srcId="{2D24EC1F-382B-4138-86B4-E24372E44995}" destId="{CD596C9E-1440-4373-AAFB-FA7F73487188}" srcOrd="0" destOrd="0" presId="urn:microsoft.com/office/officeart/2005/8/layout/vList2"/>
    <dgm:cxn modelId="{1685FD4A-9FE0-4906-96A2-33B2446F0A7E}" type="presOf" srcId="{F944844D-1CE6-48EE-963B-AA7A87AD14C5}" destId="{6448C9E5-E56E-47C3-8315-312F529B1434}" srcOrd="0" destOrd="0" presId="urn:microsoft.com/office/officeart/2005/8/layout/vList2"/>
    <dgm:cxn modelId="{57FE98A8-84D6-4DD1-B970-73D1B7ABC755}" srcId="{2D24EC1F-382B-4138-86B4-E24372E44995}" destId="{F944844D-1CE6-48EE-963B-AA7A87AD14C5}" srcOrd="0" destOrd="0" parTransId="{35AC0D18-330E-4186-8294-6EECFC84796C}" sibTransId="{EDA14F62-59CF-4232-9EDE-55F283295B84}"/>
    <dgm:cxn modelId="{6B650031-B9D1-4021-8A85-0C74AC5015E6}" type="presParOf" srcId="{CD596C9E-1440-4373-AAFB-FA7F73487188}" destId="{6448C9E5-E56E-47C3-8315-312F529B1434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53BF7B-D1E7-49EA-A07A-175984C603AE}" type="doc">
      <dgm:prSet loTypeId="urn:microsoft.com/office/officeart/2005/8/layout/bProcess4" loCatId="process" qsTypeId="urn:microsoft.com/office/officeart/2005/8/quickstyle/simple1" qsCatId="simple" csTypeId="urn:microsoft.com/office/officeart/2005/8/colors/accent2_4" csCatId="accent2" phldr="1"/>
      <dgm:spPr/>
    </dgm:pt>
    <dgm:pt modelId="{AC21BD9B-4971-4B8F-AD1C-E4B274317ECC}">
      <dgm:prSet phldrT="[Text]"/>
      <dgm:spPr/>
      <dgm:t>
        <a:bodyPr/>
        <a:lstStyle/>
        <a:p>
          <a:r>
            <a:rPr lang="en-US" u="none" dirty="0" smtClean="0">
              <a:solidFill>
                <a:schemeClr val="tx1"/>
              </a:solidFill>
            </a:rPr>
            <a:t>Model fitting</a:t>
          </a:r>
          <a:endParaRPr lang="en-US" u="none" dirty="0"/>
        </a:p>
      </dgm:t>
    </dgm:pt>
    <dgm:pt modelId="{AAB6771E-91FA-4CCB-AD7D-50D651B265F1}" type="sibTrans" cxnId="{A1C0D289-4DD1-411B-942A-181B5467A7F3}">
      <dgm:prSet/>
      <dgm:spPr/>
      <dgm:t>
        <a:bodyPr/>
        <a:lstStyle/>
        <a:p>
          <a:endParaRPr lang="en-US"/>
        </a:p>
      </dgm:t>
    </dgm:pt>
    <dgm:pt modelId="{98C5892F-EB8C-4FDA-95B7-950A2A8442FC}" type="parTrans" cxnId="{A1C0D289-4DD1-411B-942A-181B5467A7F3}">
      <dgm:prSet/>
      <dgm:spPr/>
      <dgm:t>
        <a:bodyPr/>
        <a:lstStyle/>
        <a:p>
          <a:endParaRPr lang="en-US"/>
        </a:p>
      </dgm:t>
    </dgm:pt>
    <dgm:pt modelId="{760766A2-A6AD-48F0-9F90-91DC1F832C0A}">
      <dgm:prSet phldrT="[Text]"/>
      <dgm:spPr/>
      <dgm:t>
        <a:bodyPr/>
        <a:lstStyle/>
        <a:p>
          <a:r>
            <a:rPr lang="en-US" u="none" dirty="0" smtClean="0">
              <a:solidFill>
                <a:schemeClr val="tx1"/>
              </a:solidFill>
            </a:rPr>
            <a:t>Data comparison</a:t>
          </a:r>
          <a:endParaRPr lang="en-US" u="none" dirty="0"/>
        </a:p>
      </dgm:t>
    </dgm:pt>
    <dgm:pt modelId="{DAB54390-926D-48EA-B006-39C09CD5B06F}" type="sibTrans" cxnId="{C32D76D5-D00A-4DEF-80C6-4F886A3063CD}">
      <dgm:prSet/>
      <dgm:spPr/>
      <dgm:t>
        <a:bodyPr/>
        <a:lstStyle/>
        <a:p>
          <a:endParaRPr lang="en-US" dirty="0"/>
        </a:p>
      </dgm:t>
    </dgm:pt>
    <dgm:pt modelId="{4BAEA46C-81E1-460C-AA92-844C2501A357}" type="parTrans" cxnId="{C32D76D5-D00A-4DEF-80C6-4F886A3063CD}">
      <dgm:prSet/>
      <dgm:spPr/>
      <dgm:t>
        <a:bodyPr/>
        <a:lstStyle/>
        <a:p>
          <a:endParaRPr lang="en-US"/>
        </a:p>
      </dgm:t>
    </dgm:pt>
    <dgm:pt modelId="{75DD1D67-0097-4BC6-BF62-96E1D368BD0B}">
      <dgm:prSet phldrT="[Text]"/>
      <dgm:spPr/>
      <dgm:t>
        <a:bodyPr/>
        <a:lstStyle/>
        <a:p>
          <a:r>
            <a:rPr lang="en-US" u="sng" dirty="0" smtClean="0">
              <a:solidFill>
                <a:schemeClr val="bg1"/>
              </a:solidFill>
            </a:rPr>
            <a:t>Data acquisition </a:t>
          </a:r>
          <a:endParaRPr lang="en-US" dirty="0">
            <a:solidFill>
              <a:schemeClr val="bg1"/>
            </a:solidFill>
          </a:endParaRPr>
        </a:p>
      </dgm:t>
    </dgm:pt>
    <dgm:pt modelId="{256C7C4A-8BD6-4A23-80BD-3CE813CBA8F9}" type="sibTrans" cxnId="{C4682DAE-D949-4688-9706-073322045230}">
      <dgm:prSet/>
      <dgm:spPr/>
      <dgm:t>
        <a:bodyPr/>
        <a:lstStyle/>
        <a:p>
          <a:endParaRPr lang="en-US" dirty="0"/>
        </a:p>
      </dgm:t>
    </dgm:pt>
    <dgm:pt modelId="{211D6D7D-DAA1-417A-BFC2-6AD2EFB8D039}" type="parTrans" cxnId="{C4682DAE-D949-4688-9706-073322045230}">
      <dgm:prSet/>
      <dgm:spPr/>
      <dgm:t>
        <a:bodyPr/>
        <a:lstStyle/>
        <a:p>
          <a:endParaRPr lang="en-US"/>
        </a:p>
      </dgm:t>
    </dgm:pt>
    <dgm:pt modelId="{72B951D4-B204-4EAB-97E7-9C1692818301}" type="pres">
      <dgm:prSet presAssocID="{D553BF7B-D1E7-49EA-A07A-175984C603AE}" presName="Name0" presStyleCnt="0">
        <dgm:presLayoutVars>
          <dgm:dir/>
          <dgm:resizeHandles/>
        </dgm:presLayoutVars>
      </dgm:prSet>
      <dgm:spPr/>
    </dgm:pt>
    <dgm:pt modelId="{0C3BB12D-C455-4A25-8DAE-F1CF634705A9}" type="pres">
      <dgm:prSet presAssocID="{75DD1D67-0097-4BC6-BF62-96E1D368BD0B}" presName="compNode" presStyleCnt="0"/>
      <dgm:spPr/>
    </dgm:pt>
    <dgm:pt modelId="{9CA1F1B5-5C58-4C32-9D24-89CB4A5FD1AA}" type="pres">
      <dgm:prSet presAssocID="{75DD1D67-0097-4BC6-BF62-96E1D368BD0B}" presName="dummyConnPt" presStyleCnt="0"/>
      <dgm:spPr/>
    </dgm:pt>
    <dgm:pt modelId="{54AC21E7-A4BB-4002-99D9-DEBEE5D88DE8}" type="pres">
      <dgm:prSet presAssocID="{75DD1D67-0097-4BC6-BF62-96E1D368BD0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53616-9668-4DA8-B9B1-0F13931711C6}" type="pres">
      <dgm:prSet presAssocID="{256C7C4A-8BD6-4A23-80BD-3CE813CBA8F9}" presName="sibTrans" presStyleLbl="bgSibTrans2D1" presStyleIdx="0" presStyleCnt="2"/>
      <dgm:spPr/>
      <dgm:t>
        <a:bodyPr/>
        <a:lstStyle/>
        <a:p>
          <a:endParaRPr lang="en-US"/>
        </a:p>
      </dgm:t>
    </dgm:pt>
    <dgm:pt modelId="{86ABCDC3-F627-4AB3-B72C-B7F444B3A888}" type="pres">
      <dgm:prSet presAssocID="{760766A2-A6AD-48F0-9F90-91DC1F832C0A}" presName="compNode" presStyleCnt="0"/>
      <dgm:spPr/>
    </dgm:pt>
    <dgm:pt modelId="{3C89CAE5-EBA4-42CA-A292-D43248FF5C33}" type="pres">
      <dgm:prSet presAssocID="{760766A2-A6AD-48F0-9F90-91DC1F832C0A}" presName="dummyConnPt" presStyleCnt="0"/>
      <dgm:spPr/>
    </dgm:pt>
    <dgm:pt modelId="{E15120E2-DFFF-41C8-A453-B11D1A317832}" type="pres">
      <dgm:prSet presAssocID="{760766A2-A6AD-48F0-9F90-91DC1F832C0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8C10C-9BE9-4593-928F-24BBF9C19765}" type="pres">
      <dgm:prSet presAssocID="{DAB54390-926D-48EA-B006-39C09CD5B06F}" presName="sibTrans" presStyleLbl="bgSibTrans2D1" presStyleIdx="1" presStyleCnt="2"/>
      <dgm:spPr/>
      <dgm:t>
        <a:bodyPr/>
        <a:lstStyle/>
        <a:p>
          <a:endParaRPr lang="en-US"/>
        </a:p>
      </dgm:t>
    </dgm:pt>
    <dgm:pt modelId="{9046A033-1D13-4C43-AC50-8FF8091B8049}" type="pres">
      <dgm:prSet presAssocID="{AC21BD9B-4971-4B8F-AD1C-E4B274317ECC}" presName="compNode" presStyleCnt="0"/>
      <dgm:spPr/>
    </dgm:pt>
    <dgm:pt modelId="{67602F37-C18D-4A87-AC38-8D756993A358}" type="pres">
      <dgm:prSet presAssocID="{AC21BD9B-4971-4B8F-AD1C-E4B274317ECC}" presName="dummyConnPt" presStyleCnt="0"/>
      <dgm:spPr/>
    </dgm:pt>
    <dgm:pt modelId="{4D4299EF-ED42-4A3A-ADA5-D6EEC3BA6A6C}" type="pres">
      <dgm:prSet presAssocID="{AC21BD9B-4971-4B8F-AD1C-E4B274317EC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2D76D5-D00A-4DEF-80C6-4F886A3063CD}" srcId="{D553BF7B-D1E7-49EA-A07A-175984C603AE}" destId="{760766A2-A6AD-48F0-9F90-91DC1F832C0A}" srcOrd="1" destOrd="0" parTransId="{4BAEA46C-81E1-460C-AA92-844C2501A357}" sibTransId="{DAB54390-926D-48EA-B006-39C09CD5B06F}"/>
    <dgm:cxn modelId="{C4682DAE-D949-4688-9706-073322045230}" srcId="{D553BF7B-D1E7-49EA-A07A-175984C603AE}" destId="{75DD1D67-0097-4BC6-BF62-96E1D368BD0B}" srcOrd="0" destOrd="0" parTransId="{211D6D7D-DAA1-417A-BFC2-6AD2EFB8D039}" sibTransId="{256C7C4A-8BD6-4A23-80BD-3CE813CBA8F9}"/>
    <dgm:cxn modelId="{41FE1D57-381D-47C3-82A5-AEDA728B4CEC}" type="presOf" srcId="{AC21BD9B-4971-4B8F-AD1C-E4B274317ECC}" destId="{4D4299EF-ED42-4A3A-ADA5-D6EEC3BA6A6C}" srcOrd="0" destOrd="0" presId="urn:microsoft.com/office/officeart/2005/8/layout/bProcess4"/>
    <dgm:cxn modelId="{CDF093F3-023F-4618-B1AB-1870B5FC7CAB}" type="presOf" srcId="{256C7C4A-8BD6-4A23-80BD-3CE813CBA8F9}" destId="{8EA53616-9668-4DA8-B9B1-0F13931711C6}" srcOrd="0" destOrd="0" presId="urn:microsoft.com/office/officeart/2005/8/layout/bProcess4"/>
    <dgm:cxn modelId="{B12F3C7E-06B2-4E0B-B733-C923D2AC1D69}" type="presOf" srcId="{760766A2-A6AD-48F0-9F90-91DC1F832C0A}" destId="{E15120E2-DFFF-41C8-A453-B11D1A317832}" srcOrd="0" destOrd="0" presId="urn:microsoft.com/office/officeart/2005/8/layout/bProcess4"/>
    <dgm:cxn modelId="{A1C0D289-4DD1-411B-942A-181B5467A7F3}" srcId="{D553BF7B-D1E7-49EA-A07A-175984C603AE}" destId="{AC21BD9B-4971-4B8F-AD1C-E4B274317ECC}" srcOrd="2" destOrd="0" parTransId="{98C5892F-EB8C-4FDA-95B7-950A2A8442FC}" sibTransId="{AAB6771E-91FA-4CCB-AD7D-50D651B265F1}"/>
    <dgm:cxn modelId="{9952B09E-7F8E-47B4-8FA4-3E8DE509D496}" type="presOf" srcId="{DAB54390-926D-48EA-B006-39C09CD5B06F}" destId="{9C18C10C-9BE9-4593-928F-24BBF9C19765}" srcOrd="0" destOrd="0" presId="urn:microsoft.com/office/officeart/2005/8/layout/bProcess4"/>
    <dgm:cxn modelId="{709B0EC6-CD3B-49E1-B127-AC8D70A6784C}" type="presOf" srcId="{75DD1D67-0097-4BC6-BF62-96E1D368BD0B}" destId="{54AC21E7-A4BB-4002-99D9-DEBEE5D88DE8}" srcOrd="0" destOrd="0" presId="urn:microsoft.com/office/officeart/2005/8/layout/bProcess4"/>
    <dgm:cxn modelId="{87F4F66F-6301-4783-A5D9-DF25F275B106}" type="presOf" srcId="{D553BF7B-D1E7-49EA-A07A-175984C603AE}" destId="{72B951D4-B204-4EAB-97E7-9C1692818301}" srcOrd="0" destOrd="0" presId="urn:microsoft.com/office/officeart/2005/8/layout/bProcess4"/>
    <dgm:cxn modelId="{99F615CC-D21F-4AA2-ADCB-3183330CFC28}" type="presParOf" srcId="{72B951D4-B204-4EAB-97E7-9C1692818301}" destId="{0C3BB12D-C455-4A25-8DAE-F1CF634705A9}" srcOrd="0" destOrd="0" presId="urn:microsoft.com/office/officeart/2005/8/layout/bProcess4"/>
    <dgm:cxn modelId="{0AD0DE9A-0E2C-4AE4-BA1D-7E46BE3A275C}" type="presParOf" srcId="{0C3BB12D-C455-4A25-8DAE-F1CF634705A9}" destId="{9CA1F1B5-5C58-4C32-9D24-89CB4A5FD1AA}" srcOrd="0" destOrd="0" presId="urn:microsoft.com/office/officeart/2005/8/layout/bProcess4"/>
    <dgm:cxn modelId="{1F5A572B-1A96-4D83-9EFB-128DEA6CC852}" type="presParOf" srcId="{0C3BB12D-C455-4A25-8DAE-F1CF634705A9}" destId="{54AC21E7-A4BB-4002-99D9-DEBEE5D88DE8}" srcOrd="1" destOrd="0" presId="urn:microsoft.com/office/officeart/2005/8/layout/bProcess4"/>
    <dgm:cxn modelId="{169358A6-7F40-4B31-94F4-4041A9EEFD4B}" type="presParOf" srcId="{72B951D4-B204-4EAB-97E7-9C1692818301}" destId="{8EA53616-9668-4DA8-B9B1-0F13931711C6}" srcOrd="1" destOrd="0" presId="urn:microsoft.com/office/officeart/2005/8/layout/bProcess4"/>
    <dgm:cxn modelId="{DBABFE83-3314-477E-ACE1-8F49B2008E61}" type="presParOf" srcId="{72B951D4-B204-4EAB-97E7-9C1692818301}" destId="{86ABCDC3-F627-4AB3-B72C-B7F444B3A888}" srcOrd="2" destOrd="0" presId="urn:microsoft.com/office/officeart/2005/8/layout/bProcess4"/>
    <dgm:cxn modelId="{9222548D-E971-466C-8BB2-73DD6DCF6821}" type="presParOf" srcId="{86ABCDC3-F627-4AB3-B72C-B7F444B3A888}" destId="{3C89CAE5-EBA4-42CA-A292-D43248FF5C33}" srcOrd="0" destOrd="0" presId="urn:microsoft.com/office/officeart/2005/8/layout/bProcess4"/>
    <dgm:cxn modelId="{0AEDC18D-84F6-487E-B4D8-A7698784B1B3}" type="presParOf" srcId="{86ABCDC3-F627-4AB3-B72C-B7F444B3A888}" destId="{E15120E2-DFFF-41C8-A453-B11D1A317832}" srcOrd="1" destOrd="0" presId="urn:microsoft.com/office/officeart/2005/8/layout/bProcess4"/>
    <dgm:cxn modelId="{420A834C-9F95-4DE8-A7A5-1E3BEB91BEC2}" type="presParOf" srcId="{72B951D4-B204-4EAB-97E7-9C1692818301}" destId="{9C18C10C-9BE9-4593-928F-24BBF9C19765}" srcOrd="3" destOrd="0" presId="urn:microsoft.com/office/officeart/2005/8/layout/bProcess4"/>
    <dgm:cxn modelId="{24866304-FAA8-4E91-8B13-49F1FFF51FFB}" type="presParOf" srcId="{72B951D4-B204-4EAB-97E7-9C1692818301}" destId="{9046A033-1D13-4C43-AC50-8FF8091B8049}" srcOrd="4" destOrd="0" presId="urn:microsoft.com/office/officeart/2005/8/layout/bProcess4"/>
    <dgm:cxn modelId="{F9E91BE4-4EF0-4BB8-8C3D-1D1226C637BB}" type="presParOf" srcId="{9046A033-1D13-4C43-AC50-8FF8091B8049}" destId="{67602F37-C18D-4A87-AC38-8D756993A358}" srcOrd="0" destOrd="0" presId="urn:microsoft.com/office/officeart/2005/8/layout/bProcess4"/>
    <dgm:cxn modelId="{B423A52C-D043-41D0-A7E4-09AE9E8915C8}" type="presParOf" srcId="{9046A033-1D13-4C43-AC50-8FF8091B8049}" destId="{4D4299EF-ED42-4A3A-ADA5-D6EEC3BA6A6C}" srcOrd="1" destOrd="0" presId="urn:microsoft.com/office/officeart/2005/8/layout/b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A3D79-C603-41F7-A40E-2DD9FD494445}" type="datetimeFigureOut">
              <a:rPr lang="en-US" smtClean="0"/>
              <a:pPr/>
              <a:t>3/8/2008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88FE4-6E46-4FAE-9F03-6D9EAE5D14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8FE4-6E46-4FAE-9F03-6D9EAE5D14E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"/>
            <a:ext cx="7772400" cy="11430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7244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AE5A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2057A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2057A8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2057A8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2057A8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2057A8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2057A8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2057A8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2057A8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2057A8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emf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em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7.gif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6.emf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40.png"/><Relationship Id="rId3" Type="http://schemas.openxmlformats.org/officeDocument/2006/relationships/diagramData" Target="../diagrams/data6.xml"/><Relationship Id="rId7" Type="http://schemas.openxmlformats.org/officeDocument/2006/relationships/diagramData" Target="../diagrams/data7.xml"/><Relationship Id="rId12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6.emf"/><Relationship Id="rId5" Type="http://schemas.openxmlformats.org/officeDocument/2006/relationships/diagramQuickStyle" Target="../diagrams/quickStyle6.xml"/><Relationship Id="rId10" Type="http://schemas.openxmlformats.org/officeDocument/2006/relationships/diagramColors" Target="../diagrams/colors7.xml"/><Relationship Id="rId4" Type="http://schemas.openxmlformats.org/officeDocument/2006/relationships/diagramLayout" Target="../diagrams/layout6.xml"/><Relationship Id="rId9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41.gif"/><Relationship Id="rId7" Type="http://schemas.openxmlformats.org/officeDocument/2006/relationships/image" Target="../media/image4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gif"/><Relationship Id="rId9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46.gif"/><Relationship Id="rId7" Type="http://schemas.openxmlformats.org/officeDocument/2006/relationships/image" Target="../media/image5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7.gif"/><Relationship Id="rId9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51.gi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emf"/><Relationship Id="rId3" Type="http://schemas.openxmlformats.org/officeDocument/2006/relationships/diagramData" Target="../diagrams/data1.xml"/><Relationship Id="rId7" Type="http://schemas.openxmlformats.org/officeDocument/2006/relationships/image" Target="../media/image4.png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7.gif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7.gif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.emf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emf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6.emf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15.jpeg"/><Relationship Id="rId10" Type="http://schemas.openxmlformats.org/officeDocument/2006/relationships/diagramLayout" Target="../diagrams/layout3.xml"/><Relationship Id="rId4" Type="http://schemas.openxmlformats.org/officeDocument/2006/relationships/image" Target="../media/image14.png"/><Relationship Id="rId9" Type="http://schemas.openxmlformats.org/officeDocument/2006/relationships/diagramData" Target="../diagrams/data3.xml"/><Relationship Id="rId1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0"/>
            <a:ext cx="8686800" cy="1905000"/>
          </a:xfrm>
        </p:spPr>
        <p:txBody>
          <a:bodyPr/>
          <a:lstStyle/>
          <a:p>
            <a:pPr marL="339725" indent="-1698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Military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- Body Armor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- Space Suit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Firefighters Uniforms 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76600" y="2133600"/>
            <a:ext cx="5608637" cy="3622122"/>
            <a:chOff x="1600200" y="2133600"/>
            <a:chExt cx="5608637" cy="3622122"/>
          </a:xfrm>
        </p:grpSpPr>
        <p:pic>
          <p:nvPicPr>
            <p:cNvPr id="4" name="Picture 4" descr="air ves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00200" y="2133600"/>
              <a:ext cx="2414748" cy="36221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5" descr="heat shiel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8200" y="2133600"/>
              <a:ext cx="2560637" cy="357181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228600" y="248401"/>
            <a:ext cx="8686800" cy="1123199"/>
            <a:chOff x="0" y="9900"/>
            <a:chExt cx="8686800" cy="112319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ounded Rectangle 7"/>
            <p:cNvSpPr/>
            <p:nvPr/>
          </p:nvSpPr>
          <p:spPr>
            <a:xfrm>
              <a:off x="0" y="9900"/>
              <a:ext cx="8686800" cy="112319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4830" y="64730"/>
              <a:ext cx="8577140" cy="1013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4400" b="1" kern="0" dirty="0">
                  <a:solidFill>
                    <a:srgbClr val="2057A8"/>
                  </a:solidFill>
                  <a:ea typeface="+mj-ea"/>
                  <a:cs typeface="+mj-cs"/>
                </a:rPr>
                <a:t>Why digital human models</a:t>
              </a:r>
              <a:endParaRPr lang="en-US" sz="6600" b="1" kern="1200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648200"/>
          </a:xfrm>
        </p:spPr>
        <p:txBody>
          <a:bodyPr/>
          <a:lstStyle/>
          <a:p>
            <a:r>
              <a:rPr lang="en-US" dirty="0" smtClean="0"/>
              <a:t>Workstation / Office</a:t>
            </a:r>
          </a:p>
          <a:p>
            <a:r>
              <a:rPr lang="en-US" dirty="0" smtClean="0"/>
              <a:t>Keyboards/Mouse 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096000"/>
            <a:ext cx="5791200" cy="650304"/>
            <a:chOff x="0" y="5953727"/>
            <a:chExt cx="5791200" cy="792577"/>
          </a:xfrm>
        </p:grpSpPr>
        <p:pic>
          <p:nvPicPr>
            <p:cNvPr id="5" name="Picture 4" descr="CAVS_logo.eps"/>
            <p:cNvPicPr>
              <a:picLocks noChangeAspect="1"/>
            </p:cNvPicPr>
            <p:nvPr/>
          </p:nvPicPr>
          <p:blipFill>
            <a:blip r:embed="rId3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6" name="Picture 5" descr="msu_wordmark copy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28600" y="228600"/>
            <a:ext cx="8686800" cy="1123199"/>
            <a:chOff x="0" y="9900"/>
            <a:chExt cx="8686800" cy="112319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ounded Rectangle 7"/>
            <p:cNvSpPr/>
            <p:nvPr/>
          </p:nvSpPr>
          <p:spPr>
            <a:xfrm>
              <a:off x="0" y="9900"/>
              <a:ext cx="8686800" cy="112319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4830" y="64730"/>
              <a:ext cx="8577140" cy="1013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4400" b="1" kern="0" dirty="0">
                  <a:solidFill>
                    <a:srgbClr val="2057A8"/>
                  </a:solidFill>
                  <a:ea typeface="+mj-ea"/>
                  <a:cs typeface="+mj-cs"/>
                </a:rPr>
                <a:t>Why digital human models</a:t>
              </a:r>
              <a:endParaRPr lang="en-US" sz="6600" b="1" kern="12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0" name="Picture 9" descr="er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2819400"/>
            <a:ext cx="3200400" cy="3079173"/>
          </a:xfrm>
          <a:prstGeom prst="rect">
            <a:avLst/>
          </a:prstGeom>
        </p:spPr>
      </p:pic>
      <p:pic>
        <p:nvPicPr>
          <p:cNvPr id="11" name="Picture 10" descr="kbor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1609726"/>
            <a:ext cx="3274886" cy="2021534"/>
          </a:xfrm>
          <a:prstGeom prst="rect">
            <a:avLst/>
          </a:prstGeom>
        </p:spPr>
      </p:pic>
      <p:pic>
        <p:nvPicPr>
          <p:cNvPr id="12" name="Picture 11" descr="office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3657600"/>
            <a:ext cx="26670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6096000"/>
            <a:ext cx="5791200" cy="650304"/>
            <a:chOff x="0" y="5953727"/>
            <a:chExt cx="5791200" cy="792577"/>
          </a:xfrm>
        </p:grpSpPr>
        <p:pic>
          <p:nvPicPr>
            <p:cNvPr id="13" name="Picture 12" descr="CAVS_logo.eps"/>
            <p:cNvPicPr>
              <a:picLocks noChangeAspect="1"/>
            </p:cNvPicPr>
            <p:nvPr/>
          </p:nvPicPr>
          <p:blipFill>
            <a:blip r:embed="rId3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14" name="Picture 13" descr="msu_wordmark copy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228600" y="228600"/>
            <a:ext cx="8686800" cy="1123199"/>
            <a:chOff x="0" y="9900"/>
            <a:chExt cx="8686800" cy="112319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Rounded Rectangle 15"/>
            <p:cNvSpPr/>
            <p:nvPr/>
          </p:nvSpPr>
          <p:spPr>
            <a:xfrm>
              <a:off x="0" y="9900"/>
              <a:ext cx="8686800" cy="112319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54830" y="64730"/>
              <a:ext cx="8577140" cy="1013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4400" b="1" kern="0" dirty="0">
                  <a:solidFill>
                    <a:srgbClr val="2057A8"/>
                  </a:solidFill>
                  <a:ea typeface="+mj-ea"/>
                  <a:cs typeface="+mj-cs"/>
                </a:rPr>
                <a:t>Why digital human models</a:t>
              </a:r>
              <a:endParaRPr lang="en-US" sz="6600" b="1" kern="1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228600" y="1981200"/>
            <a:ext cx="3962400" cy="2667000"/>
          </a:xfrm>
        </p:spPr>
        <p:txBody>
          <a:bodyPr/>
          <a:lstStyle/>
          <a:p>
            <a:r>
              <a:rPr lang="en-US" dirty="0" smtClean="0"/>
              <a:t>Industrial  </a:t>
            </a:r>
            <a:endParaRPr lang="en-US" dirty="0" smtClean="0"/>
          </a:p>
          <a:p>
            <a:pPr lvl="1"/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Quantifying Fatigue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+mj-lt"/>
              </a:rPr>
              <a:t>Occupational biomechanics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+mj-lt"/>
              </a:rPr>
              <a:t>Work Related Musculo-Skeletal Disorders</a:t>
            </a:r>
          </a:p>
          <a:p>
            <a:pPr lvl="1"/>
            <a:endParaRPr lang="en-US" dirty="0" smtClean="0">
              <a:solidFill>
                <a:srgbClr val="686B5D"/>
              </a:solidFill>
              <a:latin typeface="Lucida Sans" pitchFamily="34" charset="0"/>
            </a:endParaRPr>
          </a:p>
          <a:p>
            <a:pPr lvl="1"/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686B5D"/>
              </a:solidFill>
              <a:effectLst/>
              <a:uLnTx/>
              <a:uFillTx/>
              <a:latin typeface="Lucida Sans" pitchFamily="34" charset="0"/>
            </a:endParaRPr>
          </a:p>
          <a:p>
            <a:pPr lvl="1"/>
            <a:endParaRPr lang="en-US" dirty="0"/>
          </a:p>
        </p:txBody>
      </p:sp>
      <p:grpSp>
        <p:nvGrpSpPr>
          <p:cNvPr id="26" name="Group 27"/>
          <p:cNvGrpSpPr>
            <a:grpSpLocks/>
          </p:cNvGrpSpPr>
          <p:nvPr/>
        </p:nvGrpSpPr>
        <p:grpSpPr bwMode="auto">
          <a:xfrm>
            <a:off x="4876800" y="1600200"/>
            <a:ext cx="3886200" cy="3276600"/>
            <a:chOff x="4224" y="1920"/>
            <a:chExt cx="1440" cy="1176"/>
          </a:xfrm>
        </p:grpSpPr>
        <p:pic>
          <p:nvPicPr>
            <p:cNvPr id="27" name="Picture 28" descr="Image00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24" y="2208"/>
              <a:ext cx="864" cy="6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8" name="Picture 29" descr="Image00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96" y="1920"/>
              <a:ext cx="768" cy="5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9" name="Picture 30" descr="Image00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56" y="2448"/>
              <a:ext cx="864" cy="6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31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4267200"/>
            <a:ext cx="1295400" cy="1856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4080808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Interior design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Design of driver  </a:t>
            </a:r>
          </a:p>
          <a:p>
            <a:pPr algn="just"/>
            <a:r>
              <a:rPr lang="en-US" sz="2000" dirty="0" smtClean="0"/>
              <a:t>  interface devices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Posture analysis</a:t>
            </a:r>
          </a:p>
          <a:p>
            <a:pPr algn="just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3048000"/>
            <a:ext cx="327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Real life Simulation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Mobility Testing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Safety / Crash test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Seat Pressure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Seat design</a:t>
            </a:r>
            <a:endParaRPr lang="en-US" sz="2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0" y="6096000"/>
            <a:ext cx="5791200" cy="650304"/>
            <a:chOff x="0" y="6096000"/>
            <a:chExt cx="5791200" cy="650304"/>
          </a:xfrm>
        </p:grpSpPr>
        <p:pic>
          <p:nvPicPr>
            <p:cNvPr id="13" name="Picture 12" descr="CAVS_logo.eps"/>
            <p:cNvPicPr>
              <a:picLocks noChangeAspect="1"/>
            </p:cNvPicPr>
            <p:nvPr/>
          </p:nvPicPr>
          <p:blipFill>
            <a:blip r:embed="rId3"/>
            <a:srcRect t="20307" b="51439"/>
            <a:stretch>
              <a:fillRect/>
            </a:stretch>
          </p:blipFill>
          <p:spPr>
            <a:xfrm>
              <a:off x="0" y="6096000"/>
              <a:ext cx="1753571" cy="616907"/>
            </a:xfrm>
            <a:prstGeom prst="rect">
              <a:avLst/>
            </a:prstGeom>
          </p:spPr>
        </p:pic>
        <p:pic>
          <p:nvPicPr>
            <p:cNvPr id="14" name="Picture 13" descr="msu_wordmark copy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9000" y="6150212"/>
              <a:ext cx="2362200" cy="59609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667000" y="15240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Discomfort Modeling</a:t>
            </a:r>
          </a:p>
          <a:p>
            <a:endParaRPr lang="en-US" sz="2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28600" y="228600"/>
            <a:ext cx="8686800" cy="1123199"/>
            <a:chOff x="228600" y="228600"/>
            <a:chExt cx="8686800" cy="1123199"/>
          </a:xfrm>
        </p:grpSpPr>
        <p:sp>
          <p:nvSpPr>
            <p:cNvPr id="18" name="Rounded Rectangle 17"/>
            <p:cNvSpPr/>
            <p:nvPr/>
          </p:nvSpPr>
          <p:spPr>
            <a:xfrm>
              <a:off x="228600" y="228600"/>
              <a:ext cx="8686800" cy="1123199"/>
            </a:xfrm>
            <a:prstGeom prst="round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283430" y="283430"/>
              <a:ext cx="8577140" cy="1013539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4400" b="1" kern="0" dirty="0">
                  <a:solidFill>
                    <a:srgbClr val="2057A8"/>
                  </a:solidFill>
                  <a:ea typeface="+mj-ea"/>
                  <a:cs typeface="+mj-cs"/>
                </a:rPr>
                <a:t>Why digital human models</a:t>
              </a:r>
              <a:endParaRPr lang="en-US" sz="6600" b="1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8600" y="1439153"/>
            <a:ext cx="8681727" cy="4821376"/>
            <a:chOff x="228600" y="1439153"/>
            <a:chExt cx="8681727" cy="4821376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15000" y="1439153"/>
              <a:ext cx="3195327" cy="24470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8600" y="4648200"/>
              <a:ext cx="1828800" cy="16123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7200" y="1447800"/>
              <a:ext cx="1989221" cy="1524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71800" y="2057400"/>
              <a:ext cx="2133600" cy="18592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438400" y="4191000"/>
              <a:ext cx="1371600" cy="168240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272" name="Picture 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267200" y="4240696"/>
              <a:ext cx="1657350" cy="17393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28600" y="228600"/>
          <a:ext cx="8686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2133600"/>
          <a:ext cx="86868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0" y="5953727"/>
            <a:ext cx="5791200" cy="792577"/>
            <a:chOff x="0" y="5953727"/>
            <a:chExt cx="5791200" cy="792577"/>
          </a:xfrm>
        </p:grpSpPr>
        <p:pic>
          <p:nvPicPr>
            <p:cNvPr id="11" name="Picture 10" descr="CAVS_logo.eps"/>
            <p:cNvPicPr>
              <a:picLocks noChangeAspect="1"/>
            </p:cNvPicPr>
            <p:nvPr/>
          </p:nvPicPr>
          <p:blipFill>
            <a:blip r:embed="rId11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12" name="Picture 11" descr="msu_wordmark copy.gi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228600"/>
          <a:ext cx="8686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304800" y="2057400"/>
          <a:ext cx="7924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5953727"/>
            <a:ext cx="5791200" cy="792577"/>
            <a:chOff x="0" y="5953727"/>
            <a:chExt cx="5791200" cy="792577"/>
          </a:xfrm>
        </p:grpSpPr>
        <p:pic>
          <p:nvPicPr>
            <p:cNvPr id="7" name="Picture 6" descr="CAVS_logo.eps"/>
            <p:cNvPicPr>
              <a:picLocks noChangeAspect="1"/>
            </p:cNvPicPr>
            <p:nvPr/>
          </p:nvPicPr>
          <p:blipFill>
            <a:blip r:embed="rId11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8" name="Picture 7" descr="msu_wordmark copy.gi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1447801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Range of Motion 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219200" y="1371600"/>
            <a:ext cx="6553199" cy="4343400"/>
            <a:chOff x="533400" y="228600"/>
            <a:chExt cx="7846897" cy="6096000"/>
          </a:xfrm>
        </p:grpSpPr>
        <p:pic>
          <p:nvPicPr>
            <p:cNvPr id="6" name="Picture 5" descr="Figure%203_3_2_3_1-1%20(1)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228600"/>
              <a:ext cx="2438400" cy="2930012"/>
            </a:xfrm>
            <a:prstGeom prst="rect">
              <a:avLst/>
            </a:prstGeom>
          </p:spPr>
        </p:pic>
        <p:pic>
          <p:nvPicPr>
            <p:cNvPr id="7" name="Picture 6" descr="Figure%203_3_2_3_1-1%20(2)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0" y="228600"/>
              <a:ext cx="2639330" cy="2715530"/>
            </a:xfrm>
            <a:prstGeom prst="rect">
              <a:avLst/>
            </a:prstGeom>
          </p:spPr>
        </p:pic>
        <p:pic>
          <p:nvPicPr>
            <p:cNvPr id="8" name="Picture 7" descr="Figure%203_3_2_3_1-1%20(3)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38800" y="228600"/>
              <a:ext cx="2741497" cy="3013944"/>
            </a:xfrm>
            <a:prstGeom prst="rect">
              <a:avLst/>
            </a:prstGeom>
          </p:spPr>
        </p:pic>
        <p:pic>
          <p:nvPicPr>
            <p:cNvPr id="9" name="Picture 8" descr="Figure%203_3_2_3_1-1%20(4)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" y="3124200"/>
              <a:ext cx="2877721" cy="3167196"/>
            </a:xfrm>
            <a:prstGeom prst="rect">
              <a:avLst/>
            </a:prstGeom>
          </p:spPr>
        </p:pic>
        <p:pic>
          <p:nvPicPr>
            <p:cNvPr id="10" name="Picture 9" descr="Figure%203_3_2_3_1-1%20(5)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38600" y="3276600"/>
              <a:ext cx="2588246" cy="30480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0" y="5953727"/>
            <a:ext cx="5791200" cy="792577"/>
            <a:chOff x="0" y="5953727"/>
            <a:chExt cx="5791200" cy="792577"/>
          </a:xfrm>
        </p:grpSpPr>
        <p:pic>
          <p:nvPicPr>
            <p:cNvPr id="24" name="Picture 23" descr="CAVS_logo.eps"/>
            <p:cNvPicPr>
              <a:picLocks noChangeAspect="1"/>
            </p:cNvPicPr>
            <p:nvPr/>
          </p:nvPicPr>
          <p:blipFill>
            <a:blip r:embed="rId8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25" name="Picture 24" descr="msu_wordmark copy.gi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14400" y="1480041"/>
            <a:ext cx="7156483" cy="4234959"/>
            <a:chOff x="546811" y="1295400"/>
            <a:chExt cx="7156483" cy="4234959"/>
          </a:xfrm>
        </p:grpSpPr>
        <p:pic>
          <p:nvPicPr>
            <p:cNvPr id="5" name="Picture 4" descr="Figure%203_3_2_3_1-1%20(7)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9211" y="1295400"/>
              <a:ext cx="2212589" cy="1752600"/>
            </a:xfrm>
            <a:prstGeom prst="rect">
              <a:avLst/>
            </a:prstGeom>
          </p:spPr>
        </p:pic>
        <p:pic>
          <p:nvPicPr>
            <p:cNvPr id="6" name="Picture 5" descr="Figure%203_3_2_3_1-1%20(8)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2600" y="1295400"/>
              <a:ext cx="2140694" cy="2026014"/>
            </a:xfrm>
            <a:prstGeom prst="rect">
              <a:avLst/>
            </a:prstGeom>
          </p:spPr>
        </p:pic>
        <p:pic>
          <p:nvPicPr>
            <p:cNvPr id="7" name="Picture 6" descr="Figure%203_3_2_3_1-1%20(9)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1000" y="3429000"/>
              <a:ext cx="2064493" cy="2101359"/>
            </a:xfrm>
            <a:prstGeom prst="rect">
              <a:avLst/>
            </a:prstGeom>
          </p:spPr>
        </p:pic>
        <p:pic>
          <p:nvPicPr>
            <p:cNvPr id="8" name="Picture 7" descr="Figure%203_3_2_3_1-1%20(10)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18663" y="3214192"/>
              <a:ext cx="2096137" cy="2281733"/>
            </a:xfrm>
            <a:prstGeom prst="rect">
              <a:avLst/>
            </a:prstGeom>
          </p:spPr>
        </p:pic>
        <p:pic>
          <p:nvPicPr>
            <p:cNvPr id="10" name="Picture 9" descr="Figure%203_3_2_3_1-1%20(6)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6811" y="1295400"/>
              <a:ext cx="2882189" cy="179240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0" y="5953727"/>
            <a:ext cx="5791200" cy="792577"/>
            <a:chOff x="0" y="5953727"/>
            <a:chExt cx="5791200" cy="792577"/>
          </a:xfrm>
        </p:grpSpPr>
        <p:pic>
          <p:nvPicPr>
            <p:cNvPr id="12" name="Picture 11" descr="CAVS_logo.eps"/>
            <p:cNvPicPr>
              <a:picLocks noChangeAspect="1"/>
            </p:cNvPicPr>
            <p:nvPr/>
          </p:nvPicPr>
          <p:blipFill>
            <a:blip r:embed="rId8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13" name="Picture 12" descr="msu_wordmark copy.gi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  <p:sp>
        <p:nvSpPr>
          <p:cNvPr id="15" name="Title 1"/>
          <p:cNvSpPr txBox="1">
            <a:spLocks/>
          </p:cNvSpPr>
          <p:nvPr/>
        </p:nvSpPr>
        <p:spPr bwMode="auto">
          <a:xfrm>
            <a:off x="381000" y="381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1" hangingPunct="1"/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057A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Range of Motion </a:t>
            </a:r>
            <a:r>
              <a:rPr lang="en-US" sz="3200" b="1" kern="0" dirty="0">
                <a:solidFill>
                  <a:srgbClr val="2057A8"/>
                </a:solidFill>
              </a:rPr>
              <a:t>(Contd)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057A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0" y="1524000"/>
            <a:ext cx="5314950" cy="4191000"/>
            <a:chOff x="1371600" y="1219200"/>
            <a:chExt cx="5314950" cy="4191000"/>
          </a:xfrm>
        </p:grpSpPr>
        <p:pic>
          <p:nvPicPr>
            <p:cNvPr id="4" name="Content Placeholder 3" descr="13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114800" y="1219200"/>
              <a:ext cx="2571750" cy="151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 descr="14 Ankle Plataar Extension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7200" y="2914650"/>
              <a:ext cx="2057400" cy="2343150"/>
            </a:xfrm>
            <a:prstGeom prst="rect">
              <a:avLst/>
            </a:prstGeom>
          </p:spPr>
        </p:pic>
        <p:pic>
          <p:nvPicPr>
            <p:cNvPr id="6" name="Picture 5" descr="Figure%203_3_2_3_1-1%20(11)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1600" y="1219201"/>
              <a:ext cx="2614613" cy="1585913"/>
            </a:xfrm>
            <a:prstGeom prst="rect">
              <a:avLst/>
            </a:prstGeom>
          </p:spPr>
        </p:pic>
        <p:pic>
          <p:nvPicPr>
            <p:cNvPr id="7" name="Picture 6" descr="Figure%203_3_2_3_1-1%20(12)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6400" y="2862943"/>
              <a:ext cx="2057400" cy="254725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0" y="5953727"/>
            <a:ext cx="5791200" cy="792577"/>
            <a:chOff x="0" y="5953727"/>
            <a:chExt cx="5791200" cy="792577"/>
          </a:xfrm>
        </p:grpSpPr>
        <p:pic>
          <p:nvPicPr>
            <p:cNvPr id="9" name="Picture 8" descr="CAVS_logo.eps"/>
            <p:cNvPicPr>
              <a:picLocks noChangeAspect="1"/>
            </p:cNvPicPr>
            <p:nvPr/>
          </p:nvPicPr>
          <p:blipFill>
            <a:blip r:embed="rId7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10" name="Picture 9" descr="msu_wordmark copy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381000" y="381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057A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Range of Motion (Contd)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Motion Capture Data to Kinetic model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953727"/>
            <a:ext cx="5791200" cy="792577"/>
            <a:chOff x="0" y="5953727"/>
            <a:chExt cx="5791200" cy="792577"/>
          </a:xfrm>
        </p:grpSpPr>
        <p:pic>
          <p:nvPicPr>
            <p:cNvPr id="5" name="Picture 4" descr="CAVS_logo.eps"/>
            <p:cNvPicPr>
              <a:picLocks noChangeAspect="1"/>
            </p:cNvPicPr>
            <p:nvPr/>
          </p:nvPicPr>
          <p:blipFill>
            <a:blip r:embed="rId3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6" name="Picture 5" descr="msu_wordmark copy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176" y="1828800"/>
            <a:ext cx="8093224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 22"/>
          <p:cNvGraphicFramePr/>
          <p:nvPr/>
        </p:nvGraphicFramePr>
        <p:xfrm>
          <a:off x="609600" y="0"/>
          <a:ext cx="81534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17" descr="Logo - no tag 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0950" y="6096000"/>
            <a:ext cx="1238250" cy="581025"/>
          </a:xfrm>
          <a:prstGeom prst="rect">
            <a:avLst/>
          </a:prstGeom>
        </p:spPr>
      </p:pic>
      <p:graphicFrame>
        <p:nvGraphicFramePr>
          <p:cNvPr id="25" name="Diagram 24"/>
          <p:cNvGraphicFramePr/>
          <p:nvPr/>
        </p:nvGraphicFramePr>
        <p:xfrm>
          <a:off x="457200" y="3124200"/>
          <a:ext cx="60960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8" name="Picture 34" descr="Santos-climbing-we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9000" y="3276600"/>
            <a:ext cx="132577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9" name="Group 28"/>
          <p:cNvGrpSpPr/>
          <p:nvPr/>
        </p:nvGrpSpPr>
        <p:grpSpPr>
          <a:xfrm>
            <a:off x="0" y="6096000"/>
            <a:ext cx="5791200" cy="650304"/>
            <a:chOff x="0" y="5953727"/>
            <a:chExt cx="5791200" cy="792577"/>
          </a:xfrm>
        </p:grpSpPr>
        <p:pic>
          <p:nvPicPr>
            <p:cNvPr id="30" name="Picture 29" descr="CAVS_logo.eps"/>
            <p:cNvPicPr>
              <a:picLocks noChangeAspect="1"/>
            </p:cNvPicPr>
            <p:nvPr/>
          </p:nvPicPr>
          <p:blipFill>
            <a:blip r:embed="rId13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31" name="Picture 30" descr="msu_wordmark copy.gif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Reflective Markers are placed on anatomical </a:t>
            </a:r>
            <a:r>
              <a:rPr lang="en-US" dirty="0" err="1" smtClean="0"/>
              <a:t>landamarks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953727"/>
            <a:ext cx="5791200" cy="792577"/>
            <a:chOff x="0" y="5953727"/>
            <a:chExt cx="5791200" cy="792577"/>
          </a:xfrm>
        </p:grpSpPr>
        <p:pic>
          <p:nvPicPr>
            <p:cNvPr id="5" name="Picture 4" descr="CAVS_logo.eps"/>
            <p:cNvPicPr>
              <a:picLocks noChangeAspect="1"/>
            </p:cNvPicPr>
            <p:nvPr/>
          </p:nvPicPr>
          <p:blipFill>
            <a:blip r:embed="rId3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6" name="Picture 5" descr="msu_wordmark copy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28600" y="1447800"/>
            <a:ext cx="8763000" cy="4572000"/>
            <a:chOff x="228600" y="1447800"/>
            <a:chExt cx="8763000" cy="4572000"/>
          </a:xfrm>
        </p:grpSpPr>
        <p:pic>
          <p:nvPicPr>
            <p:cNvPr id="7" name="Picture 6" descr="IMG_1515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5600" y="1447800"/>
              <a:ext cx="2971800" cy="4572000"/>
            </a:xfrm>
            <a:prstGeom prst="rect">
              <a:avLst/>
            </a:prstGeom>
          </p:spPr>
        </p:pic>
        <p:pic>
          <p:nvPicPr>
            <p:cNvPr id="8" name="Picture 7" descr="IMG_1516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8800" y="1447800"/>
              <a:ext cx="3352800" cy="4572000"/>
            </a:xfrm>
            <a:prstGeom prst="rect">
              <a:avLst/>
            </a:prstGeom>
          </p:spPr>
        </p:pic>
        <p:pic>
          <p:nvPicPr>
            <p:cNvPr id="9" name="Picture 8" descr="IMG_150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600" y="1447800"/>
              <a:ext cx="2895600" cy="4572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Position of the cameras and view of the MOCAP software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953727"/>
            <a:ext cx="5791200" cy="792577"/>
            <a:chOff x="0" y="5953727"/>
            <a:chExt cx="5791200" cy="792577"/>
          </a:xfrm>
        </p:grpSpPr>
        <p:pic>
          <p:nvPicPr>
            <p:cNvPr id="5" name="Picture 4" descr="CAVS_logo.eps"/>
            <p:cNvPicPr>
              <a:picLocks noChangeAspect="1"/>
            </p:cNvPicPr>
            <p:nvPr/>
          </p:nvPicPr>
          <p:blipFill>
            <a:blip r:embed="rId3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6" name="Picture 5" descr="msu_wordmark copy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  <p:pic>
        <p:nvPicPr>
          <p:cNvPr id="8" name="Picture 7" descr="IMG_15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371600"/>
            <a:ext cx="2743200" cy="3657600"/>
          </a:xfrm>
          <a:prstGeom prst="rect">
            <a:avLst/>
          </a:prstGeom>
        </p:spPr>
      </p:pic>
      <p:pic>
        <p:nvPicPr>
          <p:cNvPr id="24" name="Picture 23" descr="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4724" y="1369200"/>
            <a:ext cx="5700131" cy="457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MOCAP software distinguishes virtual markers by color coding and nomenclature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953727"/>
            <a:ext cx="5791200" cy="792577"/>
            <a:chOff x="0" y="5953727"/>
            <a:chExt cx="5791200" cy="792577"/>
          </a:xfrm>
        </p:grpSpPr>
        <p:pic>
          <p:nvPicPr>
            <p:cNvPr id="5" name="Picture 4" descr="CAVS_logo.eps"/>
            <p:cNvPicPr>
              <a:picLocks noChangeAspect="1"/>
            </p:cNvPicPr>
            <p:nvPr/>
          </p:nvPicPr>
          <p:blipFill>
            <a:blip r:embed="rId3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6" name="Picture 5" descr="msu_wordmark copy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  <p:pic>
        <p:nvPicPr>
          <p:cNvPr id="11" name="Picture 10" descr="IMG_15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1447800"/>
            <a:ext cx="2628900" cy="3505200"/>
          </a:xfrm>
          <a:prstGeom prst="rect">
            <a:avLst/>
          </a:prstGeom>
        </p:spPr>
      </p:pic>
      <p:pic>
        <p:nvPicPr>
          <p:cNvPr id="13" name="Picture 12" descr="Model Pos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2" y="1447800"/>
            <a:ext cx="5014951" cy="4114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24600" y="50292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 Pose – Calibration of cameras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5562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Markers are joined to form kinetic model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Standing – single arm reach task</a:t>
            </a:r>
            <a:endParaRPr lang="en-US" dirty="0"/>
          </a:p>
        </p:txBody>
      </p:sp>
      <p:pic>
        <p:nvPicPr>
          <p:cNvPr id="9" name="Content Placeholder 8" descr="IMG_15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524000"/>
            <a:ext cx="3028950" cy="4038600"/>
          </a:xfrm>
        </p:spPr>
      </p:pic>
      <p:grpSp>
        <p:nvGrpSpPr>
          <p:cNvPr id="4" name="Group 3"/>
          <p:cNvGrpSpPr/>
          <p:nvPr/>
        </p:nvGrpSpPr>
        <p:grpSpPr>
          <a:xfrm>
            <a:off x="0" y="5953727"/>
            <a:ext cx="5791200" cy="792577"/>
            <a:chOff x="0" y="5953727"/>
            <a:chExt cx="5791200" cy="792577"/>
          </a:xfrm>
        </p:grpSpPr>
        <p:pic>
          <p:nvPicPr>
            <p:cNvPr id="5" name="Picture 4" descr="CAVS_logo.eps"/>
            <p:cNvPicPr>
              <a:picLocks noChangeAspect="1"/>
            </p:cNvPicPr>
            <p:nvPr/>
          </p:nvPicPr>
          <p:blipFill>
            <a:blip r:embed="rId4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6" name="Picture 5" descr="msu_wordmark copy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  <p:pic>
        <p:nvPicPr>
          <p:cNvPr id="14" name="Picture 13" descr="Left Standi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1524000"/>
            <a:ext cx="49530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Standing – Double arm reach task</a:t>
            </a:r>
            <a:endParaRPr lang="en-US" dirty="0"/>
          </a:p>
        </p:txBody>
      </p:sp>
      <p:pic>
        <p:nvPicPr>
          <p:cNvPr id="9" name="Content Placeholder 8" descr="Double Standi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371600"/>
            <a:ext cx="4724400" cy="4572000"/>
          </a:xfrm>
        </p:spPr>
      </p:pic>
      <p:grpSp>
        <p:nvGrpSpPr>
          <p:cNvPr id="5" name="Group 4"/>
          <p:cNvGrpSpPr/>
          <p:nvPr/>
        </p:nvGrpSpPr>
        <p:grpSpPr>
          <a:xfrm>
            <a:off x="0" y="5953727"/>
            <a:ext cx="5791200" cy="792577"/>
            <a:chOff x="0" y="5953727"/>
            <a:chExt cx="5791200" cy="792577"/>
          </a:xfrm>
        </p:grpSpPr>
        <p:pic>
          <p:nvPicPr>
            <p:cNvPr id="6" name="Picture 5" descr="CAVS_logo.eps"/>
            <p:cNvPicPr>
              <a:picLocks noChangeAspect="1"/>
            </p:cNvPicPr>
            <p:nvPr/>
          </p:nvPicPr>
          <p:blipFill>
            <a:blip r:embed="rId4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7" name="Picture 6" descr="msu_wordmark copy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  <p:pic>
        <p:nvPicPr>
          <p:cNvPr id="8" name="Picture 7" descr="IMG_15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0" y="1371600"/>
            <a:ext cx="3429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Seated tasks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953727"/>
            <a:ext cx="5791200" cy="792577"/>
            <a:chOff x="0" y="5953727"/>
            <a:chExt cx="5791200" cy="792577"/>
          </a:xfrm>
        </p:grpSpPr>
        <p:pic>
          <p:nvPicPr>
            <p:cNvPr id="5" name="Picture 4" descr="CAVS_logo.eps"/>
            <p:cNvPicPr>
              <a:picLocks noChangeAspect="1"/>
            </p:cNvPicPr>
            <p:nvPr/>
          </p:nvPicPr>
          <p:blipFill>
            <a:blip r:embed="rId3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6" name="Picture 5" descr="msu_wordmark copy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90550" y="1524000"/>
            <a:ext cx="7943850" cy="4191000"/>
            <a:chOff x="590550" y="1524000"/>
            <a:chExt cx="7943850" cy="4191000"/>
          </a:xfrm>
        </p:grpSpPr>
        <p:pic>
          <p:nvPicPr>
            <p:cNvPr id="7" name="Picture 6" descr="IMG_1509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550" y="1676400"/>
              <a:ext cx="2228850" cy="2971800"/>
            </a:xfrm>
            <a:prstGeom prst="rect">
              <a:avLst/>
            </a:prstGeom>
          </p:spPr>
        </p:pic>
        <p:pic>
          <p:nvPicPr>
            <p:cNvPr id="8" name="Picture 7" descr="IMG_1510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6750" y="1524000"/>
              <a:ext cx="2228850" cy="2971800"/>
            </a:xfrm>
            <a:prstGeom prst="rect">
              <a:avLst/>
            </a:prstGeom>
          </p:spPr>
        </p:pic>
        <p:pic>
          <p:nvPicPr>
            <p:cNvPr id="9" name="Picture 8" descr="IMG_151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19350" y="2743200"/>
              <a:ext cx="2228850" cy="2971800"/>
            </a:xfrm>
            <a:prstGeom prst="rect">
              <a:avLst/>
            </a:prstGeom>
          </p:spPr>
        </p:pic>
        <p:pic>
          <p:nvPicPr>
            <p:cNvPr id="10" name="Picture 9" descr="IMG_1512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5550" y="2743200"/>
              <a:ext cx="2228850" cy="29718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09600" y="4800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Seated </a:t>
            </a:r>
          </a:p>
          <a:p>
            <a:pPr algn="ctr"/>
            <a:r>
              <a:rPr lang="en-US" dirty="0" smtClean="0"/>
              <a:t>T – Pose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14666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Seated double arm reach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14478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Seated Left arm reach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46482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Seated right arm reach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MOCAP software view of the seated right handed task </a:t>
            </a:r>
            <a:endParaRPr lang="en-US" dirty="0"/>
          </a:p>
        </p:txBody>
      </p:sp>
      <p:pic>
        <p:nvPicPr>
          <p:cNvPr id="4" name="Picture 3" descr="Right Seat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447800"/>
            <a:ext cx="6019801" cy="447288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953727"/>
            <a:ext cx="5791200" cy="792577"/>
            <a:chOff x="0" y="5953727"/>
            <a:chExt cx="5791200" cy="792577"/>
          </a:xfrm>
        </p:grpSpPr>
        <p:pic>
          <p:nvPicPr>
            <p:cNvPr id="6" name="Picture 5" descr="CAVS_logo.eps"/>
            <p:cNvPicPr>
              <a:picLocks noChangeAspect="1"/>
            </p:cNvPicPr>
            <p:nvPr/>
          </p:nvPicPr>
          <p:blipFill>
            <a:blip r:embed="rId4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7" name="Picture 6" descr="msu_wordmark copy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Feet Motion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953727"/>
            <a:ext cx="5791200" cy="792577"/>
            <a:chOff x="0" y="5953727"/>
            <a:chExt cx="5791200" cy="792577"/>
          </a:xfrm>
        </p:grpSpPr>
        <p:pic>
          <p:nvPicPr>
            <p:cNvPr id="5" name="Picture 4" descr="CAVS_logo.eps"/>
            <p:cNvPicPr>
              <a:picLocks noChangeAspect="1"/>
            </p:cNvPicPr>
            <p:nvPr/>
          </p:nvPicPr>
          <p:blipFill>
            <a:blip r:embed="rId3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6" name="Picture 5" descr="msu_wordmark copy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  <p:pic>
        <p:nvPicPr>
          <p:cNvPr id="7" name="Picture 6" descr="IMG_15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1447800"/>
            <a:ext cx="3429000" cy="4572000"/>
          </a:xfrm>
          <a:prstGeom prst="rect">
            <a:avLst/>
          </a:prstGeom>
        </p:spPr>
      </p:pic>
      <p:pic>
        <p:nvPicPr>
          <p:cNvPr id="8" name="Picture 7" descr="IMG_15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1447800"/>
            <a:ext cx="3429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  : ROM Data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953727"/>
            <a:ext cx="5791200" cy="792577"/>
            <a:chOff x="0" y="5953727"/>
            <a:chExt cx="5791200" cy="792577"/>
          </a:xfrm>
        </p:grpSpPr>
        <p:pic>
          <p:nvPicPr>
            <p:cNvPr id="5" name="Picture 4" descr="CAVS_logo.eps"/>
            <p:cNvPicPr>
              <a:picLocks noChangeAspect="1"/>
            </p:cNvPicPr>
            <p:nvPr/>
          </p:nvPicPr>
          <p:blipFill>
            <a:blip r:embed="rId3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6" name="Picture 5" descr="msu_wordmark copy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  <p:pic>
        <p:nvPicPr>
          <p:cNvPr id="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l="1875" t="23000" r="20625" b="12000"/>
          <a:stretch>
            <a:fillRect/>
          </a:stretch>
        </p:blipFill>
        <p:spPr bwMode="auto">
          <a:xfrm>
            <a:off x="228600" y="1295400"/>
            <a:ext cx="8686800" cy="455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648200"/>
          </a:xfrm>
        </p:spPr>
        <p:txBody>
          <a:bodyPr/>
          <a:lstStyle/>
          <a:p>
            <a:r>
              <a:rPr lang="en-US" dirty="0" smtClean="0"/>
              <a:t>ROM data collection is in process.</a:t>
            </a:r>
          </a:p>
          <a:p>
            <a:r>
              <a:rPr lang="en-US" dirty="0" smtClean="0"/>
              <a:t>Motion capture data is being analyzed for 3D joint maximum range of motion of the main upper body joints.</a:t>
            </a:r>
          </a:p>
          <a:p>
            <a:r>
              <a:rPr lang="en-US" dirty="0" smtClean="0"/>
              <a:t>Owing to large volume of data, removal of error and other analysis takes lot of time.</a:t>
            </a:r>
          </a:p>
          <a:p>
            <a:r>
              <a:rPr lang="en-US" dirty="0" smtClean="0"/>
              <a:t>All data would be plugged in for model fitting.</a:t>
            </a:r>
          </a:p>
          <a:p>
            <a:r>
              <a:rPr lang="en-US" dirty="0" smtClean="0"/>
              <a:t>Drawback</a:t>
            </a:r>
          </a:p>
          <a:p>
            <a:pPr lvl="1"/>
            <a:r>
              <a:rPr lang="en-US" dirty="0" smtClean="0"/>
              <a:t>Difficult to analyze, if the digital model is not based on anthropometric data viz. robotic motions.</a:t>
            </a:r>
          </a:p>
          <a:p>
            <a:pPr lvl="1"/>
            <a:r>
              <a:rPr lang="en-US" dirty="0" smtClean="0"/>
              <a:t>Not as accurate as static models, owing to various errors like phantom markers, noise etc.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953727"/>
            <a:ext cx="5791200" cy="792577"/>
            <a:chOff x="0" y="5953727"/>
            <a:chExt cx="5791200" cy="792577"/>
          </a:xfrm>
        </p:grpSpPr>
        <p:pic>
          <p:nvPicPr>
            <p:cNvPr id="5" name="Picture 4" descr="CAVS_logo.eps"/>
            <p:cNvPicPr>
              <a:picLocks noChangeAspect="1"/>
            </p:cNvPicPr>
            <p:nvPr/>
          </p:nvPicPr>
          <p:blipFill>
            <a:blip r:embed="rId3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6" name="Picture 5" descr="msu_wordmark copy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4" name="Content Placeholder 3" descr="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48400" y="1905001"/>
            <a:ext cx="2352675" cy="3657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" name="Group 4"/>
          <p:cNvGrpSpPr/>
          <p:nvPr/>
        </p:nvGrpSpPr>
        <p:grpSpPr>
          <a:xfrm>
            <a:off x="228600" y="304800"/>
            <a:ext cx="8686800" cy="1123199"/>
            <a:chOff x="0" y="9900"/>
            <a:chExt cx="8686800" cy="112319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0" y="9900"/>
              <a:ext cx="8686800" cy="112319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4830" y="64730"/>
              <a:ext cx="8577140" cy="1013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b="1" kern="0" dirty="0">
                  <a:solidFill>
                    <a:srgbClr val="2057A8"/>
                  </a:solidFill>
                  <a:ea typeface="+mj-ea"/>
                  <a:cs typeface="+mj-cs"/>
                </a:rPr>
                <a:t>What is a “ Digital Human Model”</a:t>
              </a:r>
              <a:endParaRPr lang="en-US" sz="6600" b="1" kern="12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600200"/>
            <a:ext cx="173355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0" y="6096000"/>
            <a:ext cx="5791200" cy="650304"/>
            <a:chOff x="0" y="5953727"/>
            <a:chExt cx="5791200" cy="792577"/>
          </a:xfrm>
        </p:grpSpPr>
        <p:pic>
          <p:nvPicPr>
            <p:cNvPr id="12" name="Picture 11" descr="CAVS_logo.eps"/>
            <p:cNvPicPr>
              <a:picLocks noChangeAspect="1"/>
            </p:cNvPicPr>
            <p:nvPr/>
          </p:nvPicPr>
          <p:blipFill>
            <a:blip r:embed="rId5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13" name="Picture 12" descr="msu_wordmark copy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  <p:cxnSp>
        <p:nvCxnSpPr>
          <p:cNvPr id="18" name="Elbow Connector 17"/>
          <p:cNvCxnSpPr/>
          <p:nvPr/>
        </p:nvCxnSpPr>
        <p:spPr bwMode="auto">
          <a:xfrm>
            <a:off x="2438400" y="3810000"/>
            <a:ext cx="3429000" cy="14478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362200" y="40341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1000 A.D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267200" y="4034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2000 A.D +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4600" y="17526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computerized replica of a human being for various real life simulations and research studies.</a:t>
            </a:r>
            <a:endParaRPr lang="en-US" dirty="0"/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2133600" y="4953000"/>
            <a:ext cx="2209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17475">
              <a:buFont typeface="Arial" pitchFamily="34" charset="0"/>
              <a:buChar char="•"/>
            </a:pPr>
            <a:r>
              <a:rPr lang="en-US" sz="1400" dirty="0"/>
              <a:t>Doctor Wei-Yi Wang</a:t>
            </a:r>
          </a:p>
          <a:p>
            <a:pPr marL="169863" indent="-117475">
              <a:buFont typeface="Arial" pitchFamily="34" charset="0"/>
              <a:buChar char="•"/>
            </a:pPr>
            <a:r>
              <a:rPr lang="en-US" sz="1400" dirty="0"/>
              <a:t>Song dynasty </a:t>
            </a:r>
          </a:p>
          <a:p>
            <a:pPr marL="169863" indent="-117475">
              <a:buFont typeface="Arial" pitchFamily="34" charset="0"/>
              <a:buChar char="•"/>
            </a:pPr>
            <a:r>
              <a:rPr lang="en-US" sz="1400" dirty="0" smtClean="0"/>
              <a:t>Bronze </a:t>
            </a:r>
          </a:p>
          <a:p>
            <a:pPr marL="169863" indent="-117475"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dirty="0"/>
              <a:t>had all the organs </a:t>
            </a:r>
          </a:p>
          <a:p>
            <a:pPr marL="169863" indent="-117475"/>
            <a:r>
              <a:rPr lang="en-US" sz="1400" dirty="0"/>
              <a:t>   of the human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Questions ??????</a:t>
            </a:r>
            <a:endParaRPr lang="en-US" sz="4400" dirty="0"/>
          </a:p>
        </p:txBody>
      </p:sp>
      <p:pic>
        <p:nvPicPr>
          <p:cNvPr id="7" name="Content Placeholder 6" descr="train.JPG"/>
          <p:cNvPicPr>
            <a:picLocks noGrp="1" noChangeAspect="1"/>
          </p:cNvPicPr>
          <p:nvPr>
            <p:ph idx="1"/>
          </p:nvPr>
        </p:nvPicPr>
        <p:blipFill>
          <a:blip r:embed="rId3"/>
          <a:srcRect l="4812" t="1812" r="3368" b="3964"/>
          <a:stretch>
            <a:fillRect/>
          </a:stretch>
        </p:blipFill>
        <p:spPr>
          <a:xfrm>
            <a:off x="762000" y="1600200"/>
            <a:ext cx="3505200" cy="3962400"/>
          </a:xfrm>
        </p:spPr>
      </p:pic>
      <p:grpSp>
        <p:nvGrpSpPr>
          <p:cNvPr id="4" name="Group 3"/>
          <p:cNvGrpSpPr/>
          <p:nvPr/>
        </p:nvGrpSpPr>
        <p:grpSpPr>
          <a:xfrm>
            <a:off x="0" y="5953727"/>
            <a:ext cx="5791200" cy="792577"/>
            <a:chOff x="0" y="5953727"/>
            <a:chExt cx="5791200" cy="792577"/>
          </a:xfrm>
        </p:grpSpPr>
        <p:pic>
          <p:nvPicPr>
            <p:cNvPr id="5" name="Picture 4" descr="CAVS_logo.eps"/>
            <p:cNvPicPr>
              <a:picLocks noChangeAspect="1"/>
            </p:cNvPicPr>
            <p:nvPr/>
          </p:nvPicPr>
          <p:blipFill>
            <a:blip r:embed="rId4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6" name="Picture 5" descr="msu_wordmark copy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00600" y="21336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mtClean="0"/>
              <a:t>My PATENT  </a:t>
            </a:r>
            <a:r>
              <a:rPr lang="en-US" dirty="0" smtClean="0"/>
              <a:t>: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</a:t>
            </a:r>
            <a:r>
              <a:rPr lang="en-US" sz="2000" u="sng" dirty="0" smtClean="0"/>
              <a:t>ERGONOMIC SLEEPING</a:t>
            </a:r>
            <a:r>
              <a:rPr lang="en-US" sz="2000" dirty="0" smtClean="0"/>
              <a:t>™ ® ©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/>
            <a:r>
              <a:rPr lang="en-US" sz="1800" b="1" dirty="0"/>
              <a:t>S</a:t>
            </a:r>
            <a:r>
              <a:rPr lang="en-US" sz="1800" b="1" dirty="0" smtClean="0"/>
              <a:t>tatic models - 3D scans</a:t>
            </a:r>
          </a:p>
          <a:p>
            <a:pPr marL="339725" indent="-339725"/>
            <a:r>
              <a:rPr lang="en-US" sz="1800" b="1" dirty="0" smtClean="0"/>
              <a:t>Dynamic models</a:t>
            </a:r>
          </a:p>
          <a:p>
            <a:pPr marL="739775" lvl="1" indent="-339725"/>
            <a:r>
              <a:rPr lang="en-US" sz="1600" b="1" dirty="0" smtClean="0"/>
              <a:t>For Visualization (e.g. Jack)</a:t>
            </a:r>
          </a:p>
          <a:p>
            <a:pPr marL="739775" lvl="1" indent="-339725"/>
            <a:r>
              <a:rPr lang="en-US" sz="1600" b="1" dirty="0" smtClean="0"/>
              <a:t>Biomechanics - crash dummy </a:t>
            </a:r>
          </a:p>
          <a:p>
            <a:pPr marL="739775" lvl="1" indent="-339725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(e.g. Madymo)</a:t>
            </a:r>
          </a:p>
          <a:p>
            <a:pPr marL="739775" lvl="1" indent="-339725"/>
            <a:r>
              <a:rPr lang="en-US" sz="1600" b="1" dirty="0" smtClean="0"/>
              <a:t>Interface with CAD for workplace</a:t>
            </a:r>
          </a:p>
          <a:p>
            <a:pPr marL="739775" lvl="1" indent="-339725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assessment (e.g. Safeworks)</a:t>
            </a:r>
          </a:p>
          <a:p>
            <a:pPr marL="739775" lvl="1" indent="-339725"/>
            <a:r>
              <a:rPr lang="en-US" sz="1600" b="1" dirty="0" smtClean="0"/>
              <a:t>For comfort assessment (e.g. RAMSIS)</a:t>
            </a:r>
          </a:p>
          <a:p>
            <a:pPr marL="739775" lvl="1" indent="-339725"/>
            <a:r>
              <a:rPr lang="en-US" sz="1600" b="1" dirty="0" smtClean="0"/>
              <a:t>Human performance models (e.g. IUSS)</a:t>
            </a:r>
            <a:endParaRPr lang="en-US" sz="1600" dirty="0" smtClean="0"/>
          </a:p>
          <a:p>
            <a:pPr marL="1149350" indent="-287338" algn="just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324601"/>
            <a:ext cx="8686800" cy="1123199"/>
            <a:chOff x="0" y="9900"/>
            <a:chExt cx="8686800" cy="112319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0" y="9900"/>
              <a:ext cx="8686800" cy="112319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4830" y="64730"/>
              <a:ext cx="8577140" cy="1013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600" b="1" kern="0" dirty="0">
                  <a:solidFill>
                    <a:srgbClr val="2057A8"/>
                  </a:solidFill>
                  <a:ea typeface="+mj-ea"/>
                  <a:cs typeface="+mj-cs"/>
                </a:rPr>
                <a:t>Digital human model </a:t>
              </a:r>
              <a:r>
                <a:rPr lang="en-US" sz="3600" b="1" kern="0" dirty="0" smtClean="0">
                  <a:solidFill>
                    <a:srgbClr val="2057A8"/>
                  </a:solidFill>
                  <a:ea typeface="+mj-ea"/>
                  <a:cs typeface="+mj-cs"/>
                </a:rPr>
                <a:t>: Types</a:t>
              </a:r>
              <a:endParaRPr lang="en-US" sz="7200" b="1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6096000"/>
            <a:ext cx="5791200" cy="650304"/>
            <a:chOff x="0" y="5953727"/>
            <a:chExt cx="5791200" cy="792577"/>
          </a:xfrm>
        </p:grpSpPr>
        <p:pic>
          <p:nvPicPr>
            <p:cNvPr id="9" name="Picture 8" descr="CAVS_logo.eps"/>
            <p:cNvPicPr>
              <a:picLocks noChangeAspect="1"/>
            </p:cNvPicPr>
            <p:nvPr/>
          </p:nvPicPr>
          <p:blipFill>
            <a:blip r:embed="rId3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10" name="Picture 9" descr="msu_wordmark copy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524000" y="2057400"/>
            <a:ext cx="7315200" cy="4391025"/>
            <a:chOff x="1524000" y="2057400"/>
            <a:chExt cx="7315200" cy="4391025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38801" y="2057400"/>
              <a:ext cx="1828800" cy="1447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38800" y="4038600"/>
              <a:ext cx="1847850" cy="16859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7620000" y="29718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JACK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91400" y="5177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RAMSIS</a:t>
              </a:r>
              <a:endParaRPr lang="en-US" dirty="0"/>
            </a:p>
          </p:txBody>
        </p:sp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24000" y="4876800"/>
              <a:ext cx="1600200" cy="15716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2667000" y="5558135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Safeworks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ft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1" y="152400"/>
            <a:ext cx="2308698" cy="2438401"/>
          </a:xfrm>
        </p:spPr>
      </p:pic>
      <p:sp>
        <p:nvSpPr>
          <p:cNvPr id="5" name="Rectangle 4"/>
          <p:cNvSpPr/>
          <p:nvPr/>
        </p:nvSpPr>
        <p:spPr>
          <a:xfrm>
            <a:off x="228600" y="2667000"/>
            <a:ext cx="7696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http://www.somadynamics.com.au/images/body/lift.gif</a:t>
            </a:r>
            <a:endParaRPr lang="en-US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3" descr="fedi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09800" y="3377073"/>
            <a:ext cx="3835139" cy="210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209800" y="5468779"/>
            <a:ext cx="46501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http://grail.cs.washington.edu/projects/digital-human/fedit.png</a:t>
            </a:r>
            <a:endParaRPr lang="en-US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RealMan.jpg"/>
          <p:cNvPicPr>
            <a:picLocks noChangeAspect="1"/>
          </p:cNvPicPr>
          <p:nvPr/>
        </p:nvPicPr>
        <p:blipFill>
          <a:blip r:embed="rId5"/>
          <a:srcRect r="74857"/>
          <a:stretch>
            <a:fillRect/>
          </a:stretch>
        </p:blipFill>
        <p:spPr>
          <a:xfrm>
            <a:off x="228600" y="3200400"/>
            <a:ext cx="1600200" cy="258214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200" y="5811679"/>
            <a:ext cx="7543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http://www.inrets.fr/ur/lbmc/english/Ergo/themes3.html#rpx</a:t>
            </a:r>
            <a:endParaRPr lang="en-US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Content Placeholder 3" descr="646408935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172199" y="3629056"/>
            <a:ext cx="2743201" cy="199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5943600" y="5758190"/>
            <a:ext cx="3200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www.softsland.com/3d.html</a:t>
            </a:r>
            <a:endParaRPr lang="en-US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Content Placeholder 3" descr="yamane_0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149600" y="228600"/>
            <a:ext cx="2641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2514600" y="2209800"/>
            <a:ext cx="4117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http://www.rdc.imi.i.u-tokyo.ac.jp/robotbrain/ </a:t>
            </a:r>
            <a:r>
              <a:rPr lang="en-US" sz="1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img</a:t>
            </a:r>
            <a:r>
              <a:rPr lang="en-US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/movies/yamane_05.jpg</a:t>
            </a:r>
            <a:endParaRPr lang="en-US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Content Placeholder 3" descr="SeatedHuman18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647688" y="152400"/>
            <a:ext cx="18105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3505200" y="2667000"/>
            <a:ext cx="550481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http://www.anybodytech.com/116.0.html?&amp;tx_ttnews%5Btt_news%5</a:t>
            </a:r>
          </a:p>
          <a:p>
            <a:pPr algn="r"/>
            <a:r>
              <a:rPr lang="en-US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D=25&amp;tx_ttnews%5BbackPid%5D=37&amp;cHash=76ad7f12dc</a:t>
            </a:r>
            <a:endParaRPr lang="en-US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1981200" y="2895600"/>
          <a:ext cx="3505200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0" y="6096000"/>
            <a:ext cx="5791200" cy="650304"/>
            <a:chOff x="0" y="5953727"/>
            <a:chExt cx="5791200" cy="792577"/>
          </a:xfrm>
        </p:grpSpPr>
        <p:pic>
          <p:nvPicPr>
            <p:cNvPr id="23" name="Picture 22" descr="CAVS_logo.eps"/>
            <p:cNvPicPr>
              <a:picLocks noChangeAspect="1"/>
            </p:cNvPicPr>
            <p:nvPr/>
          </p:nvPicPr>
          <p:blipFill>
            <a:blip r:embed="rId13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24" name="Picture 23" descr="msu_wordmark copy.gif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3581400" cy="4648200"/>
          </a:xfrm>
        </p:spPr>
        <p:txBody>
          <a:bodyPr/>
          <a:lstStyle/>
          <a:p>
            <a:r>
              <a:rPr lang="en-US" dirty="0" smtClean="0"/>
              <a:t>Medical </a:t>
            </a:r>
          </a:p>
          <a:p>
            <a:pPr lvl="1"/>
            <a:r>
              <a:rPr lang="en-US" dirty="0" smtClean="0"/>
              <a:t>Gait analysis</a:t>
            </a:r>
          </a:p>
          <a:p>
            <a:pPr lvl="1"/>
            <a:r>
              <a:rPr lang="en-US" dirty="0" smtClean="0"/>
              <a:t>Joint diseases</a:t>
            </a:r>
          </a:p>
          <a:p>
            <a:pPr lvl="1"/>
            <a:r>
              <a:rPr lang="en-US" dirty="0" smtClean="0"/>
              <a:t>Surgical Operations</a:t>
            </a:r>
          </a:p>
          <a:p>
            <a:pPr lvl="1"/>
            <a:endParaRPr lang="en-US" dirty="0"/>
          </a:p>
        </p:txBody>
      </p:sp>
      <p:pic>
        <p:nvPicPr>
          <p:cNvPr id="4" name="Picture 3" descr="Surgery.JPG"/>
          <p:cNvPicPr>
            <a:picLocks noChangeAspect="1"/>
          </p:cNvPicPr>
          <p:nvPr/>
        </p:nvPicPr>
        <p:blipFill>
          <a:blip r:embed="rId3"/>
          <a:srcRect l="3810" t="6916" r="4762" b="7781"/>
          <a:stretch>
            <a:fillRect/>
          </a:stretch>
        </p:blipFill>
        <p:spPr>
          <a:xfrm>
            <a:off x="3429000" y="1981200"/>
            <a:ext cx="5486400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228600" y="228600"/>
            <a:ext cx="8686800" cy="1123199"/>
            <a:chOff x="0" y="9900"/>
            <a:chExt cx="8686800" cy="112319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0" y="9900"/>
              <a:ext cx="8686800" cy="112319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4830" y="64730"/>
              <a:ext cx="8577140" cy="1013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4400" b="1" kern="0" dirty="0">
                  <a:solidFill>
                    <a:srgbClr val="2057A8"/>
                  </a:solidFill>
                  <a:ea typeface="+mj-ea"/>
                  <a:cs typeface="+mj-cs"/>
                </a:rPr>
                <a:t>Why digital human models</a:t>
              </a:r>
              <a:endParaRPr lang="en-US" sz="6600" b="1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6096000"/>
            <a:ext cx="5791200" cy="650304"/>
            <a:chOff x="0" y="5953727"/>
            <a:chExt cx="5791200" cy="792577"/>
          </a:xfrm>
        </p:grpSpPr>
        <p:pic>
          <p:nvPicPr>
            <p:cNvPr id="9" name="Picture 8" descr="CAVS_logo.eps"/>
            <p:cNvPicPr>
              <a:picLocks noChangeAspect="1"/>
            </p:cNvPicPr>
            <p:nvPr/>
          </p:nvPicPr>
          <p:blipFill>
            <a:blip r:embed="rId4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10" name="Picture 9" descr="msu_wordmark copy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FACTS about Pipetting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5558135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http://www.humanics-es.com/pipettinginjuries.htm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096000"/>
            <a:ext cx="5791200" cy="650304"/>
            <a:chOff x="0" y="5953727"/>
            <a:chExt cx="5791200" cy="792577"/>
          </a:xfrm>
        </p:grpSpPr>
        <p:pic>
          <p:nvPicPr>
            <p:cNvPr id="7" name="Picture 6" descr="CAVS_logo.eps"/>
            <p:cNvPicPr>
              <a:picLocks noChangeAspect="1"/>
            </p:cNvPicPr>
            <p:nvPr/>
          </p:nvPicPr>
          <p:blipFill>
            <a:blip r:embed="rId3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8" name="Picture 7" descr="msu_wordmark copy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 b="11864"/>
          <a:stretch>
            <a:fillRect/>
          </a:stretch>
        </p:blipFill>
        <p:spPr bwMode="auto">
          <a:xfrm>
            <a:off x="609600" y="1295400"/>
            <a:ext cx="7707084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4876800" cy="4648200"/>
          </a:xfrm>
        </p:spPr>
        <p:txBody>
          <a:bodyPr/>
          <a:lstStyle/>
          <a:p>
            <a:r>
              <a:rPr lang="en-US" dirty="0" smtClean="0"/>
              <a:t>Laboratory </a:t>
            </a:r>
          </a:p>
          <a:p>
            <a:pPr lvl="1"/>
            <a:r>
              <a:rPr lang="en-US" b="1" dirty="0" smtClean="0"/>
              <a:t>Repetitive Pipetting</a:t>
            </a:r>
          </a:p>
          <a:p>
            <a:pPr lvl="1"/>
            <a:r>
              <a:rPr lang="en-US" b="1" dirty="0" smtClean="0"/>
              <a:t>Biosafety Cabinets and Laboratory Workbenches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Links</a:t>
            </a:r>
          </a:p>
          <a:p>
            <a:pPr lvl="1"/>
            <a:endParaRPr lang="en-US" dirty="0"/>
          </a:p>
        </p:txBody>
      </p:sp>
      <p:pic>
        <p:nvPicPr>
          <p:cNvPr id="4" name="Picture 3" descr="pipetting-fema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752600"/>
            <a:ext cx="3962400" cy="2765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685800" y="46482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http://www.cdc.gov/od/ohs/Ergonomics/labergo.htm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5105400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http://www.ergonomics.ucla.edu/Tips_Users.html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6096000"/>
            <a:ext cx="5791200" cy="650304"/>
            <a:chOff x="0" y="5953727"/>
            <a:chExt cx="5791200" cy="792577"/>
          </a:xfrm>
        </p:grpSpPr>
        <p:pic>
          <p:nvPicPr>
            <p:cNvPr id="10" name="Picture 9" descr="CAVS_logo.eps"/>
            <p:cNvPicPr>
              <a:picLocks noChangeAspect="1"/>
            </p:cNvPicPr>
            <p:nvPr/>
          </p:nvPicPr>
          <p:blipFill>
            <a:blip r:embed="rId4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11" name="Picture 10" descr="msu_wordmark copy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28600" y="228600"/>
            <a:ext cx="8686800" cy="1123199"/>
            <a:chOff x="0" y="9900"/>
            <a:chExt cx="8686800" cy="112319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0" y="9900"/>
              <a:ext cx="8686800" cy="112319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54830" y="64730"/>
              <a:ext cx="8577140" cy="1013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4400" b="1" kern="0" dirty="0">
                  <a:solidFill>
                    <a:srgbClr val="2057A8"/>
                  </a:solidFill>
                  <a:ea typeface="+mj-ea"/>
                  <a:cs typeface="+mj-cs"/>
                </a:rPr>
                <a:t>Why digital human models</a:t>
              </a:r>
              <a:endParaRPr lang="en-US" sz="6600" b="1" kern="1200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4876800" cy="4648200"/>
          </a:xfrm>
        </p:spPr>
        <p:txBody>
          <a:bodyPr/>
          <a:lstStyle/>
          <a:p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Airport Pedestrian modeling</a:t>
            </a:r>
          </a:p>
          <a:p>
            <a:pPr lvl="1"/>
            <a:r>
              <a:rPr lang="en-US" dirty="0" smtClean="0"/>
              <a:t>Cockpit Design</a:t>
            </a:r>
          </a:p>
          <a:p>
            <a:pPr lvl="1"/>
            <a:r>
              <a:rPr lang="en-US" dirty="0" smtClean="0"/>
              <a:t>Behavior of humans in zero gravity</a:t>
            </a:r>
          </a:p>
          <a:p>
            <a:pPr lvl="1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228600"/>
            <a:ext cx="8686800" cy="1123199"/>
            <a:chOff x="0" y="9900"/>
            <a:chExt cx="8686800" cy="112319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ounded Rectangle 7"/>
            <p:cNvSpPr/>
            <p:nvPr/>
          </p:nvSpPr>
          <p:spPr>
            <a:xfrm>
              <a:off x="0" y="9900"/>
              <a:ext cx="8686800" cy="112319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4830" y="64730"/>
              <a:ext cx="8577140" cy="1013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4400" b="1" kern="0" dirty="0">
                  <a:solidFill>
                    <a:srgbClr val="2057A8"/>
                  </a:solidFill>
                  <a:ea typeface="+mj-ea"/>
                  <a:cs typeface="+mj-cs"/>
                </a:rPr>
                <a:t>Why digital human models</a:t>
              </a:r>
              <a:endParaRPr lang="en-US" sz="6600" b="1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6096000"/>
            <a:ext cx="5791200" cy="650304"/>
            <a:chOff x="0" y="5953727"/>
            <a:chExt cx="5791200" cy="792577"/>
          </a:xfrm>
        </p:grpSpPr>
        <p:pic>
          <p:nvPicPr>
            <p:cNvPr id="11" name="Picture 10" descr="CAVS_logo.eps"/>
            <p:cNvPicPr>
              <a:picLocks noChangeAspect="1"/>
            </p:cNvPicPr>
            <p:nvPr/>
          </p:nvPicPr>
          <p:blipFill>
            <a:blip r:embed="rId3"/>
            <a:srcRect t="20307" b="51439"/>
            <a:stretch>
              <a:fillRect/>
            </a:stretch>
          </p:blipFill>
          <p:spPr>
            <a:xfrm>
              <a:off x="0" y="5953727"/>
              <a:ext cx="1753571" cy="751873"/>
            </a:xfrm>
            <a:prstGeom prst="rect">
              <a:avLst/>
            </a:prstGeom>
          </p:spPr>
        </p:pic>
        <p:pic>
          <p:nvPicPr>
            <p:cNvPr id="12" name="Picture 11" descr="msu_wordmark copy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9000" y="6019800"/>
              <a:ext cx="2362200" cy="72650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276600" y="1676400"/>
            <a:ext cx="5105400" cy="4418012"/>
            <a:chOff x="3276600" y="1676400"/>
            <a:chExt cx="5105400" cy="4418012"/>
          </a:xfrm>
        </p:grpSpPr>
        <p:grpSp>
          <p:nvGrpSpPr>
            <p:cNvPr id="4" name="Group 46"/>
            <p:cNvGrpSpPr>
              <a:grpSpLocks/>
            </p:cNvGrpSpPr>
            <p:nvPr/>
          </p:nvGrpSpPr>
          <p:grpSpPr bwMode="auto">
            <a:xfrm>
              <a:off x="3276600" y="3886200"/>
              <a:ext cx="3124200" cy="2208212"/>
              <a:chOff x="240" y="1921"/>
              <a:chExt cx="1200" cy="711"/>
            </a:xfrm>
          </p:grpSpPr>
          <p:pic>
            <p:nvPicPr>
              <p:cNvPr id="5" name="Picture 47" descr="crowd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20" y="2160"/>
                <a:ext cx="720" cy="47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6" name="Picture 48" descr="crowd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0" y="1921"/>
                <a:ext cx="624" cy="61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13" name="Picture 4" descr="Superbowl_Crowd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81600" y="1676400"/>
              <a:ext cx="3200400" cy="20907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558</Words>
  <Application>Microsoft PowerPoint</Application>
  <PresentationFormat>On-screen Show (4:3)</PresentationFormat>
  <Paragraphs>153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 Presentation</vt:lpstr>
      <vt:lpstr>Slide 1</vt:lpstr>
      <vt:lpstr>Slide 2</vt:lpstr>
      <vt:lpstr>v</vt:lpstr>
      <vt:lpstr>Slide 4</vt:lpstr>
      <vt:lpstr>Slide 5</vt:lpstr>
      <vt:lpstr>Slide 6</vt:lpstr>
      <vt:lpstr> FACTS about Pipetting</vt:lpstr>
      <vt:lpstr>Slide 8</vt:lpstr>
      <vt:lpstr>Slide 9</vt:lpstr>
      <vt:lpstr>Military  - Body Armor  - Space Suit Firefighters Uniforms               </vt:lpstr>
      <vt:lpstr>Slide 11</vt:lpstr>
      <vt:lpstr>Slide 12</vt:lpstr>
      <vt:lpstr>Slide 13</vt:lpstr>
      <vt:lpstr>Slide 14</vt:lpstr>
      <vt:lpstr>Slide 15</vt:lpstr>
      <vt:lpstr>Range of Motion </vt:lpstr>
      <vt:lpstr>Slide 17</vt:lpstr>
      <vt:lpstr>Slide 18</vt:lpstr>
      <vt:lpstr>Motion Capture Data to Kinetic model</vt:lpstr>
      <vt:lpstr> Reflective Markers are placed on anatomical landamarks</vt:lpstr>
      <vt:lpstr>Position of the cameras and view of the MOCAP software</vt:lpstr>
      <vt:lpstr>MOCAP software distinguishes virtual markers by color coding and nomenclature </vt:lpstr>
      <vt:lpstr> Standing – single arm reach task</vt:lpstr>
      <vt:lpstr> Standing – Double arm reach task</vt:lpstr>
      <vt:lpstr>Seated tasks</vt:lpstr>
      <vt:lpstr>MOCAP software view of the seated right handed task </vt:lpstr>
      <vt:lpstr>Feet Motion</vt:lpstr>
      <vt:lpstr>Results  : ROM Data </vt:lpstr>
      <vt:lpstr>Conclusion </vt:lpstr>
      <vt:lpstr>Questions ??????</vt:lpstr>
    </vt:vector>
  </TitlesOfParts>
  <Company>Technology by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Campbell</dc:creator>
  <cp:lastModifiedBy> </cp:lastModifiedBy>
  <cp:revision>1423</cp:revision>
  <dcterms:created xsi:type="dcterms:W3CDTF">2008-01-24T16:47:16Z</dcterms:created>
  <dcterms:modified xsi:type="dcterms:W3CDTF">2008-03-08T09:50:32Z</dcterms:modified>
</cp:coreProperties>
</file>