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3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5" r:id="rId25"/>
    <p:sldId id="281" r:id="rId26"/>
    <p:sldId id="282" r:id="rId2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47078E7-88A0-4CCF-83F2-E7B0903DA2FD}">
  <a:tblStyle styleId="{347078E7-88A0-4CCF-83F2-E7B0903DA2FD}" styleName="Table_0">
    <a:wholeTbl>
      <a:tcStyle>
        <a:tcBdr>
          <a:lef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477" autoAdjust="0"/>
  </p:normalViewPr>
  <p:slideViewPr>
    <p:cSldViewPr snapToGrid="0">
      <p:cViewPr>
        <p:scale>
          <a:sx n="90" d="100"/>
          <a:sy n="90" d="100"/>
        </p:scale>
        <p:origin x="-3280" y="-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2192D-7C75-124A-8266-07E376641287}" type="datetimeFigureOut">
              <a:rPr lang="en-US" smtClean="0"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5419C-F6F2-EE48-A29F-51C749705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98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5207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minor- ACE2 primarily?</a:t>
            </a:r>
          </a:p>
        </p:txBody>
      </p:sp>
    </p:spTree>
    <p:extLst>
      <p:ext uri="{BB962C8B-B14F-4D97-AF65-F5344CB8AC3E}">
        <p14:creationId xmlns:p14="http://schemas.microsoft.com/office/powerpoint/2010/main" val="1276686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708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talk aouut cin5 vs mig 2 and zap 1 vs ace 2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ALL GENES HAVE FITS WITH NEGLIGIBLE DIFFERENCES, EXCEPT MIG2</a:t>
            </a:r>
          </a:p>
        </p:txBody>
      </p:sp>
    </p:spTree>
    <p:extLst>
      <p:ext uri="{BB962C8B-B14F-4D97-AF65-F5344CB8AC3E}">
        <p14:creationId xmlns:p14="http://schemas.microsoft.com/office/powerpoint/2010/main" val="331249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CIN5 activates (see in non-estimated b network), but also represses (estimated b network)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-other than ACE2, this is the only TF that shows great change in terms of model results </a:t>
            </a:r>
          </a:p>
        </p:txBody>
      </p:sp>
    </p:spTree>
    <p:extLst>
      <p:ext uri="{BB962C8B-B14F-4D97-AF65-F5344CB8AC3E}">
        <p14:creationId xmlns:p14="http://schemas.microsoft.com/office/powerpoint/2010/main" val="1751597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talk aouut cin5 vs mig 2 and zap 1 vs ace 2</a:t>
            </a:r>
          </a:p>
        </p:txBody>
      </p:sp>
    </p:spTree>
    <p:extLst>
      <p:ext uri="{BB962C8B-B14F-4D97-AF65-F5344CB8AC3E}">
        <p14:creationId xmlns:p14="http://schemas.microsoft.com/office/powerpoint/2010/main" val="1661284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cells stop dividing in cold…. If ACE2= cell division, </a:t>
            </a:r>
          </a:p>
        </p:txBody>
      </p:sp>
    </p:spTree>
    <p:extLst>
      <p:ext uri="{BB962C8B-B14F-4D97-AF65-F5344CB8AC3E}">
        <p14:creationId xmlns:p14="http://schemas.microsoft.com/office/powerpoint/2010/main" val="2007004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393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121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major difference between models...not only does it go from being activated to repressed, it does so big-time (weight values are large)</a:t>
            </a:r>
          </a:p>
        </p:txBody>
      </p:sp>
    </p:spTree>
    <p:extLst>
      <p:ext uri="{BB962C8B-B14F-4D97-AF65-F5344CB8AC3E}">
        <p14:creationId xmlns:p14="http://schemas.microsoft.com/office/powerpoint/2010/main" val="1847446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CIN5 activates (see in non-estimated b network), but also represses (estimated b network)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-other than ACE2, this is the only TF that shows great change in terms of model results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-b-value= -2.1223 (estimated b)</a:t>
            </a:r>
          </a:p>
          <a:p>
            <a:pPr algn="l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-WORST FIT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-note different axes’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-MIG2 showed largest dynamics over time points </a:t>
            </a:r>
          </a:p>
        </p:txBody>
      </p:sp>
    </p:spTree>
    <p:extLst>
      <p:ext uri="{BB962C8B-B14F-4D97-AF65-F5344CB8AC3E}">
        <p14:creationId xmlns:p14="http://schemas.microsoft.com/office/powerpoint/2010/main" val="968056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-upon p-value analysis from ANOVA, p-value in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dzap1 ANOVA…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0.00385935 (Bonferoni p-value...one of the most stringent)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(3.10%...192/6189 genes)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	wild type ANOVA…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	7.86x10-5 (p-value)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	B-H: .</a:t>
            </a:r>
            <a:r>
              <a:rPr lang="en" dirty="0" smtClean="0">
                <a:solidFill>
                  <a:schemeClr val="dk1"/>
                </a:solidFill>
              </a:rPr>
              <a:t>001129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-MIg2… ANOVA p-value spreadsheet. magnitude of change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-CYC8 no change and small variance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p-value is affected by 1) spread of data (was a lot for MIG2), 2) # replicates (same (4) for all), 3) magnitude of log fold change</a:t>
            </a:r>
          </a:p>
        </p:txBody>
      </p:sp>
    </p:spTree>
    <p:extLst>
      <p:ext uri="{BB962C8B-B14F-4D97-AF65-F5344CB8AC3E}">
        <p14:creationId xmlns:p14="http://schemas.microsoft.com/office/powerpoint/2010/main" val="67875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Emphasize: ONLY WORKING</a:t>
            </a:r>
            <a:r>
              <a:rPr lang="en-US" baseline="0" dirty="0" smtClean="0"/>
              <a:t> WITH HYPOTHESES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174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-MIg2… ANOVA p-value spreadsheet. magnitude of change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-CYC8 no change and small variance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992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CIN5 activates (see in non-estimated b network), but also represses (estimated b network)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-other than ACE2, this is the only TF that shows great change in terms of model results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-b-value= -2.1223 (estimated b)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-WORST FIT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 FEW EXPLANATIONS WE HAVE FOR THIS CLOSE FIT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fit of data (CYC8- lot of overlapping points)...less variance→ (hope for it to be) more precise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limited number of outliers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in terms of our network, incidentally after we IDed these two has having two of the best fits, we looked at our network and saw they both had 3 things controlling it (inputs were activating and repressing it)- more control for model...more votes→ finer control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457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talk about cin5 vs mig 2 and zap 1 vs ace </a:t>
            </a:r>
            <a:r>
              <a:rPr lang="en" dirty="0" smtClean="0"/>
              <a:t>2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-MIg2… ANOVA p-value spreadsheet. magnitude of change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-CYC8 no change and small variance 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49249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1200" dirty="0" smtClean="0">
                <a:solidFill>
                  <a:schemeClr val="dk1"/>
                </a:solidFill>
              </a:rPr>
              <a:t>Investigate what genes ACE2 regulates</a:t>
            </a:r>
          </a:p>
          <a:p>
            <a:pPr marL="914400" lvl="1" indent="-30480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1200" dirty="0" smtClean="0">
                <a:solidFill>
                  <a:schemeClr val="dk1"/>
                </a:solidFill>
              </a:rPr>
              <a:t>as a means of measuring the influence deleting zap1 has on the network</a:t>
            </a:r>
            <a:endParaRPr lang="en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94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mtClean="0"/>
              <a:t>Emphasize: ONLY WORKING</a:t>
            </a:r>
            <a:r>
              <a:rPr lang="en-US" baseline="0" smtClean="0"/>
              <a:t> WITH HYPOTHESES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7087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847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56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ADD EQUATION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“ONLY” on Yeastract (binding experiments)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...(PLUS→  “or” condition→ yielded too many), (AND→ intersection of binding &amp; expression→ too constrained)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BINDING: which TFS find to which genes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EXPRESSION: experiments similar (wt vs deleted strain to observe difference...genes different→ must have influence)</a:t>
            </a:r>
          </a:p>
        </p:txBody>
      </p:sp>
    </p:spTree>
    <p:extLst>
      <p:ext uri="{BB962C8B-B14F-4D97-AF65-F5344CB8AC3E}">
        <p14:creationId xmlns:p14="http://schemas.microsoft.com/office/powerpoint/2010/main" val="95038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92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How many genes had an expression profile that was significantly different than zero at any timepoint at the different p-value cutoffs?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Significance= p&lt;.05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For wildtype: 2378/6189 genes with p&lt;.05 (31.4%)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For dZAP1: 2264/6189 (36.6%)</a:t>
            </a:r>
          </a:p>
          <a:p>
            <a:pPr marL="457200" lvl="0" indent="-3429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Interpreted p-values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Bonferroni-adjusted p-value was the most selective with 3.7% of genes had p-value&lt;.05</a:t>
            </a:r>
          </a:p>
          <a:p>
            <a:pPr marL="914400" lvl="1" indent="-34290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 Expected as data became more specific as p-value became more stringent </a:t>
            </a:r>
          </a:p>
        </p:txBody>
      </p:sp>
    </p:spTree>
    <p:extLst>
      <p:ext uri="{BB962C8B-B14F-4D97-AF65-F5344CB8AC3E}">
        <p14:creationId xmlns:p14="http://schemas.microsoft.com/office/powerpoint/2010/main" val="3652134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box corresponds to a model expression profile.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Colored profiles have a statistically significant number of genes assigned; they are arranged in order from most to least significant p value.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Profiles with the same color belong to the same cluster of profiles.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in each box is simply an ID number for the profile.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NOTE: deletion of zap1, oreder of significance for 28 and 48 changed, changed 1 significant profile (0- sig for WT, 7- sig for dzap1)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-further research: look at profiles 0 and 7</a:t>
            </a:r>
          </a:p>
        </p:txBody>
      </p:sp>
    </p:spTree>
    <p:extLst>
      <p:ext uri="{BB962C8B-B14F-4D97-AF65-F5344CB8AC3E}">
        <p14:creationId xmlns:p14="http://schemas.microsoft.com/office/powerpoint/2010/main" val="1913959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note outlier...effect on y-axis and scaling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-pROFILE 28 VS 45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-10 GO terms were chosen frm the list of terms after the corrected p-value filter was applied </a:t>
            </a:r>
          </a:p>
        </p:txBody>
      </p:sp>
    </p:spTree>
    <p:extLst>
      <p:ext uri="{BB962C8B-B14F-4D97-AF65-F5344CB8AC3E}">
        <p14:creationId xmlns:p14="http://schemas.microsoft.com/office/powerpoint/2010/main" val="1476167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000" dirty="0">
                <a:solidFill>
                  <a:schemeClr val="dk1"/>
                </a:solidFill>
              </a:rPr>
              <a:t>-cold shock may be decreasing amino acid, so cell overcompensates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dirty="0">
                <a:solidFill>
                  <a:schemeClr val="dk1"/>
                </a:solidFill>
              </a:rPr>
              <a:t>- definitions had both positive and negative regulation</a:t>
            </a:r>
          </a:p>
          <a:p>
            <a:pPr>
              <a:spcBef>
                <a:spcPts val="0"/>
              </a:spcBef>
              <a:buNone/>
            </a:pPr>
            <a:r>
              <a:rPr lang="en" sz="1000" dirty="0">
                <a:solidFill>
                  <a:schemeClr val="dk1"/>
                </a:solidFill>
              </a:rPr>
              <a:t>-delete </a:t>
            </a:r>
            <a:r>
              <a:rPr lang="en" sz="1000" dirty="0" smtClean="0">
                <a:solidFill>
                  <a:schemeClr val="dk1"/>
                </a:solidFill>
              </a:rPr>
              <a:t>defintions</a:t>
            </a:r>
            <a:endParaRPr lang="en-US" sz="1000" dirty="0" smtClean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1000" dirty="0" smtClean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000" dirty="0" smtClean="0">
                <a:solidFill>
                  <a:schemeClr val="dk1"/>
                </a:solidFill>
              </a:rPr>
              <a:t>-note: glutamine (JOURNAL</a:t>
            </a:r>
            <a:r>
              <a:rPr lang="en-US" sz="1000" baseline="0" dirty="0" smtClean="0">
                <a:solidFill>
                  <a:schemeClr val="dk1"/>
                </a:solidFill>
              </a:rPr>
              <a:t> CLUB 2- mention)</a:t>
            </a:r>
          </a:p>
          <a:p>
            <a:pPr>
              <a:spcBef>
                <a:spcPts val="0"/>
              </a:spcBef>
              <a:buNone/>
            </a:pPr>
            <a:endParaRPr lang="en-US" sz="1000" dirty="0" smtClean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000" dirty="0" smtClean="0">
                <a:solidFill>
                  <a:schemeClr val="dk1"/>
                </a:solidFill>
              </a:rPr>
              <a:t>KRISTEN</a:t>
            </a:r>
            <a:endParaRPr lang="en" sz="1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3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83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957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8474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96673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1696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56929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74951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080617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22469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835171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485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34552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501231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35730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11920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637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137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85907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84207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7973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3500" y="706725"/>
            <a:ext cx="9017000" cy="2036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/>
              <a:t>Deletion of ZAP1 as a transcriptional factor has minor effects on </a:t>
            </a:r>
            <a:r>
              <a:rPr lang="en" sz="3600" i="1" dirty="0" smtClean="0"/>
              <a:t>S. cerevisiae </a:t>
            </a:r>
            <a:r>
              <a:rPr lang="en" sz="3600" dirty="0" smtClean="0"/>
              <a:t>regulatory network in cold shock</a:t>
            </a:r>
            <a:endParaRPr lang="en" sz="3600" dirty="0"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Kara Dismuke and Kristen Horstmann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May 7, 2015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BIOL 398-04: Biomathematical Modeling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Loyola Marymount University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0" y="1524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1" dirty="0"/>
              <a:t>Unweighted transcription factor network of </a:t>
            </a:r>
            <a:r>
              <a:rPr lang="en" sz="2800" b="1" dirty="0" smtClean="0"/>
              <a:t/>
            </a:r>
            <a:br>
              <a:rPr lang="en" sz="2800" b="1" dirty="0" smtClean="0"/>
            </a:br>
            <a:r>
              <a:rPr lang="en" sz="2800" b="1" dirty="0" smtClean="0"/>
              <a:t>the </a:t>
            </a:r>
            <a:r>
              <a:rPr lang="en" sz="2800" b="1" dirty="0"/>
              <a:t>20 significant genes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325" y="1091325"/>
            <a:ext cx="6225349" cy="394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0" y="198046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/>
              <a:t>Weighted transcriptional gene regulatory networks with a fixed-b (left) and estimated-b (right)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84400"/>
            <a:ext cx="450105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b="2742"/>
          <a:stretch/>
        </p:blipFill>
        <p:spPr>
          <a:xfrm>
            <a:off x="4501050" y="2201768"/>
            <a:ext cx="4600349" cy="2867214"/>
          </a:xfrm>
          <a:prstGeom prst="rect">
            <a:avLst/>
          </a:prstGeom>
          <a:noFill/>
          <a:ln w="19050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Content Placeholder 3" descr="Screen Shot 2015-05-06 at 10.31.56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10347" r="6424" b="10078"/>
          <a:stretch/>
        </p:blipFill>
        <p:spPr>
          <a:xfrm>
            <a:off x="4724400" y="1004543"/>
            <a:ext cx="2711450" cy="101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77730" y="1013899"/>
            <a:ext cx="640492" cy="996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5359" y="1250747"/>
            <a:ext cx="849628" cy="98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=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9718" y="1015399"/>
            <a:ext cx="1964724" cy="996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10759" y="1151032"/>
            <a:ext cx="2032686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chemeClr val="bg1"/>
                </a:solidFill>
              </a:rPr>
              <a:t>Production Expression</a:t>
            </a:r>
          </a:p>
          <a:p>
            <a:pPr algn="ctr"/>
            <a:r>
              <a:rPr lang="en-US" sz="2100" dirty="0" smtClean="0">
                <a:solidFill>
                  <a:schemeClr val="bg1"/>
                </a:solidFill>
              </a:rPr>
              <a:t> </a:t>
            </a:r>
            <a:endParaRPr lang="en-US" sz="2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5800" y="0"/>
            <a:ext cx="8093399" cy="1072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/>
              <a:t>Deletion of ZAP1 from the network eliminates ZAP1’s effects on it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276350" y="1276350"/>
            <a:ext cx="2400300" cy="276300"/>
          </a:xfrm>
          <a:prstGeom prst="rect">
            <a:avLst/>
          </a:prstGeom>
          <a:noFill/>
          <a:ln w="9525" cap="flat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“Non-Estimated b”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772025" y="1276350"/>
            <a:ext cx="2476500" cy="276300"/>
          </a:xfrm>
          <a:prstGeom prst="rect">
            <a:avLst/>
          </a:prstGeom>
          <a:noFill/>
          <a:ln w="9525" cap="flat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“Estimated b”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l="75082" t="6579" r="7212" b="80259"/>
          <a:stretch/>
        </p:blipFill>
        <p:spPr>
          <a:xfrm>
            <a:off x="7743825" y="2488100"/>
            <a:ext cx="1333499" cy="7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r="30182"/>
          <a:stretch/>
        </p:blipFill>
        <p:spPr>
          <a:xfrm>
            <a:off x="942975" y="1688300"/>
            <a:ext cx="2886150" cy="29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</a:blip>
          <a:srcRect r="30337"/>
          <a:stretch/>
        </p:blipFill>
        <p:spPr>
          <a:xfrm>
            <a:off x="4506337" y="1688300"/>
            <a:ext cx="3036524" cy="29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0" y="237725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 dirty="0"/>
              <a:t>ZAP1 only exhibits influence on ACE2 (activation)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5" y="1653662"/>
            <a:ext cx="4424850" cy="28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6525" y="1653675"/>
            <a:ext cx="4561474" cy="281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8620199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1" dirty="0"/>
              <a:t>Deletion of ZAP1 causes repression of ACE2 in our </a:t>
            </a:r>
            <a:r>
              <a:rPr lang="en" sz="2800" b="1" dirty="0" smtClean="0"/>
              <a:t>network</a:t>
            </a:r>
            <a:endParaRPr lang="en" sz="2800" b="1" dirty="0"/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l="3936" r="25010"/>
          <a:stretch/>
        </p:blipFill>
        <p:spPr>
          <a:xfrm>
            <a:off x="836762" y="1629500"/>
            <a:ext cx="2924175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l="5574" r="27740"/>
          <a:stretch/>
        </p:blipFill>
        <p:spPr>
          <a:xfrm>
            <a:off x="4606925" y="1629500"/>
            <a:ext cx="2847975" cy="307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993775" y="1270000"/>
            <a:ext cx="2714700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6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“Non-Estimated b”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686300" y="1276350"/>
            <a:ext cx="2714700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“Estimated b”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l="75082" t="6579" r="7212" b="80259"/>
          <a:stretch/>
        </p:blipFill>
        <p:spPr>
          <a:xfrm>
            <a:off x="7743825" y="2488100"/>
            <a:ext cx="1333499" cy="7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6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 dirty="0"/>
              <a:t>Comparison of Weights between fixed and estimated b-values for each regulatory pair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750" y="1200150"/>
            <a:ext cx="6670824" cy="38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1825" y="3204750"/>
            <a:ext cx="2409674" cy="2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6750" y="2286000"/>
            <a:ext cx="191886" cy="512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0" y="130435"/>
            <a:ext cx="9019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600" b="1" dirty="0"/>
              <a:t>Production Rates for fixed &amp; estimated b </a:t>
            </a:r>
            <a:r>
              <a:rPr lang="en" sz="2600" b="1" dirty="0" smtClean="0"/>
              <a:t>transcription </a:t>
            </a:r>
            <a:r>
              <a:rPr lang="en" sz="2600" b="1" dirty="0"/>
              <a:t>factors, with MIG2 showing the most change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125" y="1496151"/>
            <a:ext cx="6498850" cy="30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199" y="2209950"/>
            <a:ext cx="266175" cy="137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9526" y="4412350"/>
            <a:ext cx="1841142" cy="26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 rot="-2924314">
            <a:off x="5045961" y="4092539"/>
            <a:ext cx="514029" cy="241069"/>
          </a:xfrm>
          <a:prstGeom prst="rect">
            <a:avLst/>
          </a:prstGeom>
          <a:noFill/>
          <a:ln w="3810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0" y="412749"/>
            <a:ext cx="9144000" cy="650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dirty="0" smtClean="0"/>
              <a:t>MIG2 changes from being strongly </a:t>
            </a:r>
            <a:r>
              <a:rPr lang="en" sz="3000" b="1" dirty="0"/>
              <a:t/>
            </a:r>
            <a:br>
              <a:rPr lang="en" sz="3000" b="1" dirty="0"/>
            </a:br>
            <a:r>
              <a:rPr lang="en" sz="3000" b="1" dirty="0" smtClean="0"/>
              <a:t>activated to being strongly repressed</a:t>
            </a:r>
            <a:endParaRPr lang="en" sz="3000" b="1" dirty="0"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5" y="1653662"/>
            <a:ext cx="4424850" cy="28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6525" y="1653675"/>
            <a:ext cx="4561474" cy="281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6225" y="205975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dirty="0"/>
              <a:t>Overall, models of MIG2 poorly fit the data, though improved with estimation of </a:t>
            </a:r>
            <a:r>
              <a:rPr lang="en" sz="3000" b="1" dirty="0" smtClean="0"/>
              <a:t>b</a:t>
            </a:r>
            <a:endParaRPr lang="en" sz="3000" b="1" dirty="0"/>
          </a:p>
        </p:txBody>
      </p:sp>
      <p:sp>
        <p:nvSpPr>
          <p:cNvPr id="157" name="Shape 157"/>
          <p:cNvSpPr txBox="1"/>
          <p:nvPr/>
        </p:nvSpPr>
        <p:spPr>
          <a:xfrm>
            <a:off x="1287750" y="1276350"/>
            <a:ext cx="2388899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“Non-Estimated b”</a:t>
            </a:r>
            <a:endParaRPr lang="en" sz="1600" dirty="0">
              <a:solidFill>
                <a:schemeClr val="tx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4859725" y="1276350"/>
            <a:ext cx="2388899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“Estimated b”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l="75082" t="6579" r="7212" b="80259"/>
          <a:stretch/>
        </p:blipFill>
        <p:spPr>
          <a:xfrm>
            <a:off x="7743825" y="2488100"/>
            <a:ext cx="1333499" cy="7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r="30357"/>
          <a:stretch/>
        </p:blipFill>
        <p:spPr>
          <a:xfrm>
            <a:off x="885825" y="1718000"/>
            <a:ext cx="2950025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 r="27662"/>
          <a:stretch/>
        </p:blipFill>
        <p:spPr>
          <a:xfrm>
            <a:off x="4362450" y="1631133"/>
            <a:ext cx="2950024" cy="3058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76200" y="129775"/>
            <a:ext cx="86105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/>
              <a:t>Large dynamics of MIG2 over time course is reflected in p-values.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76200" y="1951800"/>
            <a:ext cx="3085799" cy="2955000"/>
          </a:xfrm>
          <a:prstGeom prst="rect">
            <a:avLst/>
          </a:prstGeom>
          <a:noFill/>
          <a:ln w="28575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800" b="1" u="sng" dirty="0">
                <a:solidFill>
                  <a:srgbClr val="A64D79"/>
                </a:solidFill>
                <a:latin typeface="+mj-lt"/>
              </a:rPr>
              <a:t>Wild Type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-p-value: 7.68x10-5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-B-H p-value: .00113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-Bonferroni p-value: .487</a:t>
            </a: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algn="ctr" rtl="0">
              <a:spcBef>
                <a:spcPts val="0"/>
              </a:spcBef>
              <a:buNone/>
            </a:pPr>
            <a:r>
              <a:rPr lang="en" sz="1800" b="1" u="sng" dirty="0">
                <a:solidFill>
                  <a:srgbClr val="93C47D"/>
                </a:solidFill>
              </a:rPr>
              <a:t>dZAP1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-p-value: 6.236x10-7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-B-H p-value: 5.01x10-5</a:t>
            </a:r>
          </a:p>
          <a:p>
            <a:pPr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-Bonferroni p-value: .00366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76200" y="1362800"/>
            <a:ext cx="3085799" cy="611699"/>
          </a:xfrm>
          <a:prstGeom prst="rect">
            <a:avLst/>
          </a:prstGeom>
          <a:noFill/>
          <a:ln w="28575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MIG2 p-values from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ANOVA Analysis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2458"/>
              </p:ext>
            </p:extLst>
          </p:nvPr>
        </p:nvGraphicFramePr>
        <p:xfrm>
          <a:off x="3411908" y="1553137"/>
          <a:ext cx="5500326" cy="3008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3442"/>
                <a:gridCol w="1833442"/>
                <a:gridCol w="1833442"/>
              </a:tblGrid>
              <a:tr h="326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dZAP1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52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2378/6189 (31.42%)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2264/6189 (36.58%)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635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p &lt; 0.01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1527/6189 (24.67%)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1445/6189 (23.35%)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25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p &lt; 0.001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860/6189 (13.90%)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792/6189 (12.80%)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508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p &lt; 0.0001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460/6189 (7.43%)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414/6189 (6.69%)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51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B-H </a:t>
                      </a: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1656/6189 (26.76%)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1538/6189 (24.85%)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Bonferroni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228/6189 (3.68%)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192/6189 (3.10%)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171" name="Shape 171"/>
          <p:cNvSpPr/>
          <p:nvPr/>
        </p:nvSpPr>
        <p:spPr>
          <a:xfrm>
            <a:off x="7216697" y="3220801"/>
            <a:ext cx="1546303" cy="265349"/>
          </a:xfrm>
          <a:prstGeom prst="rect">
            <a:avLst/>
          </a:prstGeom>
          <a:noFill/>
          <a:ln w="25400" cap="flat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7145174" y="3670251"/>
            <a:ext cx="1668625" cy="281523"/>
          </a:xfrm>
          <a:prstGeom prst="rect">
            <a:avLst/>
          </a:prstGeom>
          <a:noFill/>
          <a:ln w="25400" cap="flat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7227492" y="4124150"/>
            <a:ext cx="1535508" cy="219699"/>
          </a:xfrm>
          <a:prstGeom prst="rect">
            <a:avLst/>
          </a:prstGeom>
          <a:noFill/>
          <a:ln w="25400" cap="flat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340350" y="3670251"/>
            <a:ext cx="1631950" cy="281523"/>
          </a:xfrm>
          <a:prstGeom prst="rect">
            <a:avLst/>
          </a:prstGeom>
          <a:noFill/>
          <a:ln w="25400" cap="flat">
            <a:solidFill>
              <a:srgbClr val="C27B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5425700" y="4135350"/>
            <a:ext cx="1483100" cy="208499"/>
          </a:xfrm>
          <a:prstGeom prst="rect">
            <a:avLst/>
          </a:prstGeom>
          <a:noFill/>
          <a:ln w="25400" cap="flat">
            <a:solidFill>
              <a:srgbClr val="C27B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4722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/>
              <a:t>Zap1 Deletion from </a:t>
            </a:r>
            <a:r>
              <a:rPr lang="en" b="1" i="1" dirty="0"/>
              <a:t>S. cerevisiae 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03200" y="806450"/>
            <a:ext cx="8769350" cy="40749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Background of ZAP1 was explored to better understand its activation roles. </a:t>
            </a:r>
          </a:p>
          <a:p>
            <a:pPr marL="38100" lvl="0" indent="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None/>
            </a:pPr>
            <a:endParaRPr lang="en" sz="195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Significant STEM </a:t>
            </a:r>
            <a:r>
              <a:rPr lang="en" sz="1950" dirty="0"/>
              <a:t>output </a:t>
            </a:r>
            <a:r>
              <a:rPr lang="en" sz="1950" dirty="0" smtClean="0"/>
              <a:t>profile (profile 45) were examined, resulting in ontology terms.</a:t>
            </a:r>
          </a:p>
          <a:p>
            <a:pPr marL="38100" lvl="0" indent="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None/>
            </a:pPr>
            <a:endParaRPr lang="en" sz="195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Transcription factors were pruned with addition of deleted strains, resulting in 20 genes to study.</a:t>
            </a:r>
          </a:p>
          <a:p>
            <a:pPr marL="38100" lvl="0" indent="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None/>
            </a:pPr>
            <a:endParaRPr lang="en" sz="195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Models of MATLAB, Excel, and GRNsight were run and outputs were analyzed (esp. ACE2).</a:t>
            </a:r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" sz="195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/>
              <a:t>R</a:t>
            </a:r>
            <a:r>
              <a:rPr lang="en" sz="1950" dirty="0" smtClean="0"/>
              <a:t>egulatory genes and external environment could be manipulated to learn more about ZAP1’s role.</a:t>
            </a:r>
            <a:endParaRPr lang="en" sz="195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0" y="53575"/>
            <a:ext cx="9019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600" b="1" dirty="0" smtClean="0"/>
              <a:t>YHP1 and CYC8 </a:t>
            </a:r>
            <a:r>
              <a:rPr lang="en" sz="2600" b="1" dirty="0" smtClean="0"/>
              <a:t>Production Rates </a:t>
            </a:r>
            <a:r>
              <a:rPr lang="en-US" sz="2600" b="1" dirty="0" smtClean="0"/>
              <a:t>show virtually no change between the two runs</a:t>
            </a:r>
            <a:endParaRPr lang="en" sz="2600" b="1" dirty="0"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125" y="1496151"/>
            <a:ext cx="6498850" cy="30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 rot="-2924314">
            <a:off x="1775386" y="4060639"/>
            <a:ext cx="514029" cy="241069"/>
          </a:xfrm>
          <a:prstGeom prst="rect">
            <a:avLst/>
          </a:prstGeom>
          <a:noFill/>
          <a:ln w="3810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 rot="-2924314">
            <a:off x="2669361" y="4092539"/>
            <a:ext cx="514029" cy="241069"/>
          </a:xfrm>
          <a:prstGeom prst="rect">
            <a:avLst/>
          </a:prstGeom>
          <a:noFill/>
          <a:ln w="3810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6225" y="-98825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/>
              <a:t>CYC8 and YHP1 models closely fit with data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189149" y="1404375"/>
            <a:ext cx="1887525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“Non-Estimated b”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2432425" y="1404375"/>
            <a:ext cx="1629299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“Estimated b”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l="75082" t="6579" r="7212" b="80259"/>
          <a:stretch/>
        </p:blipFill>
        <p:spPr>
          <a:xfrm>
            <a:off x="7692375" y="4313775"/>
            <a:ext cx="1333499" cy="7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50" y="1758625"/>
            <a:ext cx="2030499" cy="208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5575" y="1758625"/>
            <a:ext cx="2112775" cy="208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6657175" y="1468500"/>
            <a:ext cx="1920300" cy="2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7155600" y="1404375"/>
            <a:ext cx="1629299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“Estimated b”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4832350" y="1391674"/>
            <a:ext cx="1807125" cy="294025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“Non-Estimated b”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3801" y="1749201"/>
            <a:ext cx="2155453" cy="211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9674" y="1744800"/>
            <a:ext cx="2112775" cy="211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0" y="129775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/>
              <a:t>CYC8 and YHP1 both have the most number of inputs </a:t>
            </a:r>
            <a:r>
              <a:rPr lang="en" sz="2800" b="1" dirty="0" smtClean="0"/>
              <a:t>in </a:t>
            </a:r>
            <a:r>
              <a:rPr lang="en" sz="2800" b="1" dirty="0"/>
              <a:t>our </a:t>
            </a:r>
            <a:r>
              <a:rPr lang="en" sz="2800" b="1" dirty="0" smtClean="0"/>
              <a:t>network</a:t>
            </a:r>
            <a:endParaRPr lang="en" sz="2800" b="1" dirty="0"/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75" y="1653675"/>
            <a:ext cx="4424850" cy="28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6325" y="1653675"/>
            <a:ext cx="4561474" cy="2818674"/>
          </a:xfrm>
          <a:prstGeom prst="rect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06" name="Shape 206"/>
          <p:cNvCxnSpPr/>
          <p:nvPr/>
        </p:nvCxnSpPr>
        <p:spPr>
          <a:xfrm flipH="1">
            <a:off x="4146049" y="1329875"/>
            <a:ext cx="195600" cy="469499"/>
          </a:xfrm>
          <a:prstGeom prst="straightConnector1">
            <a:avLst/>
          </a:prstGeom>
          <a:noFill/>
          <a:ln w="19050" cap="flat">
            <a:solidFill>
              <a:srgbClr val="FFD9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7" name="Shape 207"/>
          <p:cNvCxnSpPr/>
          <p:nvPr/>
        </p:nvCxnSpPr>
        <p:spPr>
          <a:xfrm flipH="1">
            <a:off x="7969400" y="1359225"/>
            <a:ext cx="176099" cy="486600"/>
          </a:xfrm>
          <a:prstGeom prst="straightConnector1">
            <a:avLst/>
          </a:prstGeom>
          <a:noFill/>
          <a:ln w="19050" cap="flat">
            <a:solidFill>
              <a:srgbClr val="FFD9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8" name="Shape 208"/>
          <p:cNvCxnSpPr/>
          <p:nvPr/>
        </p:nvCxnSpPr>
        <p:spPr>
          <a:xfrm rot="10800000" flipH="1">
            <a:off x="31675" y="4361175"/>
            <a:ext cx="418200" cy="374399"/>
          </a:xfrm>
          <a:prstGeom prst="straightConnector1">
            <a:avLst/>
          </a:prstGeom>
          <a:noFill/>
          <a:ln w="19050" cap="flat">
            <a:solidFill>
              <a:srgbClr val="FFD9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9" name="Shape 209"/>
          <p:cNvCxnSpPr/>
          <p:nvPr/>
        </p:nvCxnSpPr>
        <p:spPr>
          <a:xfrm rot="10800000" flipH="1">
            <a:off x="4459000" y="4376650"/>
            <a:ext cx="399000" cy="336599"/>
          </a:xfrm>
          <a:prstGeom prst="straightConnector1">
            <a:avLst/>
          </a:prstGeom>
          <a:noFill/>
          <a:ln w="19050" cap="flat">
            <a:solidFill>
              <a:srgbClr val="FFD966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/>
              <a:t>Future directions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287866" y="960262"/>
            <a:ext cx="8856134" cy="35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r>
              <a:rPr lang="en" sz="1800" dirty="0"/>
              <a:t>Deletion of other transcription factors to explore if they show bigger changes </a:t>
            </a:r>
          </a:p>
          <a:p>
            <a:pPr marL="914400" lvl="1" indent="-381000">
              <a:buClr>
                <a:schemeClr val="tx1">
                  <a:lumMod val="85000"/>
                </a:schemeClr>
              </a:buClr>
              <a:buFont typeface="Arial"/>
              <a:buChar char="-"/>
            </a:pPr>
            <a:r>
              <a:rPr lang="en" sz="1800" dirty="0"/>
              <a:t>CIN5 and MSN2 based off GRNsight </a:t>
            </a:r>
            <a:r>
              <a:rPr lang="en" sz="1800" dirty="0" smtClean="0"/>
              <a:t>network</a:t>
            </a:r>
          </a:p>
          <a:p>
            <a:pPr marL="914400" lvl="1" indent="-381000">
              <a:buClr>
                <a:schemeClr val="tx1">
                  <a:lumMod val="85000"/>
                </a:schemeClr>
              </a:buClr>
              <a:buFont typeface="Arial"/>
              <a:buChar char="-"/>
            </a:pPr>
            <a:endParaRPr lang="en" sz="1800" dirty="0"/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r>
              <a:rPr lang="en" sz="1800" dirty="0"/>
              <a:t>Troubleshoot ZAP1 and MIG2 </a:t>
            </a:r>
            <a:r>
              <a:rPr lang="en" sz="1800" dirty="0" smtClean="0"/>
              <a:t>relationship</a:t>
            </a:r>
            <a:r>
              <a:rPr lang="en-US" sz="1800" dirty="0" smtClean="0"/>
              <a:t> (esp. </a:t>
            </a:r>
            <a:r>
              <a:rPr lang="en-US" sz="1800" dirty="0" smtClean="0"/>
              <a:t>in terms of models)</a:t>
            </a:r>
            <a:endParaRPr lang="en" sz="1800" dirty="0" smtClean="0"/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endParaRPr lang="en" sz="1800" dirty="0" smtClean="0"/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r>
              <a:rPr lang="en" sz="1800" dirty="0" smtClean="0"/>
              <a:t>Could examine </a:t>
            </a:r>
            <a:r>
              <a:rPr lang="en" sz="1800" dirty="0" smtClean="0">
                <a:solidFill>
                  <a:schemeClr val="tx1">
                    <a:lumMod val="95000"/>
                  </a:schemeClr>
                </a:solidFill>
              </a:rPr>
              <a:t>ZAP1 in heavy-metal environment</a:t>
            </a:r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endParaRPr lang="en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r>
              <a:rPr lang="en" sz="1800" dirty="0" smtClean="0"/>
              <a:t>Examine </a:t>
            </a:r>
            <a:r>
              <a:rPr lang="en" sz="1800" dirty="0"/>
              <a:t>wild type Stem Profile 0 vs dZAP1 Stem Profile </a:t>
            </a:r>
            <a:r>
              <a:rPr lang="en" sz="1800" dirty="0" smtClean="0"/>
              <a:t>7</a:t>
            </a:r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endParaRPr lang="en" sz="1800" dirty="0"/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r>
              <a:rPr lang="en" sz="1800" dirty="0"/>
              <a:t>Investigate what genes ACE2 regulates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4889" y="4350948"/>
            <a:ext cx="7436556" cy="707886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" sz="2000" dirty="0"/>
              <a:t>Deletion of ZAP1 as a transcriptional factor has minor effects on </a:t>
            </a:r>
            <a:r>
              <a:rPr lang="en" sz="2000" i="1" dirty="0"/>
              <a:t>S. cerevisiae </a:t>
            </a:r>
            <a:r>
              <a:rPr lang="en" sz="2000" dirty="0"/>
              <a:t>regulatory network in cold </a:t>
            </a:r>
            <a:r>
              <a:rPr lang="en" sz="2000" dirty="0" smtClean="0"/>
              <a:t>shock</a:t>
            </a:r>
            <a:endParaRPr lang="en" sz="20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4722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/>
              <a:t>Zap1 Deletion from </a:t>
            </a:r>
            <a:r>
              <a:rPr lang="en" b="1" i="1" dirty="0"/>
              <a:t>S. cerevisiae 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52400" y="806450"/>
            <a:ext cx="8699500" cy="40749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 smtClean="0"/>
              <a:t>Upon research of ZAP1, zinc-related effects were explored especially with its possible effects on ACE2. </a:t>
            </a:r>
          </a:p>
          <a:p>
            <a:pPr marL="38100" lvl="0" indent="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None/>
            </a:pPr>
            <a:endParaRPr lang="en" sz="180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 smtClean="0"/>
              <a:t>Most significant STEM profile, 45, gave rise to the ontology terms which generated the hypothesis of amino-acid relationship.</a:t>
            </a:r>
          </a:p>
          <a:p>
            <a:pPr marL="38100" lvl="0" indent="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None/>
            </a:pPr>
            <a:endParaRPr lang="en" sz="180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 smtClean="0"/>
              <a:t>Models of MATLAB, Excel, and GRNsight were run with the 20 transcription factors, showing ZAP1’s only role to be activation of ACE2 in this network.</a:t>
            </a:r>
            <a:endParaRPr lang="en" sz="1800" dirty="0"/>
          </a:p>
          <a:p>
            <a:pPr marL="795338" lvl="1" indent="-45720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 smtClean="0"/>
              <a:t>MIG2, CYC8, and YHP1 were further examined. </a:t>
            </a:r>
          </a:p>
          <a:p>
            <a:pPr marL="795338" lvl="1" indent="-45720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" sz="180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 smtClean="0"/>
              <a:t>This project could be expanded to explore ZAP1’s relationships with other transcriptional factors and environmental stresses.</a:t>
            </a:r>
            <a:endParaRPr lang="en" sz="1800" dirty="0"/>
          </a:p>
        </p:txBody>
      </p:sp>
      <p:sp>
        <p:nvSpPr>
          <p:cNvPr id="4" name="Shape 30"/>
          <p:cNvSpPr txBox="1">
            <a:spLocks/>
          </p:cNvSpPr>
          <p:nvPr/>
        </p:nvSpPr>
        <p:spPr>
          <a:xfrm>
            <a:off x="63500" y="706725"/>
            <a:ext cx="9017000" cy="20363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342900" rtl="0" eaLnBrk="1" latinLnBrk="0" hangingPunct="1">
              <a:spcBef>
                <a:spcPts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5pPr>
            <a:lvl6pPr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6pPr>
            <a:lvl7pPr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7pPr>
            <a:lvl8pPr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8pPr>
            <a:lvl9pPr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val="252975646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 smtClean="0"/>
              <a:t>Acknowledgments </a:t>
            </a:r>
            <a:endParaRPr lang="en" b="1" dirty="0"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31800" y="16446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dirty="0">
                <a:solidFill>
                  <a:schemeClr val="tx1">
                    <a:lumMod val="95000"/>
                  </a:schemeClr>
                </a:solidFill>
              </a:rPr>
              <a:t>We would like to thank Dr. Dahlquist, Dr. Fitzpatrick, and our BIOL 398 classmates for their consistent help and support.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/>
              <a:t>References 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59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Eide, D. J. 2009. Homeostatic and adaptive responses to zinc deficiency in Saccharomyces cerevisiae. J.Biol. Chem. 284:18565–18569</a:t>
            </a:r>
          </a:p>
          <a:p>
            <a:pPr lvl="0" rtl="0">
              <a:lnSpc>
                <a:spcPct val="124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tx1">
                  <a:lumMod val="85000"/>
                </a:schemeClr>
              </a:solidFill>
            </a:endParaRPr>
          </a:p>
          <a:p>
            <a:pPr lvl="0" rtl="0">
              <a:lnSpc>
                <a:spcPct val="124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Eide, D. J. (2001). Functional genomics and metal metabolism. </a:t>
            </a:r>
            <a:r>
              <a:rPr lang="en" sz="1800" i="1" dirty="0">
                <a:solidFill>
                  <a:schemeClr val="tx1">
                    <a:lumMod val="85000"/>
                  </a:schemeClr>
                </a:solidFill>
              </a:rPr>
              <a:t>Genome Biol</a:t>
            </a: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,</a:t>
            </a:r>
            <a:r>
              <a:rPr lang="en" sz="1800" i="1" dirty="0">
                <a:solidFill>
                  <a:schemeClr val="tx1">
                    <a:lumMod val="85000"/>
                  </a:schemeClr>
                </a:solidFill>
              </a:rPr>
              <a:t>2</a:t>
            </a: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(10), 1-3.</a:t>
            </a:r>
          </a:p>
          <a:p>
            <a:pPr rtl="0">
              <a:lnSpc>
                <a:spcPct val="124000"/>
              </a:lnSpc>
              <a:spcBef>
                <a:spcPts val="0"/>
              </a:spcBef>
              <a:buNone/>
            </a:pPr>
            <a:endParaRPr sz="1800" dirty="0">
              <a:solidFill>
                <a:schemeClr val="tx1">
                  <a:lumMod val="85000"/>
                </a:schemeClr>
              </a:solidFill>
            </a:endParaRPr>
          </a:p>
          <a:p>
            <a:pPr rtl="0">
              <a:lnSpc>
                <a:spcPct val="124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Kamada, Y., Jung, U. S., Piotrowski, J., &amp; Levin, D. E. (1995). The protein kinase C-activated MAP kinase pathway of Saccharomyces cerevisiae mediates a novel aspect of the heat shock response. </a:t>
            </a:r>
            <a:r>
              <a:rPr lang="en" sz="1800" i="1" dirty="0">
                <a:solidFill>
                  <a:schemeClr val="tx1">
                    <a:lumMod val="85000"/>
                  </a:schemeClr>
                </a:solidFill>
              </a:rPr>
              <a:t>Genes &amp; development</a:t>
            </a: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,</a:t>
            </a:r>
            <a:r>
              <a:rPr lang="en" sz="1800" i="1" dirty="0">
                <a:solidFill>
                  <a:schemeClr val="tx1">
                    <a:lumMod val="85000"/>
                  </a:schemeClr>
                </a:solidFill>
              </a:rPr>
              <a:t>9</a:t>
            </a: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(13), 1559-1571.</a:t>
            </a:r>
          </a:p>
          <a:p>
            <a:pPr rtl="0">
              <a:lnSpc>
                <a:spcPct val="124000"/>
              </a:lnSpc>
              <a:spcBef>
                <a:spcPts val="0"/>
              </a:spcBef>
              <a:buNone/>
            </a:pPr>
            <a:endParaRPr sz="1000" dirty="0">
              <a:solidFill>
                <a:srgbClr val="222222"/>
              </a:solidFill>
            </a:endParaRPr>
          </a:p>
          <a:p>
            <a:pPr algn="r" rtl="0">
              <a:lnSpc>
                <a:spcPct val="120900"/>
              </a:lnSpc>
              <a:spcBef>
                <a:spcPts val="0"/>
              </a:spcBef>
              <a:buNone/>
            </a:pPr>
            <a:endParaRPr sz="1000" dirty="0">
              <a:solidFill>
                <a:srgbClr val="777777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 smtClean="0"/>
              <a:t>ZAP1’s main role is to regulate zinc </a:t>
            </a:r>
            <a:br>
              <a:rPr lang="en" b="1" dirty="0" smtClean="0"/>
            </a:br>
            <a:r>
              <a:rPr lang="en" b="1" dirty="0" smtClean="0"/>
              <a:t>levels in yeast cells </a:t>
            </a:r>
            <a:endParaRPr lang="en" b="1" dirty="0"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Deletion of ZAP1</a:t>
            </a:r>
          </a:p>
          <a:p>
            <a:pPr marL="914400" lvl="1" indent="-3810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" sz="2400" dirty="0"/>
              <a:t>Zinc-response Activator Protein</a:t>
            </a:r>
          </a:p>
          <a:p>
            <a:pPr marL="914400" lvl="1" indent="-3810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" sz="2400" dirty="0"/>
              <a:t>“central player in yeast zinc homeostasis because it activates expression of… 80 genes in zinc-limited cells” (Eide, 2009)</a:t>
            </a:r>
          </a:p>
          <a:p>
            <a:pPr marL="914400" lvl="1" indent="-3810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" sz="2400" dirty="0"/>
              <a:t>chosen from regulation of multiple cold-shock genes with zinc ion upregulated with cold shock</a:t>
            </a:r>
          </a:p>
          <a:p>
            <a:pPr marL="457200" lvl="0" indent="-4191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ACE2</a:t>
            </a:r>
          </a:p>
          <a:p>
            <a:pPr marL="914400" lvl="1" indent="-3810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" sz="2400" dirty="0"/>
              <a:t>Controls cell division and mitosis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948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b="1" dirty="0"/>
              <a:t>ZAP1’s main role is to regulate zinc </a:t>
            </a:r>
            <a:br>
              <a:rPr lang="en" b="1" dirty="0"/>
            </a:br>
            <a:r>
              <a:rPr lang="en" b="1" dirty="0"/>
              <a:t>levels in yeast cells 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107825"/>
            <a:ext cx="8229600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23850" lvl="1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100" dirty="0">
                <a:solidFill>
                  <a:schemeClr val="tx1">
                    <a:lumMod val="95000"/>
                  </a:schemeClr>
                </a:solidFill>
              </a:rPr>
              <a:t>“Zap1p activates the transcription of its target genes in zinc-limited but not in zinc-replete yeast cells” </a:t>
            </a:r>
            <a:endParaRPr lang="en" sz="21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338137" lvl="2" indent="0">
              <a:buClr>
                <a:schemeClr val="tx1">
                  <a:lumMod val="85000"/>
                </a:schemeClr>
              </a:buClr>
              <a:buSzPct val="100000"/>
              <a:buNone/>
            </a:pPr>
            <a:r>
              <a:rPr lang="en" sz="195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" sz="1950" dirty="0" smtClean="0">
                <a:solidFill>
                  <a:schemeClr val="tx1">
                    <a:lumMod val="95000"/>
                  </a:schemeClr>
                </a:solidFill>
              </a:rPr>
              <a:t>	(</a:t>
            </a:r>
            <a:r>
              <a:rPr lang="en" sz="1950" dirty="0">
                <a:solidFill>
                  <a:schemeClr val="tx1">
                    <a:lumMod val="95000"/>
                  </a:schemeClr>
                </a:solidFill>
              </a:rPr>
              <a:t>Eide, D. J., 2001)</a:t>
            </a:r>
          </a:p>
          <a:p>
            <a:pPr marL="323850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" sz="2100" dirty="0"/>
          </a:p>
          <a:p>
            <a:pPr marL="323850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100" dirty="0" smtClean="0"/>
              <a:t>ZAP1 </a:t>
            </a:r>
            <a:r>
              <a:rPr lang="en" sz="2100" dirty="0"/>
              <a:t>does not affect growth in </a:t>
            </a:r>
            <a:r>
              <a:rPr lang="en" sz="2100" dirty="0" smtClean="0"/>
              <a:t>cold environments</a:t>
            </a:r>
          </a:p>
          <a:p>
            <a:pPr marL="623888" lvl="1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100" dirty="0"/>
              <a:t>transporter protein depends on membrane flexibility</a:t>
            </a:r>
          </a:p>
          <a:p>
            <a:pPr marL="623888" lvl="1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" sz="2100" dirty="0" smtClean="0"/>
          </a:p>
          <a:p>
            <a:pPr marL="323850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100" dirty="0" smtClean="0"/>
              <a:t>ACE2</a:t>
            </a:r>
          </a:p>
          <a:p>
            <a:pPr marL="623888" lvl="1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100" dirty="0"/>
              <a:t>Cell division and fluidity of </a:t>
            </a:r>
            <a:r>
              <a:rPr lang="en" sz="2100" dirty="0" smtClean="0"/>
              <a:t>membrane</a:t>
            </a:r>
            <a:endParaRPr lang="en" sz="21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6312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 dirty="0"/>
              <a:t>As p-value became more stringent, the gene expression decreases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229698"/>
              </p:ext>
            </p:extLst>
          </p:nvPr>
        </p:nvGraphicFramePr>
        <p:xfrm>
          <a:off x="769642" y="1510284"/>
          <a:ext cx="7409157" cy="3049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9719"/>
                <a:gridCol w="2469719"/>
                <a:gridCol w="2469719"/>
              </a:tblGrid>
              <a:tr h="326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dZAP1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52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2378/6189 (31.42%)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2264/6189 (36.58%)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635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1527/6189 (24.67%)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1445/6189 (23.35%)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25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860/6189 (13.90%)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792/6189 (12.80%)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508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460/6189 (7.43%)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414/6189 (6.69%)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51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1656/6189 (26.76%)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1538/6189 (24.85%)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228/6189 (3.68%)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192/6189 (3.10%)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 dirty="0"/>
              <a:t>Wild Type and dZAP1 share 5/6 of the </a:t>
            </a:r>
            <a:r>
              <a:rPr lang="en" sz="3000" b="1" dirty="0" smtClean="0"/>
              <a:t/>
            </a:r>
            <a:br>
              <a:rPr lang="en" sz="3000" b="1" dirty="0" smtClean="0"/>
            </a:br>
            <a:r>
              <a:rPr lang="en" sz="3000" b="1" dirty="0" smtClean="0"/>
              <a:t>same </a:t>
            </a:r>
            <a:r>
              <a:rPr lang="en" sz="3000" b="1" dirty="0"/>
              <a:t>significant STEM profiles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45587" y="5093225"/>
            <a:ext cx="8229600" cy="7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400"/>
              <a:t>Fig. x- Overall profiles for wildtype (left) and dZAP1 (right) corresponding to model expression profile. Wild type and dZAP1 have ⅘ of the same statistical significant profiles (colored), although some in different order. They are arranged from most to least significant p-value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t="1440" r="34631" b="82377"/>
          <a:stretch/>
        </p:blipFill>
        <p:spPr>
          <a:xfrm>
            <a:off x="1121800" y="3676662"/>
            <a:ext cx="6579550" cy="114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 l="1701" r="33853" b="84417"/>
          <a:stretch/>
        </p:blipFill>
        <p:spPr>
          <a:xfrm>
            <a:off x="1019425" y="1721375"/>
            <a:ext cx="6681925" cy="10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2794425" y="1299550"/>
            <a:ext cx="3234299" cy="3384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0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Wild Type STEM Results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2794425" y="3267700"/>
            <a:ext cx="3234299" cy="338400"/>
          </a:xfrm>
          <a:prstGeom prst="rect">
            <a:avLst/>
          </a:prstGeom>
          <a:noFill/>
          <a:ln w="9525" cap="flat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dZAP1 STEM Results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1" dirty="0"/>
              <a:t>STEM Profile 45 showed the most </a:t>
            </a:r>
            <a:r>
              <a:rPr lang="en" sz="2800" b="1" dirty="0" smtClean="0"/>
              <a:t>significance </a:t>
            </a:r>
            <a:r>
              <a:rPr lang="en" sz="2800" b="1" dirty="0"/>
              <a:t>for both wild type and dZAP1 strains 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574" y="1230275"/>
            <a:ext cx="4310649" cy="307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234675"/>
            <a:ext cx="4195775" cy="30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0" y="-40346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1" dirty="0" smtClean="0"/>
              <a:t>Gene Ontology terms demonstrate strong amino acid synthesis</a:t>
            </a:r>
            <a:endParaRPr lang="en" sz="2800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454639"/>
              </p:ext>
            </p:extLst>
          </p:nvPr>
        </p:nvGraphicFramePr>
        <p:xfrm>
          <a:off x="185200" y="1207862"/>
          <a:ext cx="4443950" cy="3332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000"/>
                <a:gridCol w="3028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definition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GO:0008652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Cellular amino acid biosynthesis process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GO:1901605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Alpha-amino acid metabolic process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GO:0009067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Aspartate family amino acid biosynthetic process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GO:0009064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Glutamine family</a:t>
                      </a:r>
                      <a:r>
                        <a:rPr lang="en-US" sz="1400" baseline="0" dirty="0" smtClean="0"/>
                        <a:t> amino acid metabolic process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GO:1901566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Organonitrogen</a:t>
                      </a:r>
                      <a:r>
                        <a:rPr lang="en-US" sz="1400" dirty="0" smtClean="0"/>
                        <a:t> compound biosynthetic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GO:0006082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Organic acid metabolic process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14900" y="817054"/>
            <a:ext cx="411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Filtered p-value: 229/803 records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Corrected p-value: 21/803 records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Amino acid synthesis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Colder, stiffer membrane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“Heat-induced signal… generated in response to weakness in the cell wall created under thermal stress… perhaps as a result of increased membrance fluidity” (Kamada et al, 1995)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Attempting to return to homeostasis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8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65500" cy="1073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1" dirty="0"/>
              <a:t>20 Transcription Factors were analyzed for repression and activation after “pruning”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-458550" y="-1154550"/>
            <a:ext cx="7773900" cy="9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Table 1- All 20 transcription factors used for the rest of this experiment after “pruning” away those that showed no repression or activation. CIN5, GLN3, HMO1, and ZAP1 do not have p-values as they were added to the list after the transcription factors were run through YEASTRACT. These transcription factors were chosen as they were shared between two STEM profiles </a:t>
            </a:r>
          </a:p>
        </p:txBody>
      </p:sp>
      <p:graphicFrame>
        <p:nvGraphicFramePr>
          <p:cNvPr id="86" name="Shape 86"/>
          <p:cNvGraphicFramePr/>
          <p:nvPr/>
        </p:nvGraphicFramePr>
        <p:xfrm>
          <a:off x="714325" y="1203475"/>
          <a:ext cx="7615350" cy="3642525"/>
        </p:xfrm>
        <a:graphic>
          <a:graphicData uri="http://schemas.openxmlformats.org/drawingml/2006/table">
            <a:tbl>
              <a:tblPr>
                <a:noFill/>
                <a:tableStyleId>{347078E7-88A0-4CCF-83F2-E7B0903DA2FD}</a:tableStyleId>
              </a:tblPr>
              <a:tblGrid>
                <a:gridCol w="1142975"/>
                <a:gridCol w="1165550"/>
                <a:gridCol w="387925"/>
                <a:gridCol w="884800"/>
                <a:gridCol w="1351700"/>
                <a:gridCol w="387925"/>
                <a:gridCol w="1007225"/>
                <a:gridCol w="1287250"/>
              </a:tblGrid>
              <a:tr h="466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</a:rPr>
                        <a:t>TF</a:t>
                      </a: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</a:rPr>
                        <a:t>P-value</a:t>
                      </a: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endParaRPr sz="17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</a:rPr>
                        <a:t>TF</a:t>
                      </a: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</a:rPr>
                        <a:t>P-value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7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</a:rPr>
                        <a:t>TF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</a:rPr>
                        <a:t>P-value</a:t>
                      </a: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</a:tr>
              <a:tr h="45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SFP1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0.00E+00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ACE2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1.48E-13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PDR1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4.11E-06</a:t>
                      </a:r>
                    </a:p>
                  </a:txBody>
                  <a:tcPr marL="91425" marR="91425" marT="91425" marB="91425"/>
                </a:tc>
              </a:tr>
              <a:tr h="45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YHP1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0.00E+00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MSN2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5.74E-13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GAT3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1.91E-05</a:t>
                      </a:r>
                    </a:p>
                  </a:txBody>
                  <a:tcPr marL="91425" marR="91425" marT="91425" marB="91425"/>
                </a:tc>
              </a:tr>
              <a:tr h="45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YOX1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0.00E+00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STB5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2.99E-12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CIN5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n/a</a:t>
                      </a:r>
                    </a:p>
                  </a:txBody>
                  <a:tcPr marL="91425" marR="91425" marT="91425" marB="91425"/>
                </a:tc>
              </a:tr>
              <a:tr h="45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FKH2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0.00E+00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ASG1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3.58E-09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GLN3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n/a</a:t>
                      </a:r>
                    </a:p>
                  </a:txBody>
                  <a:tcPr marL="91425" marR="91425" marT="91425" marB="91425"/>
                </a:tc>
              </a:tr>
              <a:tr h="45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CYC8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0.00E+00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SWI5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5.07E-08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HMO1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n/a</a:t>
                      </a:r>
                    </a:p>
                  </a:txBody>
                  <a:tcPr marL="91425" marR="91425" marT="91425" marB="91425"/>
                </a:tc>
              </a:tr>
              <a:tr h="4600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YLR278C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5.90E-14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MIG2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5.95E-08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ZAP1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n/a</a:t>
                      </a:r>
                    </a:p>
                  </a:txBody>
                  <a:tcPr marL="91425" marR="91425" marT="91425" marB="91425"/>
                </a:tc>
              </a:tr>
              <a:tr h="45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RIF1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8.50E-14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SNF6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1.83E-06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179</TotalTime>
  <Words>2001</Words>
  <Application>Microsoft Macintosh PowerPoint</Application>
  <PresentationFormat>On-screen Show (16:9)</PresentationFormat>
  <Paragraphs>289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Ion</vt:lpstr>
      <vt:lpstr>Deletion of ZAP1 as a transcriptional factor has minor effects on S. cerevisiae regulatory network in cold shock</vt:lpstr>
      <vt:lpstr>Zap1 Deletion from S. cerevisiae </vt:lpstr>
      <vt:lpstr>ZAP1’s main role is to regulate zinc  levels in yeast cells </vt:lpstr>
      <vt:lpstr>ZAP1’s main role is to regulate zinc  levels in yeast cells </vt:lpstr>
      <vt:lpstr>As p-value became more stringent, the gene expression decreases</vt:lpstr>
      <vt:lpstr>Wild Type and dZAP1 share 5/6 of the  same significant STEM profiles</vt:lpstr>
      <vt:lpstr>STEM Profile 45 showed the most significance for both wild type and dZAP1 strains </vt:lpstr>
      <vt:lpstr>Gene Ontology terms demonstrate strong amino acid synthesis</vt:lpstr>
      <vt:lpstr>20 Transcription Factors were analyzed for repression and activation after “pruning”</vt:lpstr>
      <vt:lpstr>Unweighted transcription factor network of  the 20 significant genes</vt:lpstr>
      <vt:lpstr>Weighted transcriptional gene regulatory networks with a fixed-b (left) and estimated-b (right)</vt:lpstr>
      <vt:lpstr>Deletion of ZAP1 from the network eliminates ZAP1’s effects on it</vt:lpstr>
      <vt:lpstr>ZAP1 only exhibits influence on ACE2 (activation)</vt:lpstr>
      <vt:lpstr>Deletion of ZAP1 causes repression of ACE2 in our network</vt:lpstr>
      <vt:lpstr>Comparison of Weights between fixed and estimated b-values for each regulatory pair</vt:lpstr>
      <vt:lpstr>Production Rates for fixed &amp; estimated b transcription factors, with MIG2 showing the most change</vt:lpstr>
      <vt:lpstr>MIG2 changes from being strongly  activated to being strongly repressed</vt:lpstr>
      <vt:lpstr>Overall, models of MIG2 poorly fit the data, though improved with estimation of b</vt:lpstr>
      <vt:lpstr>Large dynamics of MIG2 over time course is reflected in p-values.</vt:lpstr>
      <vt:lpstr>YHP1 and CYC8 Production Rates show virtually no change between the two runs</vt:lpstr>
      <vt:lpstr>CYC8 and YHP1 models closely fit with data</vt:lpstr>
      <vt:lpstr>CYC8 and YHP1 both have the most number of inputs in our network</vt:lpstr>
      <vt:lpstr>Future directions</vt:lpstr>
      <vt:lpstr>Zap1 Deletion from S. cerevisiae </vt:lpstr>
      <vt:lpstr>Acknowledgments 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Deletion of ZAP1 as a transcriptional factor has minor effects on gene regulatory network</dc:title>
  <dc:creator>Kristen Horstmann</dc:creator>
  <cp:lastModifiedBy>Student</cp:lastModifiedBy>
  <cp:revision>20</cp:revision>
  <cp:lastPrinted>2015-05-07T06:57:32Z</cp:lastPrinted>
  <dcterms:modified xsi:type="dcterms:W3CDTF">2015-05-07T07:21:01Z</dcterms:modified>
</cp:coreProperties>
</file>