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5" r:id="rId2"/>
    <p:sldId id="277" r:id="rId3"/>
    <p:sldId id="275" r:id="rId4"/>
    <p:sldId id="267" r:id="rId5"/>
    <p:sldId id="268" r:id="rId6"/>
    <p:sldId id="269" r:id="rId7"/>
    <p:sldId id="287" r:id="rId8"/>
    <p:sldId id="282" r:id="rId9"/>
    <p:sldId id="289" r:id="rId10"/>
    <p:sldId id="283" r:id="rId11"/>
    <p:sldId id="285" r:id="rId12"/>
    <p:sldId id="286" r:id="rId13"/>
    <p:sldId id="281" r:id="rId14"/>
    <p:sldId id="271" r:id="rId15"/>
    <p:sldId id="278" r:id="rId16"/>
    <p:sldId id="270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05" autoAdjust="0"/>
  </p:normalViewPr>
  <p:slideViewPr>
    <p:cSldViewPr snapToGrid="0" snapToObjects="1">
      <p:cViewPr varScale="1">
        <p:scale>
          <a:sx n="145" d="100"/>
          <a:sy n="145" d="100"/>
        </p:scale>
        <p:origin x="-11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BE19-6927-B54E-B706-6C75E0B94E3C}" type="datetimeFigureOut">
              <a:rPr lang="en-US" smtClean="0"/>
              <a:t>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6E268-1F5B-B245-94DE-6C61366D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2619E-CC5C-4A4C-B650-5272A9B8B0DC}" type="slidenum">
              <a:rPr lang="en-US"/>
              <a:pPr/>
              <a:t>2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C0BCF-F8AC-0947-AFF0-B07E7CD7F507}" type="slidenum">
              <a:rPr lang="en-US"/>
              <a:pPr/>
              <a:t>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17762-6055-DD46-BCDE-F20F95FFC4EF}" type="slidenum">
              <a:rPr lang="en-US"/>
              <a:pPr/>
              <a:t>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BBB63-8F09-F243-8D97-138EDAD74DB6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F06621-E0CD-9147-B6BD-FAD34D4584F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514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3EEED5-5CD0-AD40-874D-81E963ECC4AD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EGF effect depends strongly upon other culture conditions: serum, adhesion conditions, concentration, type of MSC cell 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1128-9F60-D146-9197-22FA5685E062}" type="slidenum">
              <a:rPr lang="en-US"/>
              <a:pPr/>
              <a:t>14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FDC34-7CD1-B047-A0F0-B30F55ECAA36}" type="slidenum">
              <a:rPr lang="en-US"/>
              <a:pPr/>
              <a:t>15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94088-CC53-664F-B4D4-C5656EF9C4A4}" type="slidenum">
              <a:rPr lang="en-US"/>
              <a:pPr/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D327-1DC2-4E4C-81F9-8673B41226D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openwetware.org/wiki/590B_Wik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4182" y="2130425"/>
            <a:ext cx="8027939" cy="1470025"/>
          </a:xfrm>
        </p:spPr>
        <p:txBody>
          <a:bodyPr/>
          <a:lstStyle/>
          <a:p>
            <a:r>
              <a:rPr lang="en-US" dirty="0" smtClean="0"/>
              <a:t>Mesenchymal and Tissue-Specific Stem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ChemEng</a:t>
            </a:r>
            <a:r>
              <a:rPr lang="en-US" dirty="0" smtClean="0"/>
              <a:t> 590B: Tissue Engineering</a:t>
            </a:r>
          </a:p>
          <a:p>
            <a:r>
              <a:rPr lang="en-US" dirty="0" smtClean="0"/>
              <a:t>Lecture 4</a:t>
            </a:r>
          </a:p>
          <a:p>
            <a:r>
              <a:rPr lang="en-US" dirty="0" smtClean="0"/>
              <a:t>January 31</a:t>
            </a:r>
            <a:r>
              <a:rPr lang="en-US" baseline="30000" dirty="0" smtClean="0"/>
              <a:t>st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67339283-449F-A547-AD89-DFAD4BFC0C62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-1772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smtClean="0"/>
              <a:t>MSCs from Fresh Marrow Differentiate, but not an Efficient Process</a:t>
            </a:r>
            <a:endParaRPr lang="en-US" sz="3200" dirty="0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6200" y="3048000"/>
            <a:ext cx="8610600" cy="3048000"/>
            <a:chOff x="0" y="1152"/>
            <a:chExt cx="5424" cy="1920"/>
          </a:xfrm>
        </p:grpSpPr>
        <p:grpSp>
          <p:nvGrpSpPr>
            <p:cNvPr id="11318" name="Group 5"/>
            <p:cNvGrpSpPr>
              <a:grpSpLocks/>
            </p:cNvGrpSpPr>
            <p:nvPr/>
          </p:nvGrpSpPr>
          <p:grpSpPr bwMode="auto">
            <a:xfrm>
              <a:off x="2544" y="1824"/>
              <a:ext cx="2880" cy="500"/>
              <a:chOff x="2256" y="1824"/>
              <a:chExt cx="2880" cy="500"/>
            </a:xfrm>
          </p:grpSpPr>
          <p:sp>
            <p:nvSpPr>
              <p:cNvPr id="11336" name="Oval 6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8000"/>
                  </a:gs>
                  <a:gs pos="100000">
                    <a:srgbClr val="804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Oval 7"/>
              <p:cNvSpPr>
                <a:spLocks noChangeArrowheads="1"/>
              </p:cNvSpPr>
              <p:nvPr/>
            </p:nvSpPr>
            <p:spPr bwMode="auto">
              <a:xfrm>
                <a:off x="4560" y="18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804000"/>
                  </a:gs>
                  <a:gs pos="100000">
                    <a:srgbClr val="804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Oval 8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8000"/>
                  </a:gs>
                  <a:gs pos="100000">
                    <a:srgbClr val="804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Text Box 9"/>
              <p:cNvSpPr txBox="1">
                <a:spLocks noChangeArrowheads="1"/>
              </p:cNvSpPr>
              <p:nvPr/>
            </p:nvSpPr>
            <p:spPr bwMode="auto">
              <a:xfrm>
                <a:off x="2256" y="2112"/>
                <a:ext cx="1008" cy="2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chemeClr val="bg1"/>
                    </a:solidFill>
                  </a:rPr>
                  <a:t>pre-osteoblast</a:t>
                </a:r>
              </a:p>
            </p:txBody>
          </p:sp>
          <p:sp>
            <p:nvSpPr>
              <p:cNvPr id="11340" name="Text Box 10"/>
              <p:cNvSpPr txBox="1">
                <a:spLocks noChangeArrowheads="1"/>
              </p:cNvSpPr>
              <p:nvPr/>
            </p:nvSpPr>
            <p:spPr bwMode="auto">
              <a:xfrm>
                <a:off x="3264" y="2112"/>
                <a:ext cx="864" cy="2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chemeClr val="bg1"/>
                    </a:solidFill>
                  </a:rPr>
                  <a:t>osteoblast</a:t>
                </a:r>
              </a:p>
            </p:txBody>
          </p:sp>
          <p:sp>
            <p:nvSpPr>
              <p:cNvPr id="11341" name="Text Box 11"/>
              <p:cNvSpPr txBox="1">
                <a:spLocks noChangeArrowheads="1"/>
              </p:cNvSpPr>
              <p:nvPr/>
            </p:nvSpPr>
            <p:spPr bwMode="auto">
              <a:xfrm>
                <a:off x="4272" y="2112"/>
                <a:ext cx="864" cy="2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chemeClr val="bg1"/>
                    </a:solidFill>
                  </a:rPr>
                  <a:t>osteocyte</a:t>
                </a:r>
              </a:p>
            </p:txBody>
          </p:sp>
          <p:sp>
            <p:nvSpPr>
              <p:cNvPr id="11342" name="Line 12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3" name="Line 13"/>
              <p:cNvSpPr>
                <a:spLocks noChangeShapeType="1"/>
              </p:cNvSpPr>
              <p:nvPr/>
            </p:nvSpPr>
            <p:spPr bwMode="auto">
              <a:xfrm>
                <a:off x="3024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Line 14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9" name="Group 15"/>
            <p:cNvGrpSpPr>
              <a:grpSpLocks/>
            </p:cNvGrpSpPr>
            <p:nvPr/>
          </p:nvGrpSpPr>
          <p:grpSpPr bwMode="auto">
            <a:xfrm>
              <a:off x="0" y="1152"/>
              <a:ext cx="3120" cy="1920"/>
              <a:chOff x="0" y="1152"/>
              <a:chExt cx="3120" cy="1920"/>
            </a:xfrm>
          </p:grpSpPr>
          <p:sp>
            <p:nvSpPr>
              <p:cNvPr id="11320" name="Text Box 16"/>
              <p:cNvSpPr txBox="1">
                <a:spLocks noChangeArrowheads="1"/>
              </p:cNvSpPr>
              <p:nvPr/>
            </p:nvSpPr>
            <p:spPr bwMode="auto">
              <a:xfrm>
                <a:off x="432" y="2112"/>
                <a:ext cx="768" cy="4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skeletal stem cell</a:t>
                </a:r>
              </a:p>
            </p:txBody>
          </p:sp>
          <p:sp>
            <p:nvSpPr>
              <p:cNvPr id="11321" name="Text Box 17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1152" cy="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osteoprogenitor</a:t>
                </a:r>
              </a:p>
            </p:txBody>
          </p:sp>
          <p:sp>
            <p:nvSpPr>
              <p:cNvPr id="11322" name="Oval 1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9181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3" name="Line 1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288" cy="24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4" name="Line 20"/>
              <p:cNvSpPr>
                <a:spLocks noChangeShapeType="1"/>
              </p:cNvSpPr>
              <p:nvPr/>
            </p:nvSpPr>
            <p:spPr bwMode="auto">
              <a:xfrm flipV="1">
                <a:off x="1344" y="1296"/>
                <a:ext cx="576" cy="288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5" name="Text Box 21"/>
              <p:cNvSpPr txBox="1">
                <a:spLocks noChangeArrowheads="1"/>
              </p:cNvSpPr>
              <p:nvPr/>
            </p:nvSpPr>
            <p:spPr bwMode="auto">
              <a:xfrm>
                <a:off x="2256" y="1152"/>
                <a:ext cx="864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folHlink"/>
                    </a:solidFill>
                  </a:rPr>
                  <a:t>chondrocytes</a:t>
                </a:r>
              </a:p>
            </p:txBody>
          </p:sp>
          <p:sp>
            <p:nvSpPr>
              <p:cNvPr id="11326" name="Text Box 22"/>
              <p:cNvSpPr txBox="1">
                <a:spLocks noChangeArrowheads="1"/>
              </p:cNvSpPr>
              <p:nvPr/>
            </p:nvSpPr>
            <p:spPr bwMode="auto">
              <a:xfrm>
                <a:off x="1920" y="2880"/>
                <a:ext cx="720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bg2"/>
                    </a:solidFill>
                  </a:rPr>
                  <a:t>adipocytes</a:t>
                </a:r>
              </a:p>
            </p:txBody>
          </p:sp>
          <p:sp>
            <p:nvSpPr>
              <p:cNvPr id="11327" name="Line 23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Line 24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9" name="Oval 25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Oval 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Oval 27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192" cy="192"/>
              </a:xfrm>
              <a:prstGeom prst="ellipse">
                <a:avLst/>
              </a:prstGeom>
              <a:solidFill>
                <a:srgbClr val="808000"/>
              </a:solidFill>
              <a:ln w="9525">
                <a:solidFill>
                  <a:srgbClr val="804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Line 28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288" cy="240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Line 29"/>
              <p:cNvSpPr>
                <a:spLocks noChangeShapeType="1"/>
              </p:cNvSpPr>
              <p:nvPr/>
            </p:nvSpPr>
            <p:spPr bwMode="auto">
              <a:xfrm>
                <a:off x="1344" y="2400"/>
                <a:ext cx="576" cy="336"/>
              </a:xfrm>
              <a:prstGeom prst="line">
                <a:avLst/>
              </a:prstGeom>
              <a:noFill/>
              <a:ln w="28575">
                <a:solidFill>
                  <a:srgbClr val="F9181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Rectangle 30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2160" cy="11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" name="Text Box 31"/>
              <p:cNvSpPr txBox="1">
                <a:spLocks noChangeArrowheads="1"/>
              </p:cNvSpPr>
              <p:nvPr/>
            </p:nvSpPr>
            <p:spPr bwMode="auto">
              <a:xfrm>
                <a:off x="0" y="1296"/>
                <a:ext cx="1440" cy="3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rgbClr val="FF0000"/>
                    </a:solidFill>
                  </a:rPr>
                  <a:t>About 1:20,000 cells in marrow aspirate</a:t>
                </a:r>
                <a:endParaRPr lang="en-US" sz="160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1270" name="Group 32"/>
          <p:cNvGrpSpPr>
            <a:grpSpLocks/>
          </p:cNvGrpSpPr>
          <p:nvPr/>
        </p:nvGrpSpPr>
        <p:grpSpPr bwMode="auto">
          <a:xfrm>
            <a:off x="1447800" y="1189038"/>
            <a:ext cx="2286000" cy="1401762"/>
            <a:chOff x="2064" y="816"/>
            <a:chExt cx="1440" cy="883"/>
          </a:xfrm>
        </p:grpSpPr>
        <p:sp>
          <p:nvSpPr>
            <p:cNvPr id="11272" name="Oval 33"/>
            <p:cNvSpPr>
              <a:spLocks noChangeAspect="1"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804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34"/>
            <p:cNvSpPr>
              <a:spLocks noChangeAspect="1" noChangeArrowheads="1"/>
            </p:cNvSpPr>
            <p:nvPr/>
          </p:nvSpPr>
          <p:spPr bwMode="auto">
            <a:xfrm>
              <a:off x="2947" y="91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35"/>
            <p:cNvSpPr>
              <a:spLocks noChangeAspect="1" noChangeArrowheads="1"/>
            </p:cNvSpPr>
            <p:nvPr/>
          </p:nvSpPr>
          <p:spPr bwMode="auto">
            <a:xfrm>
              <a:off x="3283" y="1296"/>
              <a:ext cx="115" cy="11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36"/>
            <p:cNvSpPr>
              <a:spLocks noChangeAspect="1" noChangeArrowheads="1"/>
            </p:cNvSpPr>
            <p:nvPr/>
          </p:nvSpPr>
          <p:spPr bwMode="auto">
            <a:xfrm>
              <a:off x="2467" y="1440"/>
              <a:ext cx="115" cy="11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804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37"/>
            <p:cNvSpPr>
              <a:spLocks noChangeAspect="1" noChangeArrowheads="1"/>
            </p:cNvSpPr>
            <p:nvPr/>
          </p:nvSpPr>
          <p:spPr bwMode="auto">
            <a:xfrm>
              <a:off x="2659" y="1008"/>
              <a:ext cx="134" cy="134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38"/>
            <p:cNvSpPr>
              <a:spLocks noChangeAspect="1" noChangeArrowheads="1"/>
            </p:cNvSpPr>
            <p:nvPr/>
          </p:nvSpPr>
          <p:spPr bwMode="auto">
            <a:xfrm>
              <a:off x="3379" y="1200"/>
              <a:ext cx="77" cy="77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rgbClr val="4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39"/>
            <p:cNvSpPr>
              <a:spLocks noChangeAspect="1" noChangeArrowheads="1"/>
            </p:cNvSpPr>
            <p:nvPr/>
          </p:nvSpPr>
          <p:spPr bwMode="auto">
            <a:xfrm>
              <a:off x="2947" y="1344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40"/>
            <p:cNvSpPr>
              <a:spLocks noChangeAspect="1" noChangeArrowheads="1"/>
            </p:cNvSpPr>
            <p:nvPr/>
          </p:nvSpPr>
          <p:spPr bwMode="auto">
            <a:xfrm>
              <a:off x="2467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41"/>
            <p:cNvSpPr>
              <a:spLocks noChangeAspect="1" noChangeArrowheads="1"/>
            </p:cNvSpPr>
            <p:nvPr/>
          </p:nvSpPr>
          <p:spPr bwMode="auto">
            <a:xfrm>
              <a:off x="3091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42"/>
            <p:cNvSpPr>
              <a:spLocks noChangeAspect="1" noChangeArrowheads="1"/>
            </p:cNvSpPr>
            <p:nvPr/>
          </p:nvSpPr>
          <p:spPr bwMode="auto">
            <a:xfrm>
              <a:off x="2563" y="1584"/>
              <a:ext cx="77" cy="77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43"/>
            <p:cNvSpPr>
              <a:spLocks noChangeAspect="1" noChangeArrowheads="1"/>
            </p:cNvSpPr>
            <p:nvPr/>
          </p:nvSpPr>
          <p:spPr bwMode="auto">
            <a:xfrm>
              <a:off x="3408" y="912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44"/>
            <p:cNvSpPr>
              <a:spLocks noChangeAspect="1" noChangeArrowheads="1"/>
            </p:cNvSpPr>
            <p:nvPr/>
          </p:nvSpPr>
          <p:spPr bwMode="auto">
            <a:xfrm>
              <a:off x="3235" y="1008"/>
              <a:ext cx="134" cy="11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45"/>
            <p:cNvSpPr>
              <a:spLocks noChangeAspect="1" noChangeArrowheads="1"/>
            </p:cNvSpPr>
            <p:nvPr/>
          </p:nvSpPr>
          <p:spPr bwMode="auto">
            <a:xfrm>
              <a:off x="3283" y="1584"/>
              <a:ext cx="134" cy="115"/>
            </a:xfrm>
            <a:prstGeom prst="ellipse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3B003B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46"/>
            <p:cNvSpPr>
              <a:spLocks noChangeAspect="1" noChangeArrowheads="1"/>
            </p:cNvSpPr>
            <p:nvPr/>
          </p:nvSpPr>
          <p:spPr bwMode="auto">
            <a:xfrm>
              <a:off x="2083" y="1488"/>
              <a:ext cx="134" cy="115"/>
            </a:xfrm>
            <a:prstGeom prst="ellipse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3B003B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47"/>
            <p:cNvSpPr>
              <a:spLocks noChangeAspect="1" noChangeArrowheads="1"/>
            </p:cNvSpPr>
            <p:nvPr/>
          </p:nvSpPr>
          <p:spPr bwMode="auto">
            <a:xfrm>
              <a:off x="2803" y="1488"/>
              <a:ext cx="134" cy="115"/>
            </a:xfrm>
            <a:prstGeom prst="ellipse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3B003B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48"/>
            <p:cNvSpPr>
              <a:spLocks noChangeAspect="1" noChangeArrowheads="1"/>
            </p:cNvSpPr>
            <p:nvPr/>
          </p:nvSpPr>
          <p:spPr bwMode="auto">
            <a:xfrm>
              <a:off x="3235" y="1152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49"/>
            <p:cNvSpPr>
              <a:spLocks noChangeAspect="1" noChangeArrowheads="1"/>
            </p:cNvSpPr>
            <p:nvPr/>
          </p:nvSpPr>
          <p:spPr bwMode="auto">
            <a:xfrm>
              <a:off x="3379" y="1440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Oval 50"/>
            <p:cNvSpPr>
              <a:spLocks noChangeAspect="1" noChangeArrowheads="1"/>
            </p:cNvSpPr>
            <p:nvPr/>
          </p:nvSpPr>
          <p:spPr bwMode="auto">
            <a:xfrm>
              <a:off x="2275" y="86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Oval 51"/>
            <p:cNvSpPr>
              <a:spLocks noChangeAspect="1" noChangeArrowheads="1"/>
            </p:cNvSpPr>
            <p:nvPr/>
          </p:nvSpPr>
          <p:spPr bwMode="auto">
            <a:xfrm>
              <a:off x="2880" y="816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52"/>
            <p:cNvSpPr>
              <a:spLocks noChangeAspect="1" noChangeArrowheads="1"/>
            </p:cNvSpPr>
            <p:nvPr/>
          </p:nvSpPr>
          <p:spPr bwMode="auto">
            <a:xfrm>
              <a:off x="2707" y="86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53"/>
            <p:cNvSpPr>
              <a:spLocks noChangeAspect="1" noChangeArrowheads="1"/>
            </p:cNvSpPr>
            <p:nvPr/>
          </p:nvSpPr>
          <p:spPr bwMode="auto">
            <a:xfrm>
              <a:off x="2179" y="134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54"/>
            <p:cNvSpPr>
              <a:spLocks noChangeAspect="1" noChangeArrowheads="1"/>
            </p:cNvSpPr>
            <p:nvPr/>
          </p:nvSpPr>
          <p:spPr bwMode="auto">
            <a:xfrm>
              <a:off x="3139" y="158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55"/>
            <p:cNvSpPr>
              <a:spLocks noChangeAspect="1" noChangeArrowheads="1"/>
            </p:cNvSpPr>
            <p:nvPr/>
          </p:nvSpPr>
          <p:spPr bwMode="auto">
            <a:xfrm>
              <a:off x="2688" y="1488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56"/>
            <p:cNvSpPr>
              <a:spLocks noChangeAspect="1" noChangeArrowheads="1"/>
            </p:cNvSpPr>
            <p:nvPr/>
          </p:nvSpPr>
          <p:spPr bwMode="auto">
            <a:xfrm>
              <a:off x="2707" y="134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57"/>
            <p:cNvSpPr>
              <a:spLocks noChangeAspect="1" noChangeArrowheads="1"/>
            </p:cNvSpPr>
            <p:nvPr/>
          </p:nvSpPr>
          <p:spPr bwMode="auto">
            <a:xfrm>
              <a:off x="2803" y="1152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58"/>
            <p:cNvSpPr>
              <a:spLocks noChangeAspect="1" noChangeArrowheads="1"/>
            </p:cNvSpPr>
            <p:nvPr/>
          </p:nvSpPr>
          <p:spPr bwMode="auto">
            <a:xfrm>
              <a:off x="3427" y="110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Oval 59"/>
            <p:cNvSpPr>
              <a:spLocks noChangeAspect="1" noChangeArrowheads="1"/>
            </p:cNvSpPr>
            <p:nvPr/>
          </p:nvSpPr>
          <p:spPr bwMode="auto">
            <a:xfrm>
              <a:off x="2256" y="1056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Oval 60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Oval 61"/>
            <p:cNvSpPr>
              <a:spLocks noChangeAspect="1" noChangeArrowheads="1"/>
            </p:cNvSpPr>
            <p:nvPr/>
          </p:nvSpPr>
          <p:spPr bwMode="auto">
            <a:xfrm>
              <a:off x="2275" y="1200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Oval 62"/>
            <p:cNvSpPr>
              <a:spLocks noChangeAspect="1" noChangeArrowheads="1"/>
            </p:cNvSpPr>
            <p:nvPr/>
          </p:nvSpPr>
          <p:spPr bwMode="auto">
            <a:xfrm>
              <a:off x="2995" y="1104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3" name="Oval 63"/>
            <p:cNvSpPr>
              <a:spLocks noChangeAspect="1" noChangeArrowheads="1"/>
            </p:cNvSpPr>
            <p:nvPr/>
          </p:nvSpPr>
          <p:spPr bwMode="auto">
            <a:xfrm>
              <a:off x="3139" y="864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88864" name="Oval 64"/>
            <p:cNvSpPr>
              <a:spLocks noChangeAspect="1" noChangeArrowheads="1"/>
            </p:cNvSpPr>
            <p:nvPr/>
          </p:nvSpPr>
          <p:spPr bwMode="auto">
            <a:xfrm>
              <a:off x="2467" y="816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304" name="Oval 65"/>
            <p:cNvSpPr>
              <a:spLocks noChangeAspect="1" noChangeArrowheads="1"/>
            </p:cNvSpPr>
            <p:nvPr/>
          </p:nvSpPr>
          <p:spPr bwMode="auto">
            <a:xfrm>
              <a:off x="2467" y="1056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Oval 66"/>
            <p:cNvSpPr>
              <a:spLocks noChangeAspect="1" noChangeArrowheads="1"/>
            </p:cNvSpPr>
            <p:nvPr/>
          </p:nvSpPr>
          <p:spPr bwMode="auto">
            <a:xfrm>
              <a:off x="2803" y="1296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9181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Oval 67"/>
            <p:cNvSpPr>
              <a:spLocks noChangeAspect="1" noChangeArrowheads="1"/>
            </p:cNvSpPr>
            <p:nvPr/>
          </p:nvSpPr>
          <p:spPr bwMode="auto">
            <a:xfrm>
              <a:off x="2371" y="1296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68" name="Oval 68"/>
            <p:cNvSpPr>
              <a:spLocks noChangeAspect="1" noChangeArrowheads="1"/>
            </p:cNvSpPr>
            <p:nvPr/>
          </p:nvSpPr>
          <p:spPr bwMode="auto">
            <a:xfrm>
              <a:off x="2563" y="91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308" name="Oval 69"/>
            <p:cNvSpPr>
              <a:spLocks noChangeAspect="1" noChangeArrowheads="1"/>
            </p:cNvSpPr>
            <p:nvPr/>
          </p:nvSpPr>
          <p:spPr bwMode="auto">
            <a:xfrm>
              <a:off x="2832" y="96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70"/>
            <p:cNvSpPr>
              <a:spLocks noChangeAspect="1" noChangeArrowheads="1"/>
            </p:cNvSpPr>
            <p:nvPr/>
          </p:nvSpPr>
          <p:spPr bwMode="auto">
            <a:xfrm>
              <a:off x="2352" y="960"/>
              <a:ext cx="134" cy="134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Oval 71"/>
            <p:cNvSpPr>
              <a:spLocks noChangeAspect="1" noChangeArrowheads="1"/>
            </p:cNvSpPr>
            <p:nvPr/>
          </p:nvSpPr>
          <p:spPr bwMode="auto">
            <a:xfrm>
              <a:off x="3120" y="1440"/>
              <a:ext cx="115" cy="11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72"/>
            <p:cNvSpPr>
              <a:spLocks noChangeAspect="1" noChangeArrowheads="1"/>
            </p:cNvSpPr>
            <p:nvPr/>
          </p:nvSpPr>
          <p:spPr bwMode="auto">
            <a:xfrm>
              <a:off x="2784" y="1584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Oval 73"/>
            <p:cNvSpPr>
              <a:spLocks noChangeAspect="1" noChangeArrowheads="1"/>
            </p:cNvSpPr>
            <p:nvPr/>
          </p:nvSpPr>
          <p:spPr bwMode="auto">
            <a:xfrm>
              <a:off x="3024" y="148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Oval 74"/>
            <p:cNvSpPr>
              <a:spLocks noChangeAspect="1" noChangeArrowheads="1"/>
            </p:cNvSpPr>
            <p:nvPr/>
          </p:nvSpPr>
          <p:spPr bwMode="auto">
            <a:xfrm>
              <a:off x="3293" y="115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75" name="Oval 75"/>
            <p:cNvSpPr>
              <a:spLocks noChangeAspect="1" noChangeArrowheads="1"/>
            </p:cNvSpPr>
            <p:nvPr/>
          </p:nvSpPr>
          <p:spPr bwMode="auto">
            <a:xfrm>
              <a:off x="3120" y="1104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315" name="Oval 76"/>
            <p:cNvSpPr>
              <a:spLocks noChangeAspect="1" noChangeArrowheads="1"/>
            </p:cNvSpPr>
            <p:nvPr/>
          </p:nvSpPr>
          <p:spPr bwMode="auto">
            <a:xfrm>
              <a:off x="3072" y="960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77"/>
            <p:cNvSpPr>
              <a:spLocks noChangeAspect="1" noChangeArrowheads="1"/>
            </p:cNvSpPr>
            <p:nvPr/>
          </p:nvSpPr>
          <p:spPr bwMode="auto">
            <a:xfrm>
              <a:off x="2928" y="1200"/>
              <a:ext cx="77" cy="77"/>
            </a:xfrm>
            <a:prstGeom prst="ellipse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3B001E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Oval 78"/>
            <p:cNvSpPr>
              <a:spLocks noChangeAspect="1" noChangeArrowheads="1"/>
            </p:cNvSpPr>
            <p:nvPr/>
          </p:nvSpPr>
          <p:spPr bwMode="auto">
            <a:xfrm>
              <a:off x="2064" y="91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9181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Text Box 79"/>
          <p:cNvSpPr txBox="1">
            <a:spLocks noChangeArrowheads="1"/>
          </p:cNvSpPr>
          <p:nvPr/>
        </p:nvSpPr>
        <p:spPr bwMode="auto">
          <a:xfrm>
            <a:off x="4038600" y="1112838"/>
            <a:ext cx="4876800" cy="14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Marrow Aspirate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Skeletal stem &amp; progenitor cells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Hematopoietic stem &amp; progenitor cells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Lineage committed cells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Mature hematopoietic cells including red cells</a:t>
            </a:r>
          </a:p>
        </p:txBody>
      </p:sp>
    </p:spTree>
    <p:extLst>
      <p:ext uri="{BB962C8B-B14F-4D97-AF65-F5344CB8AC3E}">
        <p14:creationId xmlns:p14="http://schemas.microsoft.com/office/powerpoint/2010/main" val="98224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  <a:p>
            <a:pPr eaLnBrk="1" hangingPunct="1"/>
            <a:fld id="{A1D60AB8-F7BE-644E-BBE3-C3B56E3C3A82}" type="slidenum">
              <a:rPr 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Growth Factor Cues can Enhance Differentiation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388" name="Group 98"/>
          <p:cNvGrpSpPr>
            <a:grpSpLocks/>
          </p:cNvGrpSpPr>
          <p:nvPr/>
        </p:nvGrpSpPr>
        <p:grpSpPr bwMode="auto">
          <a:xfrm>
            <a:off x="0" y="838200"/>
            <a:ext cx="8915400" cy="5048250"/>
            <a:chOff x="0" y="528"/>
            <a:chExt cx="5616" cy="3180"/>
          </a:xfrm>
        </p:grpSpPr>
        <p:grpSp>
          <p:nvGrpSpPr>
            <p:cNvPr id="16390" name="Group 40"/>
            <p:cNvGrpSpPr>
              <a:grpSpLocks/>
            </p:cNvGrpSpPr>
            <p:nvPr/>
          </p:nvGrpSpPr>
          <p:grpSpPr bwMode="auto">
            <a:xfrm>
              <a:off x="144" y="1536"/>
              <a:ext cx="432" cy="432"/>
              <a:chOff x="960" y="1440"/>
              <a:chExt cx="432" cy="432"/>
            </a:xfrm>
          </p:grpSpPr>
          <p:sp>
            <p:nvSpPr>
              <p:cNvPr id="16433" name="Oval 4"/>
              <p:cNvSpPr>
                <a:spLocks noChangeAspect="1" noChangeArrowheads="1"/>
              </p:cNvSpPr>
              <p:nvPr/>
            </p:nvSpPr>
            <p:spPr bwMode="auto">
              <a:xfrm>
                <a:off x="960" y="1440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4" name="Text Box 5"/>
              <p:cNvSpPr txBox="1">
                <a:spLocks noChangeArrowheads="1"/>
              </p:cNvSpPr>
              <p:nvPr/>
            </p:nvSpPr>
            <p:spPr bwMode="auto">
              <a:xfrm>
                <a:off x="972" y="1545"/>
                <a:ext cx="42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CFC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91" name="Group 41"/>
            <p:cNvGrpSpPr>
              <a:grpSpLocks/>
            </p:cNvGrpSpPr>
            <p:nvPr/>
          </p:nvGrpSpPr>
          <p:grpSpPr bwMode="auto">
            <a:xfrm>
              <a:off x="4368" y="1344"/>
              <a:ext cx="1248" cy="1124"/>
              <a:chOff x="288" y="2908"/>
              <a:chExt cx="1248" cy="1124"/>
            </a:xfrm>
          </p:grpSpPr>
          <p:sp>
            <p:nvSpPr>
              <p:cNvPr id="16429" name="Oval 21"/>
              <p:cNvSpPr>
                <a:spLocks noChangeAspect="1" noChangeArrowheads="1"/>
              </p:cNvSpPr>
              <p:nvPr/>
            </p:nvSpPr>
            <p:spPr bwMode="auto">
              <a:xfrm>
                <a:off x="912" y="338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0" name="Text Box 22"/>
              <p:cNvSpPr txBox="1">
                <a:spLocks noChangeArrowheads="1"/>
              </p:cNvSpPr>
              <p:nvPr/>
            </p:nvSpPr>
            <p:spPr bwMode="auto">
              <a:xfrm>
                <a:off x="288" y="3820"/>
                <a:ext cx="12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Osteocytes</a:t>
                </a:r>
              </a:p>
            </p:txBody>
          </p:sp>
          <p:sp>
            <p:nvSpPr>
              <p:cNvPr id="16431" name="Oval 23"/>
              <p:cNvSpPr>
                <a:spLocks noChangeAspect="1" noChangeArrowheads="1"/>
              </p:cNvSpPr>
              <p:nvPr/>
            </p:nvSpPr>
            <p:spPr bwMode="auto">
              <a:xfrm>
                <a:off x="960" y="290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2" name="Oval 24"/>
              <p:cNvSpPr>
                <a:spLocks noChangeAspect="1" noChangeArrowheads="1"/>
              </p:cNvSpPr>
              <p:nvPr/>
            </p:nvSpPr>
            <p:spPr bwMode="auto">
              <a:xfrm>
                <a:off x="528" y="3052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92" name="Group 42"/>
            <p:cNvGrpSpPr>
              <a:grpSpLocks/>
            </p:cNvGrpSpPr>
            <p:nvPr/>
          </p:nvGrpSpPr>
          <p:grpSpPr bwMode="auto">
            <a:xfrm>
              <a:off x="240" y="2832"/>
              <a:ext cx="864" cy="876"/>
              <a:chOff x="2112" y="2880"/>
              <a:chExt cx="1248" cy="1266"/>
            </a:xfrm>
          </p:grpSpPr>
          <p:sp>
            <p:nvSpPr>
              <p:cNvPr id="16425" name="Oval 25"/>
              <p:cNvSpPr>
                <a:spLocks noChangeAspect="1" noChangeArrowheads="1"/>
              </p:cNvSpPr>
              <p:nvPr/>
            </p:nvSpPr>
            <p:spPr bwMode="auto">
              <a:xfrm>
                <a:off x="2496" y="3360"/>
                <a:ext cx="432" cy="432"/>
              </a:xfrm>
              <a:prstGeom prst="ellipse">
                <a:avLst/>
              </a:prstGeom>
              <a:solidFill>
                <a:srgbClr val="FF797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6" name="Text Box 26"/>
              <p:cNvSpPr txBox="1">
                <a:spLocks noChangeArrowheads="1"/>
              </p:cNvSpPr>
              <p:nvPr/>
            </p:nvSpPr>
            <p:spPr bwMode="auto">
              <a:xfrm>
                <a:off x="2112" y="3840"/>
                <a:ext cx="1248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Adipocytes</a:t>
                </a:r>
              </a:p>
            </p:txBody>
          </p:sp>
          <p:sp>
            <p:nvSpPr>
              <p:cNvPr id="16427" name="Oval 27"/>
              <p:cNvSpPr>
                <a:spLocks noChangeAspect="1" noChangeArrowheads="1"/>
              </p:cNvSpPr>
              <p:nvPr/>
            </p:nvSpPr>
            <p:spPr bwMode="auto">
              <a:xfrm>
                <a:off x="2544" y="2880"/>
                <a:ext cx="432" cy="432"/>
              </a:xfrm>
              <a:prstGeom prst="ellipse">
                <a:avLst/>
              </a:prstGeom>
              <a:solidFill>
                <a:srgbClr val="FF797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8" name="Oval 28"/>
              <p:cNvSpPr>
                <a:spLocks noChangeAspect="1" noChangeArrowheads="1"/>
              </p:cNvSpPr>
              <p:nvPr/>
            </p:nvSpPr>
            <p:spPr bwMode="auto">
              <a:xfrm>
                <a:off x="2112" y="3024"/>
                <a:ext cx="432" cy="432"/>
              </a:xfrm>
              <a:prstGeom prst="ellipse">
                <a:avLst/>
              </a:prstGeom>
              <a:solidFill>
                <a:srgbClr val="FF797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93" name="Group 43"/>
            <p:cNvGrpSpPr>
              <a:grpSpLocks/>
            </p:cNvGrpSpPr>
            <p:nvPr/>
          </p:nvGrpSpPr>
          <p:grpSpPr bwMode="auto">
            <a:xfrm>
              <a:off x="1296" y="2784"/>
              <a:ext cx="912" cy="913"/>
              <a:chOff x="3888" y="2880"/>
              <a:chExt cx="1248" cy="1250"/>
            </a:xfrm>
          </p:grpSpPr>
          <p:sp>
            <p:nvSpPr>
              <p:cNvPr id="16421" name="Oval 29"/>
              <p:cNvSpPr>
                <a:spLocks noChangeAspect="1" noChangeArrowheads="1"/>
              </p:cNvSpPr>
              <p:nvPr/>
            </p:nvSpPr>
            <p:spPr bwMode="auto">
              <a:xfrm>
                <a:off x="4272" y="3360"/>
                <a:ext cx="432" cy="432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2" name="Text Box 30"/>
              <p:cNvSpPr txBox="1">
                <a:spLocks noChangeArrowheads="1"/>
              </p:cNvSpPr>
              <p:nvPr/>
            </p:nvSpPr>
            <p:spPr bwMode="auto">
              <a:xfrm>
                <a:off x="3888" y="3840"/>
                <a:ext cx="1248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Chondrocytes</a:t>
                </a:r>
              </a:p>
            </p:txBody>
          </p:sp>
          <p:sp>
            <p:nvSpPr>
              <p:cNvPr id="16423" name="Oval 31"/>
              <p:cNvSpPr>
                <a:spLocks noChangeAspect="1" noChangeArrowheads="1"/>
              </p:cNvSpPr>
              <p:nvPr/>
            </p:nvSpPr>
            <p:spPr bwMode="auto">
              <a:xfrm>
                <a:off x="4320" y="2880"/>
                <a:ext cx="432" cy="432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4" name="Oval 32"/>
              <p:cNvSpPr>
                <a:spLocks noChangeAspect="1" noChangeArrowheads="1"/>
              </p:cNvSpPr>
              <p:nvPr/>
            </p:nvSpPr>
            <p:spPr bwMode="auto">
              <a:xfrm>
                <a:off x="3888" y="3024"/>
                <a:ext cx="432" cy="432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394" name="Text Box 49"/>
            <p:cNvSpPr txBox="1">
              <a:spLocks noChangeArrowheads="1"/>
            </p:cNvSpPr>
            <p:nvPr/>
          </p:nvSpPr>
          <p:spPr bwMode="auto">
            <a:xfrm>
              <a:off x="96" y="1056"/>
              <a:ext cx="96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EGF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HB-EGF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FGF-2</a:t>
              </a:r>
            </a:p>
          </p:txBody>
        </p:sp>
        <p:sp>
          <p:nvSpPr>
            <p:cNvPr id="16395" name="Text Box 50"/>
            <p:cNvSpPr txBox="1">
              <a:spLocks noChangeArrowheads="1"/>
            </p:cNvSpPr>
            <p:nvPr/>
          </p:nvSpPr>
          <p:spPr bwMode="auto">
            <a:xfrm>
              <a:off x="2352" y="1104"/>
              <a:ext cx="96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EGF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PDGF</a:t>
              </a:r>
            </a:p>
          </p:txBody>
        </p:sp>
        <p:sp>
          <p:nvSpPr>
            <p:cNvPr id="16396" name="Text Box 52"/>
            <p:cNvSpPr txBox="1">
              <a:spLocks noChangeArrowheads="1"/>
            </p:cNvSpPr>
            <p:nvPr/>
          </p:nvSpPr>
          <p:spPr bwMode="auto">
            <a:xfrm>
              <a:off x="672" y="2160"/>
              <a:ext cx="9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TGF-</a:t>
              </a:r>
              <a:r>
                <a:rPr lang="el-GR" sz="1400">
                  <a:solidFill>
                    <a:srgbClr val="000000"/>
                  </a:solidFill>
                  <a:cs typeface="Arial" charset="0"/>
                </a:rPr>
                <a:t>β</a:t>
              </a:r>
            </a:p>
          </p:txBody>
        </p:sp>
        <p:grpSp>
          <p:nvGrpSpPr>
            <p:cNvPr id="16397" name="Group 68"/>
            <p:cNvGrpSpPr>
              <a:grpSpLocks/>
            </p:cNvGrpSpPr>
            <p:nvPr/>
          </p:nvGrpSpPr>
          <p:grpSpPr bwMode="auto">
            <a:xfrm>
              <a:off x="480" y="528"/>
              <a:ext cx="624" cy="678"/>
              <a:chOff x="4224" y="1248"/>
              <a:chExt cx="864" cy="912"/>
            </a:xfrm>
          </p:grpSpPr>
          <p:sp>
            <p:nvSpPr>
              <p:cNvPr id="16415" name="Oval 69"/>
              <p:cNvSpPr>
                <a:spLocks noChangeAspect="1" noChangeArrowheads="1"/>
              </p:cNvSpPr>
              <p:nvPr/>
            </p:nvSpPr>
            <p:spPr bwMode="auto">
              <a:xfrm>
                <a:off x="4224" y="1536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6" name="Text Box 70"/>
              <p:cNvSpPr txBox="1">
                <a:spLocks noChangeArrowheads="1"/>
              </p:cNvSpPr>
              <p:nvPr/>
            </p:nvSpPr>
            <p:spPr bwMode="auto">
              <a:xfrm>
                <a:off x="4236" y="1641"/>
                <a:ext cx="420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CFC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Oval 71"/>
              <p:cNvSpPr>
                <a:spLocks noChangeAspect="1" noChangeArrowheads="1"/>
              </p:cNvSpPr>
              <p:nvPr/>
            </p:nvSpPr>
            <p:spPr bwMode="auto">
              <a:xfrm>
                <a:off x="4656" y="124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8" name="Text Box 72"/>
              <p:cNvSpPr txBox="1">
                <a:spLocks noChangeArrowheads="1"/>
              </p:cNvSpPr>
              <p:nvPr/>
            </p:nvSpPr>
            <p:spPr bwMode="auto">
              <a:xfrm>
                <a:off x="4668" y="1353"/>
                <a:ext cx="420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CFC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9" name="Oval 73"/>
              <p:cNvSpPr>
                <a:spLocks noChangeAspect="1" noChangeArrowheads="1"/>
              </p:cNvSpPr>
              <p:nvPr/>
            </p:nvSpPr>
            <p:spPr bwMode="auto">
              <a:xfrm>
                <a:off x="4656" y="172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0" name="Text Box 74"/>
              <p:cNvSpPr txBox="1">
                <a:spLocks noChangeArrowheads="1"/>
              </p:cNvSpPr>
              <p:nvPr/>
            </p:nvSpPr>
            <p:spPr bwMode="auto">
              <a:xfrm>
                <a:off x="4668" y="1833"/>
                <a:ext cx="420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CFC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98" name="Group 77"/>
            <p:cNvGrpSpPr>
              <a:grpSpLocks/>
            </p:cNvGrpSpPr>
            <p:nvPr/>
          </p:nvGrpSpPr>
          <p:grpSpPr bwMode="auto">
            <a:xfrm>
              <a:off x="2784" y="1344"/>
              <a:ext cx="1248" cy="1124"/>
              <a:chOff x="288" y="2908"/>
              <a:chExt cx="1248" cy="1124"/>
            </a:xfrm>
          </p:grpSpPr>
          <p:sp>
            <p:nvSpPr>
              <p:cNvPr id="16411" name="Oval 78"/>
              <p:cNvSpPr>
                <a:spLocks noChangeAspect="1" noChangeArrowheads="1"/>
              </p:cNvSpPr>
              <p:nvPr/>
            </p:nvSpPr>
            <p:spPr bwMode="auto">
              <a:xfrm>
                <a:off x="912" y="338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2" name="Text Box 79"/>
              <p:cNvSpPr txBox="1">
                <a:spLocks noChangeArrowheads="1"/>
              </p:cNvSpPr>
              <p:nvPr/>
            </p:nvSpPr>
            <p:spPr bwMode="auto">
              <a:xfrm>
                <a:off x="288" y="3820"/>
                <a:ext cx="12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Osteoblasts</a:t>
                </a:r>
              </a:p>
            </p:txBody>
          </p:sp>
          <p:sp>
            <p:nvSpPr>
              <p:cNvPr id="16413" name="Oval 80"/>
              <p:cNvSpPr>
                <a:spLocks noChangeAspect="1" noChangeArrowheads="1"/>
              </p:cNvSpPr>
              <p:nvPr/>
            </p:nvSpPr>
            <p:spPr bwMode="auto">
              <a:xfrm>
                <a:off x="960" y="290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4" name="Oval 81"/>
              <p:cNvSpPr>
                <a:spLocks noChangeAspect="1" noChangeArrowheads="1"/>
              </p:cNvSpPr>
              <p:nvPr/>
            </p:nvSpPr>
            <p:spPr bwMode="auto">
              <a:xfrm>
                <a:off x="528" y="3052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399" name="Group 82"/>
            <p:cNvGrpSpPr>
              <a:grpSpLocks/>
            </p:cNvGrpSpPr>
            <p:nvPr/>
          </p:nvGrpSpPr>
          <p:grpSpPr bwMode="auto">
            <a:xfrm>
              <a:off x="1200" y="1344"/>
              <a:ext cx="1248" cy="1124"/>
              <a:chOff x="288" y="2908"/>
              <a:chExt cx="1248" cy="1124"/>
            </a:xfrm>
          </p:grpSpPr>
          <p:sp>
            <p:nvSpPr>
              <p:cNvPr id="16407" name="Oval 83"/>
              <p:cNvSpPr>
                <a:spLocks noChangeAspect="1" noChangeArrowheads="1"/>
              </p:cNvSpPr>
              <p:nvPr/>
            </p:nvSpPr>
            <p:spPr bwMode="auto">
              <a:xfrm>
                <a:off x="912" y="338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8" name="Text Box 84"/>
              <p:cNvSpPr txBox="1">
                <a:spLocks noChangeArrowheads="1"/>
              </p:cNvSpPr>
              <p:nvPr/>
            </p:nvSpPr>
            <p:spPr bwMode="auto">
              <a:xfrm>
                <a:off x="288" y="3820"/>
                <a:ext cx="12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Osteoprogenitors</a:t>
                </a:r>
              </a:p>
            </p:txBody>
          </p:sp>
          <p:sp>
            <p:nvSpPr>
              <p:cNvPr id="16409" name="Oval 85"/>
              <p:cNvSpPr>
                <a:spLocks noChangeAspect="1" noChangeArrowheads="1"/>
              </p:cNvSpPr>
              <p:nvPr/>
            </p:nvSpPr>
            <p:spPr bwMode="auto">
              <a:xfrm>
                <a:off x="960" y="2908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0" name="Oval 86"/>
              <p:cNvSpPr>
                <a:spLocks noChangeAspect="1" noChangeArrowheads="1"/>
              </p:cNvSpPr>
              <p:nvPr/>
            </p:nvSpPr>
            <p:spPr bwMode="auto">
              <a:xfrm>
                <a:off x="528" y="3052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00" name="Line 87"/>
            <p:cNvSpPr>
              <a:spLocks noChangeShapeType="1"/>
            </p:cNvSpPr>
            <p:nvPr/>
          </p:nvSpPr>
          <p:spPr bwMode="auto">
            <a:xfrm flipV="1">
              <a:off x="432" y="1104"/>
              <a:ext cx="28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Line 88"/>
            <p:cNvSpPr>
              <a:spLocks noChangeShapeType="1"/>
            </p:cNvSpPr>
            <p:nvPr/>
          </p:nvSpPr>
          <p:spPr bwMode="auto">
            <a:xfrm>
              <a:off x="384" y="2016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Line 89"/>
            <p:cNvSpPr>
              <a:spLocks noChangeShapeType="1"/>
            </p:cNvSpPr>
            <p:nvPr/>
          </p:nvSpPr>
          <p:spPr bwMode="auto">
            <a:xfrm>
              <a:off x="384" y="2016"/>
              <a:ext cx="864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Line 90"/>
            <p:cNvSpPr>
              <a:spLocks noChangeShapeType="1"/>
            </p:cNvSpPr>
            <p:nvPr/>
          </p:nvSpPr>
          <p:spPr bwMode="auto">
            <a:xfrm flipV="1">
              <a:off x="624" y="1728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Line 91"/>
            <p:cNvSpPr>
              <a:spLocks noChangeShapeType="1"/>
            </p:cNvSpPr>
            <p:nvPr/>
          </p:nvSpPr>
          <p:spPr bwMode="auto">
            <a:xfrm flipV="1">
              <a:off x="2304" y="1728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Line 92"/>
            <p:cNvSpPr>
              <a:spLocks noChangeShapeType="1"/>
            </p:cNvSpPr>
            <p:nvPr/>
          </p:nvSpPr>
          <p:spPr bwMode="auto">
            <a:xfrm flipV="1">
              <a:off x="3888" y="1728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Text Box 94"/>
            <p:cNvSpPr txBox="1">
              <a:spLocks noChangeArrowheads="1"/>
            </p:cNvSpPr>
            <p:nvPr/>
          </p:nvSpPr>
          <p:spPr bwMode="auto">
            <a:xfrm>
              <a:off x="0" y="2256"/>
              <a:ext cx="96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EGF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PDGF</a:t>
              </a:r>
            </a:p>
          </p:txBody>
        </p:sp>
      </p:grpSp>
      <p:sp>
        <p:nvSpPr>
          <p:cNvPr id="16389" name="Rectangle 99"/>
          <p:cNvSpPr>
            <a:spLocks noChangeArrowheads="1"/>
          </p:cNvSpPr>
          <p:nvPr/>
        </p:nvSpPr>
        <p:spPr bwMode="auto">
          <a:xfrm>
            <a:off x="3962400" y="4419600"/>
            <a:ext cx="4648200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Epidermal growth factor (EGF) receptor ligands exert multiple effects on homeostasis </a:t>
            </a:r>
            <a:r>
              <a:rPr lang="en-US" sz="2400" i="1" dirty="0">
                <a:solidFill>
                  <a:srgbClr val="000000"/>
                </a:solidFill>
              </a:rPr>
              <a:t>in vivo </a:t>
            </a:r>
            <a:r>
              <a:rPr lang="en-US" sz="2400" dirty="0">
                <a:solidFill>
                  <a:srgbClr val="000000"/>
                </a:solidFill>
              </a:rPr>
              <a:t>and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CFC </a:t>
            </a:r>
            <a:r>
              <a:rPr lang="en-US" sz="2400" dirty="0">
                <a:solidFill>
                  <a:srgbClr val="000000"/>
                </a:solidFill>
              </a:rPr>
              <a:t>behavior </a:t>
            </a:r>
            <a:r>
              <a:rPr lang="en-US" sz="2400" i="1" dirty="0">
                <a:solidFill>
                  <a:srgbClr val="000000"/>
                </a:solidFill>
              </a:rPr>
              <a:t>in vitro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905000" y="962119"/>
            <a:ext cx="1212273" cy="769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65135" y="777453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“Colony forming cell”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fld id="{16C481F9-3F89-5643-A4C3-68935F3CF79C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39939" name="Picture 49" descr="CFE_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2025" r="7826" b="6963"/>
          <a:stretch>
            <a:fillRect/>
          </a:stretch>
        </p:blipFill>
        <p:spPr bwMode="auto">
          <a:xfrm>
            <a:off x="228600" y="11430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126744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Even With Extensive Cues, Differentiation is Patient-Specific and Heterogeneous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9941" name="Group 41"/>
          <p:cNvGrpSpPr>
            <a:grpSpLocks/>
          </p:cNvGrpSpPr>
          <p:nvPr/>
        </p:nvGrpSpPr>
        <p:grpSpPr bwMode="auto">
          <a:xfrm>
            <a:off x="1781175" y="5949950"/>
            <a:ext cx="6670675" cy="908050"/>
            <a:chOff x="1122" y="3748"/>
            <a:chExt cx="4202" cy="572"/>
          </a:xfrm>
        </p:grpSpPr>
        <p:pic>
          <p:nvPicPr>
            <p:cNvPr id="3995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3840"/>
              <a:ext cx="60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840"/>
              <a:ext cx="5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840"/>
              <a:ext cx="60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" y="3840"/>
              <a:ext cx="5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" y="3748"/>
              <a:ext cx="554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6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774"/>
              <a:ext cx="57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2" name="Line 50"/>
          <p:cNvSpPr>
            <a:spLocks noChangeShapeType="1"/>
          </p:cNvSpPr>
          <p:nvPr/>
        </p:nvSpPr>
        <p:spPr bwMode="auto">
          <a:xfrm flipV="1">
            <a:off x="2438400" y="1295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51"/>
          <p:cNvSpPr>
            <a:spLocks noChangeShapeType="1"/>
          </p:cNvSpPr>
          <p:nvPr/>
        </p:nvSpPr>
        <p:spPr bwMode="auto">
          <a:xfrm flipV="1">
            <a:off x="3581400" y="1295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52"/>
          <p:cNvSpPr>
            <a:spLocks noChangeShapeType="1"/>
          </p:cNvSpPr>
          <p:nvPr/>
        </p:nvSpPr>
        <p:spPr bwMode="auto">
          <a:xfrm flipV="1">
            <a:off x="2438400" y="1295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53"/>
          <p:cNvSpPr>
            <a:spLocks noChangeShapeType="1"/>
          </p:cNvSpPr>
          <p:nvPr/>
        </p:nvSpPr>
        <p:spPr bwMode="auto">
          <a:xfrm flipV="1">
            <a:off x="5867400" y="1295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54"/>
          <p:cNvSpPr>
            <a:spLocks noChangeShapeType="1"/>
          </p:cNvSpPr>
          <p:nvPr/>
        </p:nvSpPr>
        <p:spPr bwMode="auto">
          <a:xfrm flipV="1">
            <a:off x="7010400" y="1295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55"/>
          <p:cNvSpPr>
            <a:spLocks noChangeShapeType="1"/>
          </p:cNvSpPr>
          <p:nvPr/>
        </p:nvSpPr>
        <p:spPr bwMode="auto">
          <a:xfrm flipV="1">
            <a:off x="5867400" y="1295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6"/>
          <p:cNvSpPr>
            <a:spLocks noChangeArrowheads="1"/>
          </p:cNvSpPr>
          <p:nvPr/>
        </p:nvSpPr>
        <p:spPr bwMode="auto">
          <a:xfrm>
            <a:off x="2590800" y="1020763"/>
            <a:ext cx="820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p=.03079</a:t>
            </a:r>
          </a:p>
        </p:txBody>
      </p:sp>
      <p:sp>
        <p:nvSpPr>
          <p:cNvPr id="39949" name="Rectangle 57"/>
          <p:cNvSpPr>
            <a:spLocks noChangeArrowheads="1"/>
          </p:cNvSpPr>
          <p:nvPr/>
        </p:nvSpPr>
        <p:spPr bwMode="auto">
          <a:xfrm>
            <a:off x="5994400" y="10207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p=..00204</a:t>
            </a:r>
          </a:p>
        </p:txBody>
      </p:sp>
      <p:sp>
        <p:nvSpPr>
          <p:cNvPr id="39950" name="Text Box 58"/>
          <p:cNvSpPr txBox="1">
            <a:spLocks noChangeArrowheads="1"/>
          </p:cNvSpPr>
          <p:nvPr/>
        </p:nvSpPr>
        <p:spPr bwMode="auto">
          <a:xfrm>
            <a:off x="7772400" y="4495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n=9</a:t>
            </a:r>
          </a:p>
        </p:txBody>
      </p:sp>
    </p:spTree>
    <p:extLst>
      <p:ext uri="{BB962C8B-B14F-4D97-AF65-F5344CB8AC3E}">
        <p14:creationId xmlns:p14="http://schemas.microsoft.com/office/powerpoint/2010/main" val="366043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Insoluble Cues: Stiffness of Microenvironment Effects MSC Differentiation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7" y="1141732"/>
            <a:ext cx="62738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7" y="3415032"/>
            <a:ext cx="3256643" cy="3442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06" y="3752227"/>
            <a:ext cx="5719294" cy="2766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07" y="6488668"/>
            <a:ext cx="226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Engler</a:t>
            </a:r>
            <a:r>
              <a:rPr lang="en-US" dirty="0" smtClean="0"/>
              <a:t> et al., Cell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1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figure 23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98" y="1150748"/>
            <a:ext cx="6080575" cy="53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23-42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185"/>
            <a:ext cx="9144000" cy="856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Hematopoietic Stem Cells</a:t>
            </a:r>
            <a:br>
              <a:rPr lang="en-US" dirty="0" smtClean="0"/>
            </a:br>
            <a:r>
              <a:rPr lang="en-US" dirty="0" smtClean="0"/>
              <a:t>(Immune System, blood, endothelium)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0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ure 2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74" y="659147"/>
            <a:ext cx="7137653" cy="58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7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Transitory steps </a:t>
            </a:r>
            <a:r>
              <a:rPr lang="en-US" i="1" dirty="0" smtClean="0"/>
              <a:t>in vivo</a:t>
            </a:r>
            <a:r>
              <a:rPr lang="en-US" dirty="0" smtClean="0"/>
              <a:t> in skin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7394" y="2386061"/>
            <a:ext cx="1177636" cy="15932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" idx="3"/>
            <a:endCxn id="3" idx="2"/>
          </p:cNvCxnSpPr>
          <p:nvPr/>
        </p:nvCxnSpPr>
        <p:spPr>
          <a:xfrm>
            <a:off x="1686578" y="3182697"/>
            <a:ext cx="29008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76" y="2998031"/>
            <a:ext cx="162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 stem cells!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5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23-24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42341" name="Picture 5" descr="figure 23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6" y="961809"/>
            <a:ext cx="7821669" cy="55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18"/>
            <a:ext cx="9144000" cy="946791"/>
          </a:xfrm>
        </p:spPr>
        <p:txBody>
          <a:bodyPr/>
          <a:lstStyle/>
          <a:p>
            <a:r>
              <a:rPr lang="en-US" dirty="0" smtClean="0"/>
              <a:t>Transitory steps </a:t>
            </a:r>
            <a:r>
              <a:rPr lang="en-US" i="1" dirty="0" smtClean="0"/>
              <a:t>in vivo</a:t>
            </a:r>
            <a:r>
              <a:rPr lang="en-US" dirty="0" smtClean="0"/>
              <a:t> in the gut</a:t>
            </a:r>
            <a:endParaRPr lang="en-US" dirty="0"/>
          </a:p>
        </p:txBody>
      </p:sp>
      <p:cxnSp>
        <p:nvCxnSpPr>
          <p:cNvPr id="4" name="Straight Arrow Connector 3"/>
          <p:cNvCxnSpPr>
            <a:stCxn id="5" idx="3"/>
          </p:cNvCxnSpPr>
          <p:nvPr/>
        </p:nvCxnSpPr>
        <p:spPr>
          <a:xfrm>
            <a:off x="1169939" y="5872680"/>
            <a:ext cx="4002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5549514"/>
            <a:ext cx="116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Gut stem cells!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9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Mesenchymal Progenitors &amp; Cancer</a:t>
            </a:r>
            <a:br>
              <a:rPr lang="en-US" dirty="0" smtClean="0"/>
            </a:br>
            <a:r>
              <a:rPr lang="en-US" dirty="0" smtClean="0"/>
              <a:t>Good, Bad, or Both?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67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Primary tumor growth </a:t>
            </a:r>
            <a:r>
              <a:rPr lang="en-US" dirty="0" smtClean="0"/>
              <a:t>&amp; metastatic process</a:t>
            </a:r>
          </a:p>
          <a:p>
            <a:r>
              <a:rPr lang="en-US" dirty="0" smtClean="0"/>
              <a:t>Differentiation into tumor-associated fibroblasts and vascular </a:t>
            </a:r>
            <a:r>
              <a:rPr lang="en-US" dirty="0" err="1" smtClean="0"/>
              <a:t>pericytes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Shown to </a:t>
            </a:r>
            <a:r>
              <a:rPr lang="en-US" i="1" dirty="0" smtClean="0"/>
              <a:t>increase</a:t>
            </a:r>
            <a:r>
              <a:rPr lang="en-US" dirty="0" smtClean="0"/>
              <a:t> the in vivo growth of colon cancer, lymphoma, melanoma</a:t>
            </a:r>
          </a:p>
          <a:p>
            <a:r>
              <a:rPr lang="en-US" dirty="0" smtClean="0"/>
              <a:t>Shown to </a:t>
            </a:r>
            <a:r>
              <a:rPr lang="en-US" i="1" dirty="0" smtClean="0"/>
              <a:t>decrease</a:t>
            </a:r>
            <a:r>
              <a:rPr lang="en-US" dirty="0" smtClean="0"/>
              <a:t> tumor growth in colon cancer, Kaposi sarcoma, liver, pancreas, breast cancer </a:t>
            </a:r>
            <a:r>
              <a:rPr lang="en-US" sz="2378" dirty="0" smtClean="0"/>
              <a:t>(</a:t>
            </a:r>
            <a:r>
              <a:rPr lang="en-US" sz="2378" dirty="0" err="1" smtClean="0"/>
              <a:t>Klopp</a:t>
            </a:r>
            <a:r>
              <a:rPr lang="en-US" sz="2378" dirty="0" smtClean="0"/>
              <a:t>, et al 2011. Stem Cells)</a:t>
            </a:r>
            <a:endParaRPr lang="en-US" sz="2378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397000"/>
            <a:ext cx="2476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Mesenchymal Progenitors &amp; Cancer</a:t>
            </a:r>
            <a:br>
              <a:rPr lang="en-US" dirty="0" smtClean="0"/>
            </a:br>
            <a:r>
              <a:rPr lang="en-US" dirty="0" smtClean="0"/>
              <a:t>Good, Bad, or Both?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Why the discrepancy?</a:t>
            </a:r>
          </a:p>
          <a:p>
            <a:pPr>
              <a:buNone/>
            </a:pPr>
            <a:r>
              <a:rPr lang="en-US" dirty="0" smtClean="0"/>
              <a:t>	1. Cell isolation techniques</a:t>
            </a:r>
          </a:p>
          <a:p>
            <a:pPr>
              <a:buNone/>
            </a:pPr>
            <a:r>
              <a:rPr lang="en-US" dirty="0" smtClean="0"/>
              <a:t>	2. Cell populations and heterogeneity</a:t>
            </a:r>
          </a:p>
          <a:p>
            <a:pPr>
              <a:buNone/>
            </a:pPr>
            <a:r>
              <a:rPr lang="en-US" dirty="0" smtClean="0"/>
              <a:t>	3. Different tumor models</a:t>
            </a:r>
          </a:p>
          <a:p>
            <a:pPr>
              <a:buNone/>
            </a:pPr>
            <a:r>
              <a:rPr lang="en-US" dirty="0" smtClean="0"/>
              <a:t>	4. Dose of MSCs</a:t>
            </a:r>
          </a:p>
          <a:p>
            <a:pPr>
              <a:buNone/>
            </a:pPr>
            <a:r>
              <a:rPr lang="en-US" dirty="0" smtClean="0"/>
              <a:t>	5. Timing of MSC delivery</a:t>
            </a:r>
          </a:p>
          <a:p>
            <a:pPr>
              <a:buNone/>
            </a:pPr>
            <a:r>
              <a:rPr lang="en-US" dirty="0" smtClean="0"/>
              <a:t>	6. Patient environment (genetic, disease states, exposures)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Ohlsson</a:t>
            </a:r>
            <a:r>
              <a:rPr lang="en-US" dirty="0" smtClean="0"/>
              <a:t>, et </a:t>
            </a:r>
            <a:r>
              <a:rPr lang="en-US" dirty="0" smtClean="0"/>
              <a:t>al, 2003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82316" y="2339474"/>
            <a:ext cx="7218947" cy="2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7512" y="1871579"/>
            <a:ext cx="7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0288" y="1863563"/>
            <a:ext cx="7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424" y="2441778"/>
            <a:ext cx="192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grown in vitro</a:t>
            </a:r>
          </a:p>
          <a:p>
            <a:pPr algn="ctr"/>
            <a:r>
              <a:rPr lang="en-US" dirty="0" smtClean="0"/>
              <a:t>3-4x proliferation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2253864" y="2773968"/>
            <a:ext cx="232653" cy="635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0414" y="3429000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Matrix implanted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4947" y="1880296"/>
            <a:ext cx="197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5d-post implant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14671" y="1863198"/>
            <a:ext cx="197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14d-post implant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28130" y="1871036"/>
            <a:ext cx="197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7d-post implant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5521155" y="608280"/>
            <a:ext cx="414421" cy="47457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29795" y="3343820"/>
            <a:ext cx="418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gelatins removed</a:t>
            </a:r>
          </a:p>
          <a:p>
            <a:pPr algn="ctr"/>
            <a:r>
              <a:rPr lang="en-US" dirty="0" smtClean="0"/>
              <a:t>frozen</a:t>
            </a:r>
          </a:p>
          <a:p>
            <a:pPr algn="ctr"/>
            <a:r>
              <a:rPr lang="en-US" dirty="0" smtClean="0"/>
              <a:t>sectioned</a:t>
            </a:r>
          </a:p>
          <a:p>
            <a:pPr algn="ctr"/>
            <a:r>
              <a:rPr lang="en-US" dirty="0" smtClean="0"/>
              <a:t>IHC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2316" y="4897826"/>
            <a:ext cx="780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Colon cancer (H1D2)/stem cells (MPC1cE) </a:t>
            </a:r>
            <a:r>
              <a:rPr lang="en-US" dirty="0" smtClean="0"/>
              <a:t>cell studies (D5, 7, 14, 30)</a:t>
            </a:r>
          </a:p>
          <a:p>
            <a:r>
              <a:rPr lang="en-US" dirty="0" smtClean="0"/>
              <a:t>	H1D2 only</a:t>
            </a:r>
          </a:p>
          <a:p>
            <a:r>
              <a:rPr lang="en-US" dirty="0" smtClean="0"/>
              <a:t>	MPC1cE 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	H1D2 + MPC1cE (1:1, 1:6, 1:10)</a:t>
            </a:r>
          </a:p>
          <a:p>
            <a:r>
              <a:rPr lang="en-US" dirty="0" smtClean="0"/>
              <a:t>	gelatin w/o cells =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2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57" y="152400"/>
            <a:ext cx="858157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Reminder: Tissue </a:t>
            </a:r>
            <a:r>
              <a:rPr lang="en-US" dirty="0"/>
              <a:t>Replacement Strategy</a:t>
            </a:r>
          </a:p>
        </p:txBody>
      </p:sp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6488"/>
            <a:ext cx="80772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07478" y="3713788"/>
            <a:ext cx="2256037" cy="209572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17" y="3452091"/>
            <a:ext cx="147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can be stem cells!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77" y="92663"/>
            <a:ext cx="5616391" cy="67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41" y="504191"/>
            <a:ext cx="7263601" cy="59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Wiki Presentations start next week!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34" y="3886200"/>
            <a:ext cx="8539656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openwetware.org</a:t>
            </a:r>
            <a:r>
              <a:rPr lang="en-US" dirty="0">
                <a:hlinkClick r:id="rId2"/>
              </a:rPr>
              <a:t>/wiki/</a:t>
            </a:r>
            <a:r>
              <a:rPr lang="en-US" dirty="0" smtClean="0">
                <a:hlinkClick r:id="rId2"/>
              </a:rPr>
              <a:t>590B_Wikis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8"/>
            <a:ext cx="8229600" cy="922791"/>
          </a:xfrm>
        </p:spPr>
        <p:txBody>
          <a:bodyPr/>
          <a:lstStyle/>
          <a:p>
            <a:r>
              <a:rPr lang="en-US" dirty="0" smtClean="0"/>
              <a:t>Stem Cells vs. Primary Cells in 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95351"/>
            <a:ext cx="4040188" cy="639762"/>
          </a:xfrm>
        </p:spPr>
        <p:txBody>
          <a:bodyPr/>
          <a:lstStyle/>
          <a:p>
            <a:r>
              <a:rPr lang="en-US" dirty="0" smtClean="0"/>
              <a:t>Primary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35113"/>
            <a:ext cx="4497388" cy="3951288"/>
          </a:xfrm>
        </p:spPr>
        <p:txBody>
          <a:bodyPr/>
          <a:lstStyle/>
          <a:p>
            <a:r>
              <a:rPr lang="en-US" dirty="0" smtClean="0"/>
              <a:t>Harvest and grow cell type of interest</a:t>
            </a:r>
          </a:p>
          <a:p>
            <a:r>
              <a:rPr lang="en-US" dirty="0" smtClean="0"/>
              <a:t>Not all cell types expand well in culture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S</a:t>
            </a:r>
            <a:r>
              <a:rPr lang="en-US" dirty="0" smtClean="0"/>
              <a:t>mooth muscle, Nerves, </a:t>
            </a:r>
            <a:r>
              <a:rPr lang="en-US" dirty="0" err="1" smtClean="0"/>
              <a:t>Cardiomyocytes</a:t>
            </a:r>
            <a:endParaRPr lang="en-US" dirty="0" smtClean="0"/>
          </a:p>
          <a:p>
            <a:r>
              <a:rPr lang="en-US" dirty="0" smtClean="0"/>
              <a:t>Difficult to find a good source for all cells</a:t>
            </a:r>
          </a:p>
          <a:p>
            <a:pPr lvl="1"/>
            <a:r>
              <a:rPr lang="en-US" dirty="0" smtClean="0"/>
              <a:t>Limited number, what if those cells aren’t healthy?  Donor?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895351"/>
            <a:ext cx="4041775" cy="639762"/>
          </a:xfrm>
        </p:spPr>
        <p:txBody>
          <a:bodyPr/>
          <a:lstStyle/>
          <a:p>
            <a:pPr algn="r"/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1535113"/>
            <a:ext cx="4041775" cy="4706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be differentiated down correct pathway?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on the cell derived and the stem cell source</a:t>
            </a:r>
          </a:p>
          <a:p>
            <a:r>
              <a:rPr lang="en-US" dirty="0" smtClean="0"/>
              <a:t>Expansion properties known, but often loss of “</a:t>
            </a:r>
            <a:r>
              <a:rPr lang="en-US" dirty="0" err="1" smtClean="0"/>
              <a:t>stemness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to differentiate (lose </a:t>
            </a:r>
            <a:r>
              <a:rPr lang="en-US" dirty="0" err="1"/>
              <a:t>stemness</a:t>
            </a:r>
            <a:r>
              <a:rPr lang="en-US" dirty="0"/>
              <a:t>) immediately in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Sources of many stem cells are controversial within public eye</a:t>
            </a:r>
          </a:p>
        </p:txBody>
      </p:sp>
    </p:spTree>
    <p:extLst>
      <p:ext uri="{BB962C8B-B14F-4D97-AF65-F5344CB8AC3E}">
        <p14:creationId xmlns:p14="http://schemas.microsoft.com/office/powerpoint/2010/main" val="52874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ure 23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66" y="1007692"/>
            <a:ext cx="2931120" cy="546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23-5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4"/>
            <a:ext cx="8229600" cy="1011866"/>
          </a:xfrm>
        </p:spPr>
        <p:txBody>
          <a:bodyPr/>
          <a:lstStyle/>
          <a:p>
            <a:r>
              <a:rPr lang="en-US" dirty="0" smtClean="0"/>
              <a:t>Stem cells </a:t>
            </a:r>
            <a:r>
              <a:rPr lang="en-US" dirty="0" err="1" smtClean="0"/>
              <a:t>asymetrically</a:t>
            </a:r>
            <a:r>
              <a:rPr lang="en-US" dirty="0" smtClean="0"/>
              <a:t> 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6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gure 23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68" y="1135737"/>
            <a:ext cx="6199254" cy="53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23-6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and intra-cellular forces cause asymmetric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ure 2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49" y="919195"/>
            <a:ext cx="7233657" cy="56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23-8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steps between stem cell and differentiated cell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333" y="4887575"/>
            <a:ext cx="5718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Engineering design challenge: how do you get cells to go through all these different steps??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all these steps in culture?  Does a biomaterial you want to use cause these steps?  Or, do you “let the body” do the work? (</a:t>
            </a:r>
            <a:r>
              <a:rPr lang="en-US" i="1" dirty="0" smtClean="0"/>
              <a:t>in vivo </a:t>
            </a:r>
            <a:r>
              <a:rPr lang="en-US" dirty="0" smtClean="0"/>
              <a:t>bioreactor)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4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Mesenchymal Progenitors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Bone marrow, fetal and adult tissues (adipose, cord blood, bone)</a:t>
            </a:r>
          </a:p>
          <a:p>
            <a:r>
              <a:rPr lang="en-US" dirty="0" smtClean="0"/>
              <a:t>Surface Markers</a:t>
            </a:r>
          </a:p>
          <a:p>
            <a:pPr lvl="1"/>
            <a:r>
              <a:rPr lang="en-US" dirty="0" smtClean="0"/>
              <a:t>CD105, CD73, CD90</a:t>
            </a:r>
          </a:p>
          <a:p>
            <a:pPr lvl="1"/>
            <a:r>
              <a:rPr lang="en-US" dirty="0" smtClean="0"/>
              <a:t>CD44. CD71, CD106, CD166, CD129 (also accepted)</a:t>
            </a:r>
          </a:p>
          <a:p>
            <a:pPr lvl="1"/>
            <a:r>
              <a:rPr lang="en-US" dirty="0" smtClean="0"/>
              <a:t>Not CD34, CD14, CD45, CD11a, CD31 (vascular and hematopoietic progenitors)</a:t>
            </a:r>
          </a:p>
          <a:p>
            <a:r>
              <a:rPr lang="en-US" dirty="0" smtClean="0"/>
              <a:t>Plastic adherence</a:t>
            </a:r>
          </a:p>
          <a:p>
            <a:r>
              <a:rPr lang="en-US" dirty="0" smtClean="0"/>
              <a:t>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Differentiation Potential of Mesenchymal Stem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28565"/>
            <a:ext cx="8686800" cy="56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Mesenchymal Progenitors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Migrate and home to injured sites</a:t>
            </a:r>
          </a:p>
          <a:p>
            <a:r>
              <a:rPr lang="en-US" dirty="0" smtClean="0"/>
              <a:t>Secretion of growth factors (VEGF, PDGF), paracrine mediators</a:t>
            </a:r>
          </a:p>
          <a:p>
            <a:r>
              <a:rPr lang="en-US" dirty="0" smtClean="0"/>
              <a:t>Modulate immune responses</a:t>
            </a:r>
          </a:p>
          <a:p>
            <a:pPr lvl="1"/>
            <a:r>
              <a:rPr lang="en-US" dirty="0" smtClean="0"/>
              <a:t>PGE2, TGFβ – inhibit NK cell proliferation</a:t>
            </a:r>
          </a:p>
          <a:p>
            <a:pPr lvl="1"/>
            <a:r>
              <a:rPr lang="en-US" dirty="0" smtClean="0"/>
              <a:t>IL-10, IL-1, M-CSF suppresses </a:t>
            </a:r>
            <a:r>
              <a:rPr lang="en-US" dirty="0" err="1" smtClean="0"/>
              <a:t>dendritic</a:t>
            </a:r>
            <a:r>
              <a:rPr lang="en-US" dirty="0" smtClean="0"/>
              <a:t> cell differentiation</a:t>
            </a:r>
          </a:p>
          <a:p>
            <a:pPr lvl="1"/>
            <a:r>
              <a:rPr lang="en-US" dirty="0" smtClean="0"/>
              <a:t>CCL5, IL-17B - Promote cell motility</a:t>
            </a:r>
          </a:p>
        </p:txBody>
      </p:sp>
    </p:spTree>
    <p:extLst>
      <p:ext uri="{BB962C8B-B14F-4D97-AF65-F5344CB8AC3E}">
        <p14:creationId xmlns:p14="http://schemas.microsoft.com/office/powerpoint/2010/main" val="244588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758</Words>
  <Application>Microsoft Macintosh PowerPoint</Application>
  <PresentationFormat>On-screen Show (4:3)</PresentationFormat>
  <Paragraphs>140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Mesenchymal and Tissue-Specific Stem Cells</vt:lpstr>
      <vt:lpstr>Reminder: Tissue Replacement Strategy</vt:lpstr>
      <vt:lpstr>Stem Cells vs. Primary Cells in TE</vt:lpstr>
      <vt:lpstr>Stem cells asymetrically divide</vt:lpstr>
      <vt:lpstr>Extra and intra-cellular forces cause asymmetric division</vt:lpstr>
      <vt:lpstr>Many steps between stem cell and differentiated cell</vt:lpstr>
      <vt:lpstr>Mesenchymal Progenitors</vt:lpstr>
      <vt:lpstr>Differentiation Potential of Mesenchymal Stem Cells</vt:lpstr>
      <vt:lpstr>Mesenchymal Progenitors</vt:lpstr>
      <vt:lpstr>PowerPoint Presentation</vt:lpstr>
      <vt:lpstr>Growth Factor Cues can Enhance Differentiation</vt:lpstr>
      <vt:lpstr>PowerPoint Presentation</vt:lpstr>
      <vt:lpstr>Insoluble Cues: Stiffness of Microenvironment Effects MSC Differentiation</vt:lpstr>
      <vt:lpstr>Hematopoietic Stem Cells (Immune System, blood, endothelium)</vt:lpstr>
      <vt:lpstr>Transitory steps in vivo in skin</vt:lpstr>
      <vt:lpstr>Transitory steps in vivo in the gut</vt:lpstr>
      <vt:lpstr>Mesenchymal Progenitors &amp; Cancer Good, Bad, or Both?  </vt:lpstr>
      <vt:lpstr>Mesenchymal Progenitors &amp; Cancer Good, Bad, or Both?  </vt:lpstr>
      <vt:lpstr>Ohlsson, et al, 2003</vt:lpstr>
      <vt:lpstr>PowerPoint Presentation</vt:lpstr>
      <vt:lpstr>PowerPoint Presentation</vt:lpstr>
      <vt:lpstr>Wiki Presentations start next week!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Peyton</dc:creator>
  <cp:lastModifiedBy>Shelly Peyton</cp:lastModifiedBy>
  <cp:revision>58</cp:revision>
  <dcterms:created xsi:type="dcterms:W3CDTF">2011-03-15T20:55:42Z</dcterms:created>
  <dcterms:modified xsi:type="dcterms:W3CDTF">2013-01-29T19:08:17Z</dcterms:modified>
</cp:coreProperties>
</file>