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8" r:id="rId12"/>
    <p:sldId id="266" r:id="rId13"/>
    <p:sldId id="269" r:id="rId14"/>
    <p:sldId id="267" r:id="rId15"/>
    <p:sldId id="270" r:id="rId16"/>
    <p:sldId id="272" r:id="rId17"/>
    <p:sldId id="275" r:id="rId18"/>
    <p:sldId id="276" r:id="rId19"/>
    <p:sldId id="277" r:id="rId20"/>
    <p:sldId id="278" r:id="rId21"/>
    <p:sldId id="271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3" d="100"/>
          <a:sy n="73" d="100"/>
        </p:scale>
        <p:origin x="-5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ruzer:Biomathematical%20Modeling:Scer%20v%20Spar:List_controller_trgt_weigh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ruzer:Biomathematical%20Modeling:Scer%20v%20Spar:List_controller_trgt_weigh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48081236324465"/>
          <c:y val="0.0368012143732035"/>
          <c:w val="0.949580373623125"/>
          <c:h val="0.926397571253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comparison_weights!$C$1</c:f>
              <c:strCache>
                <c:ptCount val="1"/>
                <c:pt idx="0">
                  <c:v>Fixed_b</c:v>
                </c:pt>
              </c:strCache>
            </c:strRef>
          </c:tx>
          <c:invertIfNegative val="0"/>
          <c:cat>
            <c:strRef>
              <c:f>comparison_weights!$A$2:$A$59</c:f>
              <c:strCache>
                <c:ptCount val="58"/>
                <c:pt idx="0">
                  <c:v>SFP1</c:v>
                </c:pt>
                <c:pt idx="1">
                  <c:v>STB5</c:v>
                </c:pt>
                <c:pt idx="2">
                  <c:v>STB5</c:v>
                </c:pt>
                <c:pt idx="3">
                  <c:v>YHP1</c:v>
                </c:pt>
                <c:pt idx="4">
                  <c:v>MSN2</c:v>
                </c:pt>
                <c:pt idx="5">
                  <c:v>MSN2</c:v>
                </c:pt>
                <c:pt idx="6">
                  <c:v>MSN2</c:v>
                </c:pt>
                <c:pt idx="7">
                  <c:v>MSN2</c:v>
                </c:pt>
                <c:pt idx="8">
                  <c:v>MSN2</c:v>
                </c:pt>
                <c:pt idx="9">
                  <c:v>MSN2</c:v>
                </c:pt>
                <c:pt idx="10">
                  <c:v>MSN2</c:v>
                </c:pt>
                <c:pt idx="11">
                  <c:v>MSN2</c:v>
                </c:pt>
                <c:pt idx="12">
                  <c:v>MSN2</c:v>
                </c:pt>
                <c:pt idx="13">
                  <c:v>MSN2</c:v>
                </c:pt>
                <c:pt idx="14">
                  <c:v>MSN2</c:v>
                </c:pt>
                <c:pt idx="15">
                  <c:v>MSN2</c:v>
                </c:pt>
                <c:pt idx="16">
                  <c:v>MSN2</c:v>
                </c:pt>
                <c:pt idx="17">
                  <c:v>FKH2</c:v>
                </c:pt>
                <c:pt idx="18">
                  <c:v>FKH2</c:v>
                </c:pt>
                <c:pt idx="19">
                  <c:v>FKH2</c:v>
                </c:pt>
                <c:pt idx="20">
                  <c:v>FKH2</c:v>
                </c:pt>
                <c:pt idx="21">
                  <c:v>GCR2</c:v>
                </c:pt>
                <c:pt idx="22">
                  <c:v>MIG2</c:v>
                </c:pt>
                <c:pt idx="23">
                  <c:v>HAP1</c:v>
                </c:pt>
                <c:pt idx="24">
                  <c:v>HAP1</c:v>
                </c:pt>
                <c:pt idx="25">
                  <c:v>PDR1</c:v>
                </c:pt>
                <c:pt idx="26">
                  <c:v>PDR1</c:v>
                </c:pt>
                <c:pt idx="27">
                  <c:v>MCM1</c:v>
                </c:pt>
                <c:pt idx="28">
                  <c:v>MCM1</c:v>
                </c:pt>
                <c:pt idx="29">
                  <c:v>MCM1</c:v>
                </c:pt>
                <c:pt idx="30">
                  <c:v>MCM1</c:v>
                </c:pt>
                <c:pt idx="31">
                  <c:v>MCM1</c:v>
                </c:pt>
                <c:pt idx="32">
                  <c:v>INO4</c:v>
                </c:pt>
                <c:pt idx="33">
                  <c:v>INO4</c:v>
                </c:pt>
                <c:pt idx="34">
                  <c:v>INO4</c:v>
                </c:pt>
                <c:pt idx="35">
                  <c:v>INO4</c:v>
                </c:pt>
                <c:pt idx="36">
                  <c:v>INO4</c:v>
                </c:pt>
                <c:pt idx="37">
                  <c:v>INO4</c:v>
                </c:pt>
                <c:pt idx="38">
                  <c:v>ZAP1</c:v>
                </c:pt>
                <c:pt idx="39">
                  <c:v>CIN5</c:v>
                </c:pt>
                <c:pt idx="40">
                  <c:v>CIN5</c:v>
                </c:pt>
                <c:pt idx="41">
                  <c:v>CIN5</c:v>
                </c:pt>
                <c:pt idx="42">
                  <c:v>CIN5</c:v>
                </c:pt>
                <c:pt idx="43">
                  <c:v>CIN5</c:v>
                </c:pt>
                <c:pt idx="44">
                  <c:v>CIN5</c:v>
                </c:pt>
                <c:pt idx="45">
                  <c:v>GLN3</c:v>
                </c:pt>
                <c:pt idx="46">
                  <c:v>HMO1</c:v>
                </c:pt>
                <c:pt idx="47">
                  <c:v>HMO1</c:v>
                </c:pt>
                <c:pt idx="48">
                  <c:v>HMO1</c:v>
                </c:pt>
                <c:pt idx="49">
                  <c:v>HMO1</c:v>
                </c:pt>
                <c:pt idx="50">
                  <c:v>HMO1</c:v>
                </c:pt>
                <c:pt idx="51">
                  <c:v>HMO1</c:v>
                </c:pt>
                <c:pt idx="52">
                  <c:v>HMO1</c:v>
                </c:pt>
                <c:pt idx="53">
                  <c:v>HMO1</c:v>
                </c:pt>
                <c:pt idx="54">
                  <c:v>HMO1</c:v>
                </c:pt>
                <c:pt idx="55">
                  <c:v>HMO1</c:v>
                </c:pt>
                <c:pt idx="56">
                  <c:v>HMO1</c:v>
                </c:pt>
                <c:pt idx="57">
                  <c:v>HMO1</c:v>
                </c:pt>
              </c:strCache>
            </c:strRef>
          </c:cat>
          <c:val>
            <c:numRef>
              <c:f>comparison_weights!$C$2:$C$59</c:f>
              <c:numCache>
                <c:formatCode>General</c:formatCode>
                <c:ptCount val="58"/>
                <c:pt idx="0">
                  <c:v>-0.607429236460781</c:v>
                </c:pt>
                <c:pt idx="1">
                  <c:v>0.0591475243535762</c:v>
                </c:pt>
                <c:pt idx="2">
                  <c:v>0.117117365</c:v>
                </c:pt>
                <c:pt idx="3">
                  <c:v>1.059980758</c:v>
                </c:pt>
                <c:pt idx="4">
                  <c:v>0.705685271</c:v>
                </c:pt>
                <c:pt idx="5">
                  <c:v>-1.12421579</c:v>
                </c:pt>
                <c:pt idx="6">
                  <c:v>-0.877102041</c:v>
                </c:pt>
                <c:pt idx="7">
                  <c:v>-0.396733146</c:v>
                </c:pt>
                <c:pt idx="8">
                  <c:v>-0.856612177</c:v>
                </c:pt>
                <c:pt idx="9">
                  <c:v>2.306064813948533</c:v>
                </c:pt>
                <c:pt idx="10">
                  <c:v>-0.069759496</c:v>
                </c:pt>
                <c:pt idx="11">
                  <c:v>-1.925578799</c:v>
                </c:pt>
                <c:pt idx="12">
                  <c:v>-1.452549316</c:v>
                </c:pt>
                <c:pt idx="13">
                  <c:v>-0.194256133</c:v>
                </c:pt>
                <c:pt idx="14">
                  <c:v>-0.166921741</c:v>
                </c:pt>
                <c:pt idx="15">
                  <c:v>0.791778764703592</c:v>
                </c:pt>
                <c:pt idx="16">
                  <c:v>-0.441638336</c:v>
                </c:pt>
                <c:pt idx="17">
                  <c:v>-0.010523143</c:v>
                </c:pt>
                <c:pt idx="18">
                  <c:v>-0.219153729</c:v>
                </c:pt>
                <c:pt idx="19">
                  <c:v>-0.90315028</c:v>
                </c:pt>
                <c:pt idx="20">
                  <c:v>0.416735664</c:v>
                </c:pt>
                <c:pt idx="21">
                  <c:v>0.055964106</c:v>
                </c:pt>
                <c:pt idx="22">
                  <c:v>0.069055417</c:v>
                </c:pt>
                <c:pt idx="23">
                  <c:v>3.43878028</c:v>
                </c:pt>
                <c:pt idx="24">
                  <c:v>0.059416102</c:v>
                </c:pt>
                <c:pt idx="25">
                  <c:v>0.004856595</c:v>
                </c:pt>
                <c:pt idx="26">
                  <c:v>-0.116413957</c:v>
                </c:pt>
                <c:pt idx="27">
                  <c:v>0.727920387</c:v>
                </c:pt>
                <c:pt idx="28">
                  <c:v>0.164762993</c:v>
                </c:pt>
                <c:pt idx="29">
                  <c:v>0.852569819</c:v>
                </c:pt>
                <c:pt idx="30">
                  <c:v>0.25341392</c:v>
                </c:pt>
                <c:pt idx="31">
                  <c:v>0.080075119</c:v>
                </c:pt>
                <c:pt idx="32">
                  <c:v>-0.145985734</c:v>
                </c:pt>
                <c:pt idx="33">
                  <c:v>-0.748213966</c:v>
                </c:pt>
                <c:pt idx="34">
                  <c:v>0.356992649</c:v>
                </c:pt>
                <c:pt idx="35">
                  <c:v>-0.312505393</c:v>
                </c:pt>
                <c:pt idx="36">
                  <c:v>0.224423974</c:v>
                </c:pt>
                <c:pt idx="37">
                  <c:v>0.320975488</c:v>
                </c:pt>
                <c:pt idx="38">
                  <c:v>0.204456896</c:v>
                </c:pt>
                <c:pt idx="39">
                  <c:v>-0.863145685</c:v>
                </c:pt>
                <c:pt idx="40">
                  <c:v>0.126832448</c:v>
                </c:pt>
                <c:pt idx="41">
                  <c:v>0.71901343</c:v>
                </c:pt>
                <c:pt idx="42">
                  <c:v>0.154021789</c:v>
                </c:pt>
                <c:pt idx="43">
                  <c:v>-4.954729965</c:v>
                </c:pt>
                <c:pt idx="44">
                  <c:v>0.220260616</c:v>
                </c:pt>
                <c:pt idx="45">
                  <c:v>0.34808982</c:v>
                </c:pt>
                <c:pt idx="46">
                  <c:v>0.580421604</c:v>
                </c:pt>
                <c:pt idx="47">
                  <c:v>0.272216373</c:v>
                </c:pt>
                <c:pt idx="48">
                  <c:v>-2.266737348</c:v>
                </c:pt>
                <c:pt idx="49">
                  <c:v>-0.698239775</c:v>
                </c:pt>
                <c:pt idx="50">
                  <c:v>0.395080759</c:v>
                </c:pt>
                <c:pt idx="51">
                  <c:v>0.39260472</c:v>
                </c:pt>
                <c:pt idx="52">
                  <c:v>-0.076449331</c:v>
                </c:pt>
                <c:pt idx="53">
                  <c:v>-0.13404946</c:v>
                </c:pt>
                <c:pt idx="54">
                  <c:v>0.158153571</c:v>
                </c:pt>
                <c:pt idx="55">
                  <c:v>-0.681189355</c:v>
                </c:pt>
                <c:pt idx="56">
                  <c:v>0.462912923</c:v>
                </c:pt>
                <c:pt idx="57">
                  <c:v>-0.290212815</c:v>
                </c:pt>
              </c:numCache>
            </c:numRef>
          </c:val>
        </c:ser>
        <c:ser>
          <c:idx val="1"/>
          <c:order val="1"/>
          <c:tx>
            <c:strRef>
              <c:f>comparison_weights!$D$1</c:f>
              <c:strCache>
                <c:ptCount val="1"/>
                <c:pt idx="0">
                  <c:v>Estimated_b</c:v>
                </c:pt>
              </c:strCache>
            </c:strRef>
          </c:tx>
          <c:invertIfNegative val="0"/>
          <c:cat>
            <c:strRef>
              <c:f>comparison_weights!$A$2:$A$59</c:f>
              <c:strCache>
                <c:ptCount val="58"/>
                <c:pt idx="0">
                  <c:v>SFP1</c:v>
                </c:pt>
                <c:pt idx="1">
                  <c:v>STB5</c:v>
                </c:pt>
                <c:pt idx="2">
                  <c:v>STB5</c:v>
                </c:pt>
                <c:pt idx="3">
                  <c:v>YHP1</c:v>
                </c:pt>
                <c:pt idx="4">
                  <c:v>MSN2</c:v>
                </c:pt>
                <c:pt idx="5">
                  <c:v>MSN2</c:v>
                </c:pt>
                <c:pt idx="6">
                  <c:v>MSN2</c:v>
                </c:pt>
                <c:pt idx="7">
                  <c:v>MSN2</c:v>
                </c:pt>
                <c:pt idx="8">
                  <c:v>MSN2</c:v>
                </c:pt>
                <c:pt idx="9">
                  <c:v>MSN2</c:v>
                </c:pt>
                <c:pt idx="10">
                  <c:v>MSN2</c:v>
                </c:pt>
                <c:pt idx="11">
                  <c:v>MSN2</c:v>
                </c:pt>
                <c:pt idx="12">
                  <c:v>MSN2</c:v>
                </c:pt>
                <c:pt idx="13">
                  <c:v>MSN2</c:v>
                </c:pt>
                <c:pt idx="14">
                  <c:v>MSN2</c:v>
                </c:pt>
                <c:pt idx="15">
                  <c:v>MSN2</c:v>
                </c:pt>
                <c:pt idx="16">
                  <c:v>MSN2</c:v>
                </c:pt>
                <c:pt idx="17">
                  <c:v>FKH2</c:v>
                </c:pt>
                <c:pt idx="18">
                  <c:v>FKH2</c:v>
                </c:pt>
                <c:pt idx="19">
                  <c:v>FKH2</c:v>
                </c:pt>
                <c:pt idx="20">
                  <c:v>FKH2</c:v>
                </c:pt>
                <c:pt idx="21">
                  <c:v>GCR2</c:v>
                </c:pt>
                <c:pt idx="22">
                  <c:v>MIG2</c:v>
                </c:pt>
                <c:pt idx="23">
                  <c:v>HAP1</c:v>
                </c:pt>
                <c:pt idx="24">
                  <c:v>HAP1</c:v>
                </c:pt>
                <c:pt idx="25">
                  <c:v>PDR1</c:v>
                </c:pt>
                <c:pt idx="26">
                  <c:v>PDR1</c:v>
                </c:pt>
                <c:pt idx="27">
                  <c:v>MCM1</c:v>
                </c:pt>
                <c:pt idx="28">
                  <c:v>MCM1</c:v>
                </c:pt>
                <c:pt idx="29">
                  <c:v>MCM1</c:v>
                </c:pt>
                <c:pt idx="30">
                  <c:v>MCM1</c:v>
                </c:pt>
                <c:pt idx="31">
                  <c:v>MCM1</c:v>
                </c:pt>
                <c:pt idx="32">
                  <c:v>INO4</c:v>
                </c:pt>
                <c:pt idx="33">
                  <c:v>INO4</c:v>
                </c:pt>
                <c:pt idx="34">
                  <c:v>INO4</c:v>
                </c:pt>
                <c:pt idx="35">
                  <c:v>INO4</c:v>
                </c:pt>
                <c:pt idx="36">
                  <c:v>INO4</c:v>
                </c:pt>
                <c:pt idx="37">
                  <c:v>INO4</c:v>
                </c:pt>
                <c:pt idx="38">
                  <c:v>ZAP1</c:v>
                </c:pt>
                <c:pt idx="39">
                  <c:v>CIN5</c:v>
                </c:pt>
                <c:pt idx="40">
                  <c:v>CIN5</c:v>
                </c:pt>
                <c:pt idx="41">
                  <c:v>CIN5</c:v>
                </c:pt>
                <c:pt idx="42">
                  <c:v>CIN5</c:v>
                </c:pt>
                <c:pt idx="43">
                  <c:v>CIN5</c:v>
                </c:pt>
                <c:pt idx="44">
                  <c:v>CIN5</c:v>
                </c:pt>
                <c:pt idx="45">
                  <c:v>GLN3</c:v>
                </c:pt>
                <c:pt idx="46">
                  <c:v>HMO1</c:v>
                </c:pt>
                <c:pt idx="47">
                  <c:v>HMO1</c:v>
                </c:pt>
                <c:pt idx="48">
                  <c:v>HMO1</c:v>
                </c:pt>
                <c:pt idx="49">
                  <c:v>HMO1</c:v>
                </c:pt>
                <c:pt idx="50">
                  <c:v>HMO1</c:v>
                </c:pt>
                <c:pt idx="51">
                  <c:v>HMO1</c:v>
                </c:pt>
                <c:pt idx="52">
                  <c:v>HMO1</c:v>
                </c:pt>
                <c:pt idx="53">
                  <c:v>HMO1</c:v>
                </c:pt>
                <c:pt idx="54">
                  <c:v>HMO1</c:v>
                </c:pt>
                <c:pt idx="55">
                  <c:v>HMO1</c:v>
                </c:pt>
                <c:pt idx="56">
                  <c:v>HMO1</c:v>
                </c:pt>
                <c:pt idx="57">
                  <c:v>HMO1</c:v>
                </c:pt>
              </c:strCache>
            </c:strRef>
          </c:cat>
          <c:val>
            <c:numRef>
              <c:f>comparison_weights!$D$2:$D$59</c:f>
              <c:numCache>
                <c:formatCode>General</c:formatCode>
                <c:ptCount val="58"/>
                <c:pt idx="0">
                  <c:v>-0.560969030164316</c:v>
                </c:pt>
                <c:pt idx="1">
                  <c:v>0.081090037</c:v>
                </c:pt>
                <c:pt idx="2">
                  <c:v>0.109486276</c:v>
                </c:pt>
                <c:pt idx="3">
                  <c:v>1.158342167</c:v>
                </c:pt>
                <c:pt idx="4">
                  <c:v>0.73066853</c:v>
                </c:pt>
                <c:pt idx="5">
                  <c:v>-1.107213623</c:v>
                </c:pt>
                <c:pt idx="6">
                  <c:v>-0.881905717</c:v>
                </c:pt>
                <c:pt idx="7">
                  <c:v>-0.389110741</c:v>
                </c:pt>
                <c:pt idx="8">
                  <c:v>-0.838860471</c:v>
                </c:pt>
                <c:pt idx="9">
                  <c:v>2.631693307</c:v>
                </c:pt>
                <c:pt idx="10">
                  <c:v>-0.079118114</c:v>
                </c:pt>
                <c:pt idx="11">
                  <c:v>-1.844770511</c:v>
                </c:pt>
                <c:pt idx="12">
                  <c:v>-1.458129264</c:v>
                </c:pt>
                <c:pt idx="13">
                  <c:v>-0.194666282</c:v>
                </c:pt>
                <c:pt idx="14">
                  <c:v>-0.178765164</c:v>
                </c:pt>
                <c:pt idx="15">
                  <c:v>0.793112024</c:v>
                </c:pt>
                <c:pt idx="16">
                  <c:v>-0.503510916</c:v>
                </c:pt>
                <c:pt idx="17">
                  <c:v>0.017482395</c:v>
                </c:pt>
                <c:pt idx="18">
                  <c:v>-0.196017551</c:v>
                </c:pt>
                <c:pt idx="19">
                  <c:v>-0.859202256</c:v>
                </c:pt>
                <c:pt idx="20">
                  <c:v>0.356102556</c:v>
                </c:pt>
                <c:pt idx="21">
                  <c:v>0.094181291</c:v>
                </c:pt>
                <c:pt idx="22">
                  <c:v>0.076898383</c:v>
                </c:pt>
                <c:pt idx="23">
                  <c:v>3.420466842</c:v>
                </c:pt>
                <c:pt idx="24">
                  <c:v>-0.028743992</c:v>
                </c:pt>
                <c:pt idx="25">
                  <c:v>-0.004631313</c:v>
                </c:pt>
                <c:pt idx="26">
                  <c:v>-0.112778927</c:v>
                </c:pt>
                <c:pt idx="27">
                  <c:v>0.728618086</c:v>
                </c:pt>
                <c:pt idx="28">
                  <c:v>0.147456573</c:v>
                </c:pt>
                <c:pt idx="29">
                  <c:v>0.9036327</c:v>
                </c:pt>
                <c:pt idx="30">
                  <c:v>0.225666105</c:v>
                </c:pt>
                <c:pt idx="31">
                  <c:v>0.071571137</c:v>
                </c:pt>
                <c:pt idx="32">
                  <c:v>-0.123708157</c:v>
                </c:pt>
                <c:pt idx="33">
                  <c:v>-0.70456326200999</c:v>
                </c:pt>
                <c:pt idx="34">
                  <c:v>0.304940535</c:v>
                </c:pt>
                <c:pt idx="35">
                  <c:v>-0.286720259</c:v>
                </c:pt>
                <c:pt idx="36">
                  <c:v>0.209369708</c:v>
                </c:pt>
                <c:pt idx="37">
                  <c:v>0.294372831</c:v>
                </c:pt>
                <c:pt idx="38">
                  <c:v>0.189493999</c:v>
                </c:pt>
                <c:pt idx="39">
                  <c:v>-0.770288131</c:v>
                </c:pt>
                <c:pt idx="40">
                  <c:v>0.118929020551556</c:v>
                </c:pt>
                <c:pt idx="41">
                  <c:v>0.657264947951217</c:v>
                </c:pt>
                <c:pt idx="42">
                  <c:v>0.142075998</c:v>
                </c:pt>
                <c:pt idx="43">
                  <c:v>-4.010497809999999</c:v>
                </c:pt>
                <c:pt idx="44">
                  <c:v>0.130700254</c:v>
                </c:pt>
                <c:pt idx="45">
                  <c:v>0.351002869</c:v>
                </c:pt>
                <c:pt idx="46">
                  <c:v>0.540064585</c:v>
                </c:pt>
                <c:pt idx="47">
                  <c:v>0.276621385</c:v>
                </c:pt>
                <c:pt idx="48">
                  <c:v>-2.301600088</c:v>
                </c:pt>
                <c:pt idx="49">
                  <c:v>-0.717939365</c:v>
                </c:pt>
                <c:pt idx="50">
                  <c:v>0.408838597</c:v>
                </c:pt>
                <c:pt idx="51">
                  <c:v>0.3830859</c:v>
                </c:pt>
                <c:pt idx="52">
                  <c:v>-0.070147903</c:v>
                </c:pt>
                <c:pt idx="53">
                  <c:v>-0.156294859</c:v>
                </c:pt>
                <c:pt idx="54">
                  <c:v>0.143097833</c:v>
                </c:pt>
                <c:pt idx="55">
                  <c:v>-0.649315586</c:v>
                </c:pt>
                <c:pt idx="56">
                  <c:v>0.49035306</c:v>
                </c:pt>
                <c:pt idx="57">
                  <c:v>-0.350209185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122264"/>
        <c:axId val="-2131119288"/>
      </c:barChart>
      <c:catAx>
        <c:axId val="-213112226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1119288"/>
        <c:crosses val="autoZero"/>
        <c:auto val="1"/>
        <c:lblAlgn val="ctr"/>
        <c:lblOffset val="100"/>
        <c:noMultiLvlLbl val="0"/>
      </c:catAx>
      <c:valAx>
        <c:axId val="-2131119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31122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825153505137"/>
          <c:y val="0.833806964145007"/>
          <c:w val="0.0998140509139783"/>
          <c:h val="0.11370393857696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1756030496188"/>
          <c:y val="0.0292792792792793"/>
          <c:w val="0.925560668552794"/>
          <c:h val="0.865085124494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comparison_productionsrates!$C$1</c:f>
              <c:strCache>
                <c:ptCount val="1"/>
                <c:pt idx="0">
                  <c:v>prorate_fixedb</c:v>
                </c:pt>
              </c:strCache>
            </c:strRef>
          </c:tx>
          <c:invertIfNegative val="0"/>
          <c:cat>
            <c:strRef>
              <c:f>comparison_productionsrates!$B$2:$B$27</c:f>
              <c:strCache>
                <c:ptCount val="26"/>
                <c:pt idx="0">
                  <c:v>SFP1</c:v>
                </c:pt>
                <c:pt idx="1">
                  <c:v>STB5</c:v>
                </c:pt>
                <c:pt idx="2">
                  <c:v>YHP1</c:v>
                </c:pt>
                <c:pt idx="3">
                  <c:v>YOX1</c:v>
                </c:pt>
                <c:pt idx="4">
                  <c:v>CYC8</c:v>
                </c:pt>
                <c:pt idx="5">
                  <c:v>SWI5</c:v>
                </c:pt>
                <c:pt idx="6">
                  <c:v>ACE2</c:v>
                </c:pt>
                <c:pt idx="7">
                  <c:v>MSN2</c:v>
                </c:pt>
                <c:pt idx="8">
                  <c:v>FKH2</c:v>
                </c:pt>
                <c:pt idx="9">
                  <c:v>YLR278C</c:v>
                </c:pt>
                <c:pt idx="10">
                  <c:v>GCR2</c:v>
                </c:pt>
                <c:pt idx="11">
                  <c:v>RIF1</c:v>
                </c:pt>
                <c:pt idx="12">
                  <c:v>MIG2</c:v>
                </c:pt>
                <c:pt idx="13">
                  <c:v>SWI3</c:v>
                </c:pt>
                <c:pt idx="14">
                  <c:v>HAP1</c:v>
                </c:pt>
                <c:pt idx="15">
                  <c:v>PDR1</c:v>
                </c:pt>
                <c:pt idx="16">
                  <c:v>MCM1</c:v>
                </c:pt>
                <c:pt idx="17">
                  <c:v>TUP1</c:v>
                </c:pt>
                <c:pt idx="18">
                  <c:v>MET28</c:v>
                </c:pt>
                <c:pt idx="19">
                  <c:v>INO4</c:v>
                </c:pt>
                <c:pt idx="20">
                  <c:v>MGA2</c:v>
                </c:pt>
                <c:pt idx="21">
                  <c:v>ZAP1</c:v>
                </c:pt>
                <c:pt idx="22">
                  <c:v>MSN4</c:v>
                </c:pt>
                <c:pt idx="23">
                  <c:v>CIN5</c:v>
                </c:pt>
                <c:pt idx="24">
                  <c:v>GLN3</c:v>
                </c:pt>
                <c:pt idx="25">
                  <c:v>HMO1</c:v>
                </c:pt>
              </c:strCache>
            </c:strRef>
          </c:cat>
          <c:val>
            <c:numRef>
              <c:f>comparison_productionsrates!$C$2:$C$27</c:f>
              <c:numCache>
                <c:formatCode>General</c:formatCode>
                <c:ptCount val="26"/>
                <c:pt idx="0">
                  <c:v>0.152011658187669</c:v>
                </c:pt>
                <c:pt idx="1">
                  <c:v>0.00824165770576345</c:v>
                </c:pt>
                <c:pt idx="2">
                  <c:v>0.49293772325898</c:v>
                </c:pt>
                <c:pt idx="3">
                  <c:v>0.29474684244007</c:v>
                </c:pt>
                <c:pt idx="4">
                  <c:v>0.0406850097576627</c:v>
                </c:pt>
                <c:pt idx="5">
                  <c:v>0.0839272050404986</c:v>
                </c:pt>
                <c:pt idx="6">
                  <c:v>0.248526696504366</c:v>
                </c:pt>
                <c:pt idx="7">
                  <c:v>1.914081053366647</c:v>
                </c:pt>
                <c:pt idx="8">
                  <c:v>0.0762721175719249</c:v>
                </c:pt>
                <c:pt idx="9">
                  <c:v>0.0262628079482617</c:v>
                </c:pt>
                <c:pt idx="10">
                  <c:v>0.0434157527607742</c:v>
                </c:pt>
                <c:pt idx="11">
                  <c:v>0.0448600231992015</c:v>
                </c:pt>
                <c:pt idx="12">
                  <c:v>0.813402592034812</c:v>
                </c:pt>
                <c:pt idx="13">
                  <c:v>0.061509361407604</c:v>
                </c:pt>
                <c:pt idx="14">
                  <c:v>0.134605646658362</c:v>
                </c:pt>
                <c:pt idx="15">
                  <c:v>0.133882410450877</c:v>
                </c:pt>
                <c:pt idx="16">
                  <c:v>0.0397493803921257</c:v>
                </c:pt>
                <c:pt idx="17">
                  <c:v>0.0858354205585746</c:v>
                </c:pt>
                <c:pt idx="18">
                  <c:v>0.0616726414397412</c:v>
                </c:pt>
                <c:pt idx="19">
                  <c:v>0.0148259135414151</c:v>
                </c:pt>
                <c:pt idx="20">
                  <c:v>0.0872475254831325</c:v>
                </c:pt>
                <c:pt idx="21">
                  <c:v>0.0609212403453216</c:v>
                </c:pt>
                <c:pt idx="22">
                  <c:v>0.204544846432581</c:v>
                </c:pt>
                <c:pt idx="23">
                  <c:v>0.083389983821816</c:v>
                </c:pt>
                <c:pt idx="24">
                  <c:v>0.310957817211525</c:v>
                </c:pt>
                <c:pt idx="25">
                  <c:v>0.247133772105684</c:v>
                </c:pt>
              </c:numCache>
            </c:numRef>
          </c:val>
        </c:ser>
        <c:ser>
          <c:idx val="1"/>
          <c:order val="1"/>
          <c:tx>
            <c:strRef>
              <c:f>comparison_productionsrates!$D$1</c:f>
              <c:strCache>
                <c:ptCount val="1"/>
                <c:pt idx="0">
                  <c:v>prorate_estimatedb</c:v>
                </c:pt>
              </c:strCache>
            </c:strRef>
          </c:tx>
          <c:invertIfNegative val="0"/>
          <c:cat>
            <c:strRef>
              <c:f>comparison_productionsrates!$B$2:$B$27</c:f>
              <c:strCache>
                <c:ptCount val="26"/>
                <c:pt idx="0">
                  <c:v>SFP1</c:v>
                </c:pt>
                <c:pt idx="1">
                  <c:v>STB5</c:v>
                </c:pt>
                <c:pt idx="2">
                  <c:v>YHP1</c:v>
                </c:pt>
                <c:pt idx="3">
                  <c:v>YOX1</c:v>
                </c:pt>
                <c:pt idx="4">
                  <c:v>CYC8</c:v>
                </c:pt>
                <c:pt idx="5">
                  <c:v>SWI5</c:v>
                </c:pt>
                <c:pt idx="6">
                  <c:v>ACE2</c:v>
                </c:pt>
                <c:pt idx="7">
                  <c:v>MSN2</c:v>
                </c:pt>
                <c:pt idx="8">
                  <c:v>FKH2</c:v>
                </c:pt>
                <c:pt idx="9">
                  <c:v>YLR278C</c:v>
                </c:pt>
                <c:pt idx="10">
                  <c:v>GCR2</c:v>
                </c:pt>
                <c:pt idx="11">
                  <c:v>RIF1</c:v>
                </c:pt>
                <c:pt idx="12">
                  <c:v>MIG2</c:v>
                </c:pt>
                <c:pt idx="13">
                  <c:v>SWI3</c:v>
                </c:pt>
                <c:pt idx="14">
                  <c:v>HAP1</c:v>
                </c:pt>
                <c:pt idx="15">
                  <c:v>PDR1</c:v>
                </c:pt>
                <c:pt idx="16">
                  <c:v>MCM1</c:v>
                </c:pt>
                <c:pt idx="17">
                  <c:v>TUP1</c:v>
                </c:pt>
                <c:pt idx="18">
                  <c:v>MET28</c:v>
                </c:pt>
                <c:pt idx="19">
                  <c:v>INO4</c:v>
                </c:pt>
                <c:pt idx="20">
                  <c:v>MGA2</c:v>
                </c:pt>
                <c:pt idx="21">
                  <c:v>ZAP1</c:v>
                </c:pt>
                <c:pt idx="22">
                  <c:v>MSN4</c:v>
                </c:pt>
                <c:pt idx="23">
                  <c:v>CIN5</c:v>
                </c:pt>
                <c:pt idx="24">
                  <c:v>GLN3</c:v>
                </c:pt>
                <c:pt idx="25">
                  <c:v>HMO1</c:v>
                </c:pt>
              </c:strCache>
            </c:strRef>
          </c:cat>
          <c:val>
            <c:numRef>
              <c:f>comparison_productionsrates!$D$2:$D$27</c:f>
              <c:numCache>
                <c:formatCode>General</c:formatCode>
                <c:ptCount val="26"/>
                <c:pt idx="0">
                  <c:v>0.152792845376965</c:v>
                </c:pt>
                <c:pt idx="1">
                  <c:v>0.00825195893314293</c:v>
                </c:pt>
                <c:pt idx="2">
                  <c:v>0.488536805037154</c:v>
                </c:pt>
                <c:pt idx="3">
                  <c:v>0.291486256060776</c:v>
                </c:pt>
                <c:pt idx="4">
                  <c:v>0.0411734769384779</c:v>
                </c:pt>
                <c:pt idx="5">
                  <c:v>0.0866887511949891</c:v>
                </c:pt>
                <c:pt idx="6">
                  <c:v>0.241324907942704</c:v>
                </c:pt>
                <c:pt idx="7">
                  <c:v>1.971233873964537</c:v>
                </c:pt>
                <c:pt idx="8">
                  <c:v>0.0708791345483417</c:v>
                </c:pt>
                <c:pt idx="9">
                  <c:v>0.0274838131244546</c:v>
                </c:pt>
                <c:pt idx="10">
                  <c:v>0.0419251369153987</c:v>
                </c:pt>
                <c:pt idx="11">
                  <c:v>0.0424136764340391</c:v>
                </c:pt>
                <c:pt idx="12">
                  <c:v>0.854667341091014</c:v>
                </c:pt>
                <c:pt idx="13">
                  <c:v>0.0573956288741019</c:v>
                </c:pt>
                <c:pt idx="14">
                  <c:v>0.140166123913137</c:v>
                </c:pt>
                <c:pt idx="15">
                  <c:v>0.129502370023689</c:v>
                </c:pt>
                <c:pt idx="16">
                  <c:v>0.0375294311063311</c:v>
                </c:pt>
                <c:pt idx="17">
                  <c:v>0.0816540430451052</c:v>
                </c:pt>
                <c:pt idx="18">
                  <c:v>0.0595599560638234</c:v>
                </c:pt>
                <c:pt idx="19">
                  <c:v>0.0148505078238225</c:v>
                </c:pt>
                <c:pt idx="20">
                  <c:v>0.0826350910920026</c:v>
                </c:pt>
                <c:pt idx="21">
                  <c:v>0.060929100677751</c:v>
                </c:pt>
                <c:pt idx="22">
                  <c:v>0.20259289592211</c:v>
                </c:pt>
                <c:pt idx="23">
                  <c:v>0.0776940466328778</c:v>
                </c:pt>
                <c:pt idx="24">
                  <c:v>0.347062064841125</c:v>
                </c:pt>
                <c:pt idx="25">
                  <c:v>0.202270622464076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419592"/>
        <c:axId val="-2134038488"/>
      </c:barChart>
      <c:catAx>
        <c:axId val="-213441959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4038488"/>
        <c:crosses val="autoZero"/>
        <c:auto val="1"/>
        <c:lblAlgn val="ctr"/>
        <c:lblOffset val="100"/>
        <c:noMultiLvlLbl val="0"/>
      </c:catAx>
      <c:valAx>
        <c:axId val="-2134038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34419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1833293565577"/>
          <c:y val="0.123687132013904"/>
          <c:w val="0.14523741350513"/>
          <c:h val="0.09046357381003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0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5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7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7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4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9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6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jpg"/><Relationship Id="rId12" Type="http://schemas.openxmlformats.org/officeDocument/2006/relationships/image" Target="../media/image23.jpg"/><Relationship Id="rId13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jpg"/><Relationship Id="rId8" Type="http://schemas.openxmlformats.org/officeDocument/2006/relationships/image" Target="../media/image19.jpg"/><Relationship Id="rId9" Type="http://schemas.openxmlformats.org/officeDocument/2006/relationships/image" Target="../media/image20.jpg"/><Relationship Id="rId10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jpg"/><Relationship Id="rId12" Type="http://schemas.openxmlformats.org/officeDocument/2006/relationships/image" Target="../media/image35.jpg"/><Relationship Id="rId13" Type="http://schemas.openxmlformats.org/officeDocument/2006/relationships/image" Target="../media/image36.jpg"/><Relationship Id="rId14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Relationship Id="rId8" Type="http://schemas.openxmlformats.org/officeDocument/2006/relationships/image" Target="../media/image31.jpg"/><Relationship Id="rId9" Type="http://schemas.openxmlformats.org/officeDocument/2006/relationships/image" Target="../media/image32.jpg"/><Relationship Id="rId10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jpg"/><Relationship Id="rId12" Type="http://schemas.openxmlformats.org/officeDocument/2006/relationships/image" Target="../media/image48.jpg"/><Relationship Id="rId13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6" Type="http://schemas.openxmlformats.org/officeDocument/2006/relationships/image" Target="../media/image42.jpg"/><Relationship Id="rId7" Type="http://schemas.openxmlformats.org/officeDocument/2006/relationships/image" Target="../media/image43.jpg"/><Relationship Id="rId8" Type="http://schemas.openxmlformats.org/officeDocument/2006/relationships/image" Target="../media/image44.jpg"/><Relationship Id="rId9" Type="http://schemas.openxmlformats.org/officeDocument/2006/relationships/image" Target="../media/image45.jpg"/><Relationship Id="rId10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jpg"/><Relationship Id="rId12" Type="http://schemas.openxmlformats.org/officeDocument/2006/relationships/image" Target="../media/image60.jpg"/><Relationship Id="rId13" Type="http://schemas.openxmlformats.org/officeDocument/2006/relationships/image" Target="../media/image61.jpg"/><Relationship Id="rId14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5" Type="http://schemas.openxmlformats.org/officeDocument/2006/relationships/image" Target="../media/image53.jpg"/><Relationship Id="rId6" Type="http://schemas.openxmlformats.org/officeDocument/2006/relationships/image" Target="../media/image54.jpg"/><Relationship Id="rId7" Type="http://schemas.openxmlformats.org/officeDocument/2006/relationships/image" Target="../media/image55.jpg"/><Relationship Id="rId8" Type="http://schemas.openxmlformats.org/officeDocument/2006/relationships/image" Target="../media/image56.jpg"/><Relationship Id="rId9" Type="http://schemas.openxmlformats.org/officeDocument/2006/relationships/image" Target="../media/image57.jpg"/><Relationship Id="rId10" Type="http://schemas.openxmlformats.org/officeDocument/2006/relationships/image" Target="../media/image5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Comparison of the wild type of S. </a:t>
            </a:r>
            <a:r>
              <a:rPr lang="en-US" dirty="0" err="1" smtClean="0"/>
              <a:t>cerevisiae</a:t>
            </a:r>
            <a:r>
              <a:rPr lang="en-US" dirty="0" smtClean="0"/>
              <a:t> and S. </a:t>
            </a:r>
            <a:r>
              <a:rPr lang="en-US" dirty="0" err="1" smtClean="0"/>
              <a:t>paradoxus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Karina Alvarez and Natalie Williams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0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689572"/>
              </p:ext>
            </p:extLst>
          </p:nvPr>
        </p:nvGraphicFramePr>
        <p:xfrm>
          <a:off x="828141" y="1710111"/>
          <a:ext cx="7384305" cy="2357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435"/>
                <a:gridCol w="2461435"/>
                <a:gridCol w="2461435"/>
              </a:tblGrid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Restrictions/Settings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Edges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DNA binding plus expression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384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ONLY DNA binding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102*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DNA binding and expression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8141" y="4551419"/>
            <a:ext cx="738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34963" algn="l"/>
              </a:tabLst>
            </a:pPr>
            <a:r>
              <a:rPr lang="en-US" sz="1600" dirty="0" smtClean="0"/>
              <a:t>* Amounts before alterations were done to see the visualized GRN in </a:t>
            </a:r>
            <a:r>
              <a:rPr lang="en-US" sz="1600" dirty="0" err="1" smtClean="0"/>
              <a:t>GRNSight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23478" y="316419"/>
            <a:ext cx="902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The amount of transcription factors responsible for gene regulation decreases with the varying criteria for the test.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660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LYDNAbindingevid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5" y="1224031"/>
            <a:ext cx="7750461" cy="4973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237" y="125470"/>
            <a:ext cx="8579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Original </a:t>
            </a:r>
            <a:r>
              <a:rPr lang="en-US" sz="2000" b="1" dirty="0" err="1" smtClean="0">
                <a:latin typeface="Arial"/>
                <a:cs typeface="Arial"/>
              </a:rPr>
              <a:t>GRNSight</a:t>
            </a:r>
            <a:r>
              <a:rPr lang="en-US" sz="2000" b="1" dirty="0" smtClean="0">
                <a:latin typeface="Arial"/>
                <a:cs typeface="Arial"/>
              </a:rPr>
              <a:t> visualization of the GRN resulting from the Only DNA binding evidence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831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LYDNA_Bin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4" y="1213093"/>
            <a:ext cx="8167199" cy="5221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317" y="299900"/>
            <a:ext cx="8431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Modified GRN from Only DNA binding evidence with a few strains deleted from the Original visualization.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02728" y="1552422"/>
            <a:ext cx="154127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Deleted: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SRB8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RLM1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SPT20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MIG1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CST6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MET31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SPT2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SNF5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PIB2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SNF6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SNF2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CBF1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SSN2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SKO1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YAP6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55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317" y="299900"/>
            <a:ext cx="8431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GRN visualized from the DNA binding evidence and expression data.</a:t>
            </a:r>
          </a:p>
        </p:txBody>
      </p:sp>
      <p:pic>
        <p:nvPicPr>
          <p:cNvPr id="3" name="Picture 2" descr="bindingandexpre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60" y="1161143"/>
            <a:ext cx="8241053" cy="52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2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nding_and_expre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1" y="1171343"/>
            <a:ext cx="8102666" cy="5151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317" y="299900"/>
            <a:ext cx="8431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GRN visualized from the modified DNA binding evidence and expression data.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8143" y="1850571"/>
            <a:ext cx="137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Deleted: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HAP1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RLM1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SNF2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30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66235"/>
              </p:ext>
            </p:extLst>
          </p:nvPr>
        </p:nvGraphicFramePr>
        <p:xfrm>
          <a:off x="828141" y="1710111"/>
          <a:ext cx="7384305" cy="2357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435"/>
                <a:gridCol w="2461435"/>
                <a:gridCol w="2461435"/>
              </a:tblGrid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Restrictions/Settings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Edges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DNA binding plus expression*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384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ONLY DNA binding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DNA binding and expression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3478" y="316419"/>
            <a:ext cx="902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The altered table that depicts the amount of transcription factors responsible for gene regulation.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141" y="4551419"/>
            <a:ext cx="738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34963" algn="l"/>
              </a:tabLst>
            </a:pPr>
            <a:r>
              <a:rPr lang="en-US" sz="1600" dirty="0" smtClean="0"/>
              <a:t>* A visualization was not able to be produced due to the number of nodes and edges.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2582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5" t="30000" r="11151" b="19692"/>
          <a:stretch/>
        </p:blipFill>
        <p:spPr bwMode="auto">
          <a:xfrm>
            <a:off x="529046" y="1182189"/>
            <a:ext cx="7833360" cy="498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" y="326571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Visualization of the GRN when the parameters and production rates were optimized with a fixed b – threshold – value.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2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483"/>
            <a:ext cx="2481696" cy="1861272"/>
          </a:xfrm>
          <a:prstGeom prst="rect">
            <a:avLst/>
          </a:prstGeom>
        </p:spPr>
      </p:pic>
      <p:pic>
        <p:nvPicPr>
          <p:cNvPr id="3" name="Picture 2" descr="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16" y="550483"/>
            <a:ext cx="2481696" cy="1861272"/>
          </a:xfrm>
          <a:prstGeom prst="rect">
            <a:avLst/>
          </a:prstGeom>
        </p:spPr>
      </p:pic>
      <p:pic>
        <p:nvPicPr>
          <p:cNvPr id="4" name="Picture 3" descr="figure_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48" y="550484"/>
            <a:ext cx="2459101" cy="1844326"/>
          </a:xfrm>
          <a:prstGeom prst="rect">
            <a:avLst/>
          </a:prstGeom>
        </p:spPr>
      </p:pic>
      <p:pic>
        <p:nvPicPr>
          <p:cNvPr id="5" name="Picture 4" descr="figure_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858" y="550485"/>
            <a:ext cx="2459101" cy="1844326"/>
          </a:xfrm>
          <a:prstGeom prst="rect">
            <a:avLst/>
          </a:prstGeom>
        </p:spPr>
      </p:pic>
      <p:pic>
        <p:nvPicPr>
          <p:cNvPr id="6" name="Picture 5" descr="figure_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" y="2738197"/>
            <a:ext cx="2348332" cy="1761249"/>
          </a:xfrm>
          <a:prstGeom prst="rect">
            <a:avLst/>
          </a:prstGeom>
        </p:spPr>
      </p:pic>
      <p:pic>
        <p:nvPicPr>
          <p:cNvPr id="7" name="Picture 6" descr="figure_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73" y="2672680"/>
            <a:ext cx="2435688" cy="1826766"/>
          </a:xfrm>
          <a:prstGeom prst="rect">
            <a:avLst/>
          </a:prstGeom>
        </p:spPr>
      </p:pic>
      <p:pic>
        <p:nvPicPr>
          <p:cNvPr id="8" name="Picture 7" descr="figure_7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56" y="2672680"/>
            <a:ext cx="2383655" cy="1787741"/>
          </a:xfrm>
          <a:prstGeom prst="rect">
            <a:avLst/>
          </a:prstGeom>
        </p:spPr>
      </p:pic>
      <p:pic>
        <p:nvPicPr>
          <p:cNvPr id="9" name="Picture 8" descr="figure_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11" y="2716117"/>
            <a:ext cx="2325738" cy="1744304"/>
          </a:xfrm>
          <a:prstGeom prst="rect">
            <a:avLst/>
          </a:prstGeom>
        </p:spPr>
      </p:pic>
      <p:pic>
        <p:nvPicPr>
          <p:cNvPr id="10" name="Picture 9" descr="figure_9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" y="4836389"/>
            <a:ext cx="2278544" cy="1708908"/>
          </a:xfrm>
          <a:prstGeom prst="rect">
            <a:avLst/>
          </a:prstGeom>
        </p:spPr>
      </p:pic>
      <p:pic>
        <p:nvPicPr>
          <p:cNvPr id="11" name="Picture 10" descr="figure_10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04" y="4940760"/>
            <a:ext cx="2215383" cy="1661538"/>
          </a:xfrm>
          <a:prstGeom prst="rect">
            <a:avLst/>
          </a:prstGeom>
        </p:spPr>
      </p:pic>
      <p:pic>
        <p:nvPicPr>
          <p:cNvPr id="12" name="Picture 11" descr="figure_1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87" y="4806128"/>
            <a:ext cx="2209347" cy="1657010"/>
          </a:xfrm>
          <a:prstGeom prst="rect">
            <a:avLst/>
          </a:prstGeom>
        </p:spPr>
      </p:pic>
      <p:pic>
        <p:nvPicPr>
          <p:cNvPr id="13" name="Picture 12" descr="figure_1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77" y="4801600"/>
            <a:ext cx="2215384" cy="16615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2307" y="139160"/>
            <a:ext cx="7602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Output from Fixed b values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04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71"/>
            <a:ext cx="2394719" cy="1796039"/>
          </a:xfrm>
          <a:prstGeom prst="rect">
            <a:avLst/>
          </a:prstGeom>
        </p:spPr>
      </p:pic>
      <p:pic>
        <p:nvPicPr>
          <p:cNvPr id="3" name="Picture 2" descr="figure_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51" y="104372"/>
            <a:ext cx="2382734" cy="1787050"/>
          </a:xfrm>
          <a:prstGeom prst="rect">
            <a:avLst/>
          </a:prstGeom>
        </p:spPr>
      </p:pic>
      <p:pic>
        <p:nvPicPr>
          <p:cNvPr id="4" name="Picture 3" descr="figure_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21" y="104373"/>
            <a:ext cx="2389877" cy="1792408"/>
          </a:xfrm>
          <a:prstGeom prst="rect">
            <a:avLst/>
          </a:prstGeom>
        </p:spPr>
      </p:pic>
      <p:pic>
        <p:nvPicPr>
          <p:cNvPr id="5" name="Picture 4" descr="figure_1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66" y="104371"/>
            <a:ext cx="2382734" cy="1787051"/>
          </a:xfrm>
          <a:prstGeom prst="rect">
            <a:avLst/>
          </a:prstGeom>
        </p:spPr>
      </p:pic>
      <p:pic>
        <p:nvPicPr>
          <p:cNvPr id="6" name="Picture 5" descr="figure_1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859"/>
            <a:ext cx="2301936" cy="1726452"/>
          </a:xfrm>
          <a:prstGeom prst="rect">
            <a:avLst/>
          </a:prstGeom>
        </p:spPr>
      </p:pic>
      <p:pic>
        <p:nvPicPr>
          <p:cNvPr id="7" name="Picture 6" descr="figure_1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52" y="1930859"/>
            <a:ext cx="2382734" cy="1787051"/>
          </a:xfrm>
          <a:prstGeom prst="rect">
            <a:avLst/>
          </a:prstGeom>
        </p:spPr>
      </p:pic>
      <p:pic>
        <p:nvPicPr>
          <p:cNvPr id="8" name="Picture 7" descr="figure_19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97" y="1930859"/>
            <a:ext cx="2499070" cy="1787051"/>
          </a:xfrm>
          <a:prstGeom prst="rect">
            <a:avLst/>
          </a:prstGeom>
        </p:spPr>
      </p:pic>
      <p:pic>
        <p:nvPicPr>
          <p:cNvPr id="9" name="Picture 8" descr="figure_2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46" y="1930859"/>
            <a:ext cx="2382734" cy="1787051"/>
          </a:xfrm>
          <a:prstGeom prst="rect">
            <a:avLst/>
          </a:prstGeom>
        </p:spPr>
      </p:pic>
      <p:pic>
        <p:nvPicPr>
          <p:cNvPr id="10" name="Picture 9" descr="figure_2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5568"/>
            <a:ext cx="2255551" cy="1691663"/>
          </a:xfrm>
          <a:prstGeom prst="rect">
            <a:avLst/>
          </a:prstGeom>
        </p:spPr>
      </p:pic>
      <p:pic>
        <p:nvPicPr>
          <p:cNvPr id="11" name="Picture 10" descr="figure_2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11" y="3665725"/>
            <a:ext cx="2243575" cy="1682682"/>
          </a:xfrm>
          <a:prstGeom prst="rect">
            <a:avLst/>
          </a:prstGeom>
        </p:spPr>
      </p:pic>
      <p:pic>
        <p:nvPicPr>
          <p:cNvPr id="12" name="Picture 11" descr="figure_23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86" y="3687753"/>
            <a:ext cx="2233311" cy="1674983"/>
          </a:xfrm>
          <a:prstGeom prst="rect">
            <a:avLst/>
          </a:prstGeom>
        </p:spPr>
      </p:pic>
      <p:pic>
        <p:nvPicPr>
          <p:cNvPr id="13" name="Picture 12" descr="figure_24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66" y="3687754"/>
            <a:ext cx="2215293" cy="1661470"/>
          </a:xfrm>
          <a:prstGeom prst="rect">
            <a:avLst/>
          </a:prstGeom>
        </p:spPr>
      </p:pic>
      <p:pic>
        <p:nvPicPr>
          <p:cNvPr id="14" name="Picture 13" descr="figure_25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73" y="5327231"/>
            <a:ext cx="2041026" cy="15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13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012"/>
            <a:ext cx="2278752" cy="1709064"/>
          </a:xfrm>
          <a:prstGeom prst="rect">
            <a:avLst/>
          </a:prstGeom>
        </p:spPr>
      </p:pic>
      <p:pic>
        <p:nvPicPr>
          <p:cNvPr id="3" name="Picture 2" descr="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60" y="661013"/>
            <a:ext cx="2272763" cy="1704572"/>
          </a:xfrm>
          <a:prstGeom prst="rect">
            <a:avLst/>
          </a:prstGeom>
        </p:spPr>
      </p:pic>
      <p:pic>
        <p:nvPicPr>
          <p:cNvPr id="4" name="Picture 3" descr="figure_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24" y="661012"/>
            <a:ext cx="2281369" cy="1711026"/>
          </a:xfrm>
          <a:prstGeom prst="rect">
            <a:avLst/>
          </a:prstGeom>
        </p:spPr>
      </p:pic>
      <p:pic>
        <p:nvPicPr>
          <p:cNvPr id="5" name="Picture 4" descr="figure_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77" y="661013"/>
            <a:ext cx="2272763" cy="1704572"/>
          </a:xfrm>
          <a:prstGeom prst="rect">
            <a:avLst/>
          </a:prstGeom>
        </p:spPr>
      </p:pic>
      <p:pic>
        <p:nvPicPr>
          <p:cNvPr id="6" name="Picture 5" descr="figure_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8733"/>
            <a:ext cx="2174560" cy="1630920"/>
          </a:xfrm>
          <a:prstGeom prst="rect">
            <a:avLst/>
          </a:prstGeom>
        </p:spPr>
      </p:pic>
      <p:pic>
        <p:nvPicPr>
          <p:cNvPr id="7" name="Picture 6" descr="figure_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59" y="2728733"/>
            <a:ext cx="2157165" cy="1617874"/>
          </a:xfrm>
          <a:prstGeom prst="rect">
            <a:avLst/>
          </a:prstGeom>
        </p:spPr>
      </p:pic>
      <p:pic>
        <p:nvPicPr>
          <p:cNvPr id="8" name="Picture 7" descr="figure_7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25" y="2615569"/>
            <a:ext cx="2308051" cy="1731038"/>
          </a:xfrm>
          <a:prstGeom prst="rect">
            <a:avLst/>
          </a:prstGeom>
        </p:spPr>
      </p:pic>
      <p:pic>
        <p:nvPicPr>
          <p:cNvPr id="9" name="Picture 8" descr="figure_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92" y="2609116"/>
            <a:ext cx="2278932" cy="1709199"/>
          </a:xfrm>
          <a:prstGeom prst="rect">
            <a:avLst/>
          </a:prstGeom>
        </p:spPr>
      </p:pic>
      <p:pic>
        <p:nvPicPr>
          <p:cNvPr id="10" name="Picture 9" descr="figure_9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4" y="4746671"/>
            <a:ext cx="2275855" cy="1706891"/>
          </a:xfrm>
          <a:prstGeom prst="rect">
            <a:avLst/>
          </a:prstGeom>
        </p:spPr>
      </p:pic>
      <p:pic>
        <p:nvPicPr>
          <p:cNvPr id="11" name="Picture 10" descr="figure_10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25" y="4746671"/>
            <a:ext cx="2275854" cy="1706891"/>
          </a:xfrm>
          <a:prstGeom prst="rect">
            <a:avLst/>
          </a:prstGeom>
        </p:spPr>
      </p:pic>
      <p:pic>
        <p:nvPicPr>
          <p:cNvPr id="12" name="Picture 11" descr="figure_1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88" y="4746671"/>
            <a:ext cx="2275855" cy="1706891"/>
          </a:xfrm>
          <a:prstGeom prst="rect">
            <a:avLst/>
          </a:prstGeom>
        </p:spPr>
      </p:pic>
      <p:pic>
        <p:nvPicPr>
          <p:cNvPr id="13" name="Picture 12" descr="figure_1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57" y="4746671"/>
            <a:ext cx="2275855" cy="17068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0532" y="0"/>
            <a:ext cx="8002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Output from Estimated b values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68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808" y="250169"/>
            <a:ext cx="8523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The WT of S. </a:t>
            </a:r>
            <a:r>
              <a:rPr lang="en-US" sz="2000" b="1" dirty="0" err="1" smtClean="0">
                <a:latin typeface="Arial"/>
                <a:cs typeface="Arial"/>
              </a:rPr>
              <a:t>cerevisiae</a:t>
            </a:r>
            <a:r>
              <a:rPr lang="en-US" sz="2000" b="1" dirty="0" smtClean="0">
                <a:latin typeface="Arial"/>
                <a:cs typeface="Arial"/>
              </a:rPr>
              <a:t> shows a higher percentage of significance with all p-values in the NSR1 gene than in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r>
              <a:rPr lang="en-US" sz="2000" b="1" dirty="0" smtClean="0">
                <a:latin typeface="Arial"/>
                <a:cs typeface="Arial"/>
              </a:rPr>
              <a:t>’. </a:t>
            </a:r>
            <a:endParaRPr lang="en-US" sz="2000" b="1" dirty="0">
              <a:latin typeface="Arial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904679"/>
              </p:ext>
            </p:extLst>
          </p:nvPr>
        </p:nvGraphicFramePr>
        <p:xfrm>
          <a:off x="828141" y="1710111"/>
          <a:ext cx="7384305" cy="3770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435"/>
                <a:gridCol w="2461435"/>
                <a:gridCol w="2461435"/>
              </a:tblGrid>
              <a:tr h="5385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cerevisiae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S. </a:t>
                      </a:r>
                      <a:r>
                        <a:rPr lang="en-US" dirty="0" err="1" smtClean="0"/>
                        <a:t>paradoxus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38.42 %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36.55%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24.67%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22.62%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11.05%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5.073%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B-H</a:t>
                      </a:r>
                      <a:r>
                        <a:rPr lang="en-US" baseline="0" dirty="0" smtClean="0"/>
                        <a:t> p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26.76%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24.25%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Bonferroni</a:t>
                      </a:r>
                      <a:r>
                        <a:rPr lang="en-US" dirty="0" smtClean="0"/>
                        <a:t> p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2.343%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3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9" y="86975"/>
            <a:ext cx="2122365" cy="1591774"/>
          </a:xfrm>
          <a:prstGeom prst="rect">
            <a:avLst/>
          </a:prstGeom>
        </p:spPr>
      </p:pic>
      <p:pic>
        <p:nvPicPr>
          <p:cNvPr id="3" name="Picture 2" descr="figure_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2" y="1896061"/>
            <a:ext cx="2122365" cy="1669926"/>
          </a:xfrm>
          <a:prstGeom prst="rect">
            <a:avLst/>
          </a:prstGeom>
        </p:spPr>
      </p:pic>
      <p:pic>
        <p:nvPicPr>
          <p:cNvPr id="4" name="Picture 3" descr="figure_2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8" y="3600777"/>
            <a:ext cx="2122365" cy="1591774"/>
          </a:xfrm>
          <a:prstGeom prst="rect">
            <a:avLst/>
          </a:prstGeom>
        </p:spPr>
      </p:pic>
      <p:pic>
        <p:nvPicPr>
          <p:cNvPr id="5" name="Picture 4" descr="figure_2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400" y="5192551"/>
            <a:ext cx="2128164" cy="1596123"/>
          </a:xfrm>
          <a:prstGeom prst="rect">
            <a:avLst/>
          </a:prstGeom>
        </p:spPr>
      </p:pic>
      <p:pic>
        <p:nvPicPr>
          <p:cNvPr id="6" name="Picture 5" descr="figure_1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25" y="86976"/>
            <a:ext cx="2099168" cy="1574376"/>
          </a:xfrm>
          <a:prstGeom prst="rect">
            <a:avLst/>
          </a:prstGeom>
        </p:spPr>
      </p:pic>
      <p:pic>
        <p:nvPicPr>
          <p:cNvPr id="7" name="Picture 6" descr="figure_1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93" y="86975"/>
            <a:ext cx="2087571" cy="1565678"/>
          </a:xfrm>
          <a:prstGeom prst="rect">
            <a:avLst/>
          </a:prstGeom>
        </p:spPr>
      </p:pic>
      <p:pic>
        <p:nvPicPr>
          <p:cNvPr id="8" name="Picture 7" descr="figure_16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39" y="112738"/>
            <a:ext cx="2088015" cy="1566011"/>
          </a:xfrm>
          <a:prstGeom prst="rect">
            <a:avLst/>
          </a:prstGeom>
        </p:spPr>
      </p:pic>
      <p:pic>
        <p:nvPicPr>
          <p:cNvPr id="9" name="Picture 8" descr="figure_1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18" y="1896062"/>
            <a:ext cx="2226568" cy="1669926"/>
          </a:xfrm>
          <a:prstGeom prst="rect">
            <a:avLst/>
          </a:prstGeom>
        </p:spPr>
      </p:pic>
      <p:pic>
        <p:nvPicPr>
          <p:cNvPr id="10" name="Picture 9" descr="figure_19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86" y="1896061"/>
            <a:ext cx="2209347" cy="1657010"/>
          </a:xfrm>
          <a:prstGeom prst="rect">
            <a:avLst/>
          </a:prstGeom>
        </p:spPr>
      </p:pic>
      <p:pic>
        <p:nvPicPr>
          <p:cNvPr id="11" name="Picture 10" descr="figure_20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34" y="1896062"/>
            <a:ext cx="2209346" cy="1657009"/>
          </a:xfrm>
          <a:prstGeom prst="rect">
            <a:avLst/>
          </a:prstGeom>
        </p:spPr>
      </p:pic>
      <p:pic>
        <p:nvPicPr>
          <p:cNvPr id="12" name="Picture 11" descr="figure_22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58" y="3600777"/>
            <a:ext cx="2185824" cy="1639368"/>
          </a:xfrm>
          <a:prstGeom prst="rect">
            <a:avLst/>
          </a:prstGeom>
        </p:spPr>
      </p:pic>
      <p:pic>
        <p:nvPicPr>
          <p:cNvPr id="13" name="Picture 12" descr="figure_2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47" y="3600778"/>
            <a:ext cx="2185824" cy="1639368"/>
          </a:xfrm>
          <a:prstGeom prst="rect">
            <a:avLst/>
          </a:prstGeom>
        </p:spPr>
      </p:pic>
      <p:pic>
        <p:nvPicPr>
          <p:cNvPr id="14" name="Picture 13" descr="figure_24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430" y="3600777"/>
            <a:ext cx="2185824" cy="16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32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7 at 3.4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1" y="1217653"/>
            <a:ext cx="8154491" cy="5205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171" y="365296"/>
            <a:ext cx="850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Visualization of the GRN when the parameters and production rates were optimized with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b values.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0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551459"/>
              </p:ext>
            </p:extLst>
          </p:nvPr>
        </p:nvGraphicFramePr>
        <p:xfrm>
          <a:off x="239412" y="1635134"/>
          <a:ext cx="8904588" cy="448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9168" y="226136"/>
            <a:ext cx="89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There was little difference in optimized weight parameters that MATLAB gave when the threshold was fixed vs. when it was estimated.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179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789294"/>
              </p:ext>
            </p:extLst>
          </p:nvPr>
        </p:nvGraphicFramePr>
        <p:xfrm>
          <a:off x="342900" y="1148073"/>
          <a:ext cx="8372713" cy="536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3964" y="139161"/>
            <a:ext cx="883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There was little differences seen among the various production rates that were estimated under the conditions of “b” being a fixed value vs. being estimated.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89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Results of stem show 6 different profiles, signifying that S. par has a collection of genes that reacts to cold shock.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2662" t="4911" r="7177" b="10346"/>
          <a:stretch/>
        </p:blipFill>
        <p:spPr>
          <a:xfrm>
            <a:off x="1693155" y="1924376"/>
            <a:ext cx="5772120" cy="411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8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#45 contains genes that are activated during cold shock and then are repressed during the recovery phase.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76400" y="1300074"/>
            <a:ext cx="60198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4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#9 shows genes that are generally repressed throughout the cold shock and gradually reach activation later in the recovery phase.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1330727"/>
            <a:ext cx="6019800" cy="47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#22 shows genes that do not have a significant level of expression during cold shock, but in the recovery phase, they are highly activated.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56550" y="1258277"/>
            <a:ext cx="6195403" cy="51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6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#28 shows genes that are activated and then reach a level of steady expression close to 0 or no expression.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1400948"/>
            <a:ext cx="647700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5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#48 shows fewer genes than previous profiles and that those genes are activated before reaching decreased expression levels.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1376314"/>
            <a:ext cx="61722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6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#2 shows genes that are decreased initially in cold shock and during recovery phase are activated.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1454810"/>
            <a:ext cx="604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9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561</Words>
  <Application>Microsoft Macintosh PowerPoint</Application>
  <PresentationFormat>On-screen Show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Comparison of the wild type of S. cerevisiae and S. paradoxus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Williams</dc:creator>
  <cp:lastModifiedBy>Natalie Williams</cp:lastModifiedBy>
  <cp:revision>16</cp:revision>
  <dcterms:created xsi:type="dcterms:W3CDTF">2015-04-07T04:05:06Z</dcterms:created>
  <dcterms:modified xsi:type="dcterms:W3CDTF">2015-04-28T05:42:31Z</dcterms:modified>
</cp:coreProperties>
</file>