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7" r:id="rId5"/>
    <p:sldId id="260" r:id="rId6"/>
    <p:sldId id="268" r:id="rId7"/>
    <p:sldId id="262" r:id="rId8"/>
    <p:sldId id="265" r:id="rId9"/>
    <p:sldId id="263" r:id="rId10"/>
    <p:sldId id="264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22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383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98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116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253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734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897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6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737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970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93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09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DBDAE-0142-4F9B-BF8D-12A53C38C099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EBDEE-717B-466D-B7D0-CB9149854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868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xs1006@psu.edu" TargetMode="External"/><Relationship Id="rId2" Type="http://schemas.openxmlformats.org/officeDocument/2006/relationships/hyperlink" Target="mailto:cec9@psu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hotobiology.info/Visser-Rolinski_files/Fig1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96" r="2580" b="3696"/>
          <a:stretch/>
        </p:blipFill>
        <p:spPr bwMode="auto">
          <a:xfrm>
            <a:off x="2716306" y="1899396"/>
            <a:ext cx="5916706" cy="4904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03412"/>
            <a:ext cx="9144000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5400" b="1" dirty="0" smtClean="0"/>
              <a:t>Fluorescence Polarization</a:t>
            </a:r>
          </a:p>
          <a:p>
            <a:pPr marL="228600"/>
            <a:endParaRPr lang="en-US" sz="1600" b="1" dirty="0"/>
          </a:p>
          <a:p>
            <a:pPr marL="228600"/>
            <a:r>
              <a:rPr lang="en-US" sz="3200" b="1" dirty="0" smtClean="0"/>
              <a:t>Djoshkun Shengjuler (JOJO)</a:t>
            </a:r>
          </a:p>
          <a:p>
            <a:pPr marL="228600"/>
            <a:endParaRPr lang="en-US" sz="1100" b="1" dirty="0" smtClean="0"/>
          </a:p>
          <a:p>
            <a:pPr marL="228600"/>
            <a:r>
              <a:rPr lang="en-US" sz="2800" b="1" dirty="0" smtClean="0"/>
              <a:t>Cameron Lab</a:t>
            </a:r>
            <a:endParaRPr lang="en-US" sz="3200" b="1" dirty="0" smtClean="0"/>
          </a:p>
          <a:p>
            <a:pPr marL="228600"/>
            <a:endParaRPr lang="en-US" sz="1100" b="1" dirty="0" smtClean="0"/>
          </a:p>
          <a:p>
            <a:pPr marL="228600"/>
            <a:r>
              <a:rPr lang="en-US" sz="2800" b="1" dirty="0" smtClean="0"/>
              <a:t>Feb. 25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, 2015</a:t>
            </a:r>
          </a:p>
          <a:p>
            <a:pPr marL="228600"/>
            <a:endParaRPr lang="en-US" sz="1100" b="1" dirty="0" smtClean="0"/>
          </a:p>
          <a:p>
            <a:pPr marL="228600"/>
            <a:r>
              <a:rPr lang="en-US" sz="2800" b="1" dirty="0" smtClean="0"/>
              <a:t>PSU-BMB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79460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Case Study #3: Tyrosine Kinase Assay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4049" y="688766"/>
            <a:ext cx="5170296" cy="19044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6553" y="2645401"/>
            <a:ext cx="5941580" cy="407812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310853" y="6396335"/>
            <a:ext cx="2754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Phosphatase Assay?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6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Considerations Before Starting a New </a:t>
            </a:r>
            <a:r>
              <a:rPr lang="en-US" sz="3200" b="1" dirty="0"/>
              <a:t>E</a:t>
            </a:r>
            <a:r>
              <a:rPr lang="en-US" sz="3200" b="1" dirty="0" smtClean="0"/>
              <a:t>xperiment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45637"/>
            <a:ext cx="8861611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Equilibration time </a:t>
            </a:r>
            <a:r>
              <a:rPr lang="en-US" sz="2400" dirty="0" smtClean="0">
                <a:solidFill>
                  <a:srgbClr val="FF0000"/>
                </a:solidFill>
              </a:rPr>
              <a:t>- kinetic analysis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Temperature </a:t>
            </a:r>
            <a:r>
              <a:rPr lang="en-US" sz="2400" dirty="0" smtClean="0">
                <a:solidFill>
                  <a:srgbClr val="FF0000"/>
                </a:solidFill>
              </a:rPr>
              <a:t>- 25°C, 37°C etc.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Protein &amp; probe/ligand size </a:t>
            </a:r>
            <a:r>
              <a:rPr lang="en-US" sz="2400" dirty="0" smtClean="0">
                <a:solidFill>
                  <a:srgbClr val="FF0000"/>
                </a:solidFill>
              </a:rPr>
              <a:t>- protein = large</a:t>
            </a:r>
            <a:r>
              <a:rPr lang="en-US" sz="2400" dirty="0">
                <a:solidFill>
                  <a:srgbClr val="FF0000"/>
                </a:solidFill>
              </a:rPr>
              <a:t>;</a:t>
            </a:r>
            <a:r>
              <a:rPr lang="en-US" sz="2400" dirty="0" smtClean="0">
                <a:solidFill>
                  <a:srgbClr val="FF0000"/>
                </a:solidFill>
              </a:rPr>
              <a:t> ligand = small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Protein concentration range </a:t>
            </a:r>
            <a:r>
              <a:rPr lang="en-US" sz="2400" dirty="0" smtClean="0">
                <a:solidFill>
                  <a:srgbClr val="FF0000"/>
                </a:solidFill>
              </a:rPr>
              <a:t>- 5x &gt;Kd, 5x &lt;Kd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Protein Purity &amp; Contaminants </a:t>
            </a:r>
            <a:r>
              <a:rPr lang="en-US" sz="2400" dirty="0" smtClean="0">
                <a:solidFill>
                  <a:srgbClr val="FF0000"/>
                </a:solidFill>
              </a:rPr>
              <a:t>- reproducibility issue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Protein Mono/Poly-</a:t>
            </a:r>
            <a:r>
              <a:rPr lang="en-US" sz="2400" dirty="0" err="1" smtClean="0"/>
              <a:t>dispersity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- specific/non-specific binding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Buffer composition </a:t>
            </a:r>
            <a:r>
              <a:rPr lang="en-US" sz="2400" dirty="0" smtClean="0">
                <a:solidFill>
                  <a:srgbClr val="FF0000"/>
                </a:solidFill>
              </a:rPr>
              <a:t>- make your protein happy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Cofactor(s)</a:t>
            </a:r>
            <a:r>
              <a:rPr lang="en-US" sz="2400" dirty="0" smtClean="0">
                <a:solidFill>
                  <a:srgbClr val="FF0000"/>
                </a:solidFill>
              </a:rPr>
              <a:t> - small molecules, divalent cations etc.  </a:t>
            </a:r>
            <a:endParaRPr lang="en-US" sz="2400" dirty="0" smtClean="0"/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Probe concentration </a:t>
            </a:r>
            <a:r>
              <a:rPr lang="en-US" sz="2400" dirty="0" smtClean="0">
                <a:solidFill>
                  <a:srgbClr val="FF0000"/>
                </a:solidFill>
              </a:rPr>
              <a:t>- 1 nM or below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Precipitation indicators </a:t>
            </a:r>
            <a:r>
              <a:rPr lang="en-US" sz="2400" dirty="0" smtClean="0">
                <a:solidFill>
                  <a:srgbClr val="FF0000"/>
                </a:solidFill>
              </a:rPr>
              <a:t>- high intensity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Blank </a:t>
            </a:r>
            <a:r>
              <a:rPr lang="en-US" sz="2400" dirty="0" smtClean="0">
                <a:solidFill>
                  <a:srgbClr val="FF0000"/>
                </a:solidFill>
              </a:rPr>
              <a:t>- background subtraction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Competition experiments with unlabeled ligand </a:t>
            </a:r>
            <a:r>
              <a:rPr lang="en-US" sz="2400" dirty="0" smtClean="0">
                <a:solidFill>
                  <a:srgbClr val="FF0000"/>
                </a:solidFill>
              </a:rPr>
              <a:t>- control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Binding experiments with fluorescent probe only </a:t>
            </a:r>
            <a:r>
              <a:rPr lang="en-US" sz="2400" dirty="0" smtClean="0">
                <a:solidFill>
                  <a:srgbClr val="FF0000"/>
                </a:solidFill>
              </a:rPr>
              <a:t>- control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300" dirty="0" smtClean="0"/>
              <a:t>Watch the intensity change </a:t>
            </a:r>
            <a:r>
              <a:rPr lang="en-US" sz="2300" dirty="0" smtClean="0">
                <a:solidFill>
                  <a:srgbClr val="FF0000"/>
                </a:solidFill>
              </a:rPr>
              <a:t>- increase may indicate precipitation</a:t>
            </a: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xmlns="" val="14725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Where is the equipment?</a:t>
            </a:r>
          </a:p>
        </p:txBody>
      </p:sp>
      <p:sp>
        <p:nvSpPr>
          <p:cNvPr id="3" name="Rectangle 2"/>
          <p:cNvSpPr/>
          <p:nvPr/>
        </p:nvSpPr>
        <p:spPr>
          <a:xfrm>
            <a:off x="1" y="2665248"/>
            <a:ext cx="92650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/>
              <a:t>Single tube instrument is easy to use and easy to get trained on.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Need permission from Craig E. Cameron:</a:t>
            </a:r>
          </a:p>
          <a:p>
            <a:pPr marL="1882775" lvl="2" indent="-349250">
              <a:buFont typeface="Wingdings" panose="05000000000000000000" pitchFamily="2" charset="2"/>
              <a:buChar char="Ø"/>
            </a:pPr>
            <a:r>
              <a:rPr lang="en-US" sz="2400" dirty="0" smtClean="0">
                <a:hlinkClick r:id="rId2"/>
              </a:rPr>
              <a:t>cec9@psu.edu</a:t>
            </a:r>
            <a:endParaRPr lang="en-US" sz="2400" dirty="0" smtClean="0"/>
          </a:p>
          <a:p>
            <a:pPr marL="806450" indent="-3492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Can provide manuals if you are interested in using FP in your research.</a:t>
            </a:r>
          </a:p>
          <a:p>
            <a:pPr marL="806450" indent="-3492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Contact me if you have any questions:</a:t>
            </a:r>
          </a:p>
          <a:p>
            <a:pPr marL="1882775" lvl="3" indent="-349250">
              <a:buFont typeface="Wingdings" panose="05000000000000000000" pitchFamily="2" charset="2"/>
              <a:buChar char="Ø"/>
            </a:pPr>
            <a:r>
              <a:rPr lang="en-US" sz="2400" dirty="0" smtClean="0">
                <a:hlinkClick r:id="rId3"/>
              </a:rPr>
              <a:t>dxs1006@psu.edu</a:t>
            </a: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52400" y="1298037"/>
            <a:ext cx="88616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indent="-349250">
              <a:buFont typeface="Arial" panose="020B0604020202020204" pitchFamily="34" charset="0"/>
              <a:buChar char="•"/>
            </a:pPr>
            <a:r>
              <a:rPr lang="en-US" sz="2400" dirty="0" smtClean="0"/>
              <a:t>There are 2 FP capable instruments in 206 Althouse:</a:t>
            </a:r>
          </a:p>
          <a:p>
            <a:pPr marL="1720850" lvl="2" indent="-349250">
              <a:buFont typeface="Wingdings" panose="05000000000000000000" pitchFamily="2" charset="2"/>
              <a:buChar char="Ø"/>
            </a:pPr>
            <a:r>
              <a:rPr lang="en-US" sz="2400" dirty="0" smtClean="0"/>
              <a:t>1 dedicated single tube instrument</a:t>
            </a:r>
          </a:p>
          <a:p>
            <a:pPr marL="1720850" lvl="2" indent="-349250">
              <a:buFont typeface="Wingdings" panose="05000000000000000000" pitchFamily="2" charset="2"/>
              <a:buChar char="Ø"/>
            </a:pPr>
            <a:r>
              <a:rPr lang="en-US" sz="2400" dirty="0" smtClean="0"/>
              <a:t>1 FP capable plate reader with 96-well plate option</a:t>
            </a:r>
          </a:p>
        </p:txBody>
      </p:sp>
    </p:spTree>
    <p:extLst>
      <p:ext uri="{BB962C8B-B14F-4D97-AF65-F5344CB8AC3E}">
        <p14:creationId xmlns:p14="http://schemas.microsoft.com/office/powerpoint/2010/main" xmlns="" val="323707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Outline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" y="1376086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/>
            <a:r>
              <a:rPr lang="en-US" sz="3200" b="1" dirty="0" smtClean="0"/>
              <a:t>History</a:t>
            </a:r>
          </a:p>
          <a:p>
            <a:pPr marL="914400" lvl="1"/>
            <a:r>
              <a:rPr lang="en-US" sz="3200" b="1" dirty="0" smtClean="0"/>
              <a:t>Measurement</a:t>
            </a:r>
          </a:p>
          <a:p>
            <a:pPr marL="914400" lvl="1"/>
            <a:r>
              <a:rPr lang="en-US" sz="3200" b="1" dirty="0" smtClean="0"/>
              <a:t>Principle</a:t>
            </a:r>
          </a:p>
          <a:p>
            <a:pPr marL="914400" lvl="1"/>
            <a:r>
              <a:rPr lang="en-US" sz="3200" b="1" dirty="0" smtClean="0"/>
              <a:t>Advantages/Disadvantages</a:t>
            </a:r>
          </a:p>
          <a:p>
            <a:pPr marL="914400" lvl="1"/>
            <a:r>
              <a:rPr lang="en-US" sz="3200" b="1" dirty="0" smtClean="0"/>
              <a:t>Applications</a:t>
            </a:r>
          </a:p>
          <a:p>
            <a:pPr marL="914400" lvl="1"/>
            <a:r>
              <a:rPr lang="en-US" sz="3200" b="1" dirty="0" smtClean="0"/>
              <a:t>Case studies (3)</a:t>
            </a:r>
          </a:p>
          <a:p>
            <a:pPr marL="914400" lvl="1"/>
            <a:r>
              <a:rPr lang="en-US" sz="3200" b="1" dirty="0" smtClean="0"/>
              <a:t>Special Considerations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82913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History</a:t>
            </a:r>
          </a:p>
        </p:txBody>
      </p:sp>
      <p:sp>
        <p:nvSpPr>
          <p:cNvPr id="3" name="Rectangle 2"/>
          <p:cNvSpPr/>
          <p:nvPr/>
        </p:nvSpPr>
        <p:spPr>
          <a:xfrm>
            <a:off x="403412" y="669408"/>
            <a:ext cx="808168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Fluorescence polarization (FP) is 89 years old.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Perrin, M.F.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Polarization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de la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luniere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de fluorescence. Vie moyenne de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molecules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dans l’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etat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excite”, J. Phys. Radium, 7, 390-401, 1926. </a:t>
            </a:r>
            <a:r>
              <a:rPr lang="fr-FR" b="1" dirty="0" smtClean="0">
                <a:solidFill>
                  <a:srgbClr val="FF0000"/>
                </a:solidFill>
              </a:rPr>
              <a:t>(first </a:t>
            </a:r>
            <a:r>
              <a:rPr lang="fr-FR" b="1" dirty="0" err="1" smtClean="0">
                <a:solidFill>
                  <a:srgbClr val="FF0000"/>
                </a:solidFill>
              </a:rPr>
              <a:t>paper</a:t>
            </a:r>
            <a:r>
              <a:rPr lang="fr-FR" b="1" dirty="0" smtClean="0">
                <a:solidFill>
                  <a:srgbClr val="FF0000"/>
                </a:solidFill>
              </a:rPr>
              <a:t> on FP)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Lakowicz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J.R., Principles of Fluorescence Spectroscopy, Springer, New York, USA, 1999. </a:t>
            </a:r>
            <a:r>
              <a:rPr lang="en-US" b="1" dirty="0" smtClean="0">
                <a:solidFill>
                  <a:srgbClr val="FF0000"/>
                </a:solidFill>
              </a:rPr>
              <a:t>(FP Bible)</a:t>
            </a:r>
          </a:p>
          <a:p>
            <a:endParaRPr lang="en-US" sz="2400" dirty="0" smtClean="0"/>
          </a:p>
          <a:p>
            <a:r>
              <a:rPr lang="en-US" sz="2400" dirty="0" smtClean="0"/>
              <a:t>FP is used as a tool for studying molecular interactions.</a:t>
            </a:r>
          </a:p>
          <a:p>
            <a:endParaRPr lang="en-US" sz="2400" dirty="0"/>
          </a:p>
          <a:p>
            <a:r>
              <a:rPr lang="en-US" sz="2400" dirty="0" smtClean="0"/>
              <a:t>Because FP measurements are taken in real-time, experiments are not limited to equilibrium binding studies. Kinetic analysis of association and dissociation reactions are routine with fluorescence polarization. </a:t>
            </a:r>
          </a:p>
          <a:p>
            <a:endParaRPr lang="en-US" sz="2400" dirty="0"/>
          </a:p>
          <a:p>
            <a:r>
              <a:rPr lang="en-US" sz="2400" dirty="0" smtClean="0"/>
              <a:t>FP is a truly homogeneous technique, so it does not require the separation of bound and free species.</a:t>
            </a:r>
          </a:p>
          <a:p>
            <a:endParaRPr lang="en-US" sz="2400" dirty="0"/>
          </a:p>
          <a:p>
            <a:r>
              <a:rPr lang="en-US" sz="2400" dirty="0" smtClean="0"/>
              <a:t>FP is used as a high-throughput screening (HTS) method.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65246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Measurement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" y="791977"/>
            <a:ext cx="9143999" cy="30782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l="5523" t="6861" r="9834" b="11643"/>
          <a:stretch/>
        </p:blipFill>
        <p:spPr>
          <a:xfrm>
            <a:off x="416860" y="3630707"/>
            <a:ext cx="2393576" cy="11295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/>
          <a:srcRect l="2618" t="8802" r="4891" b="17463"/>
          <a:stretch/>
        </p:blipFill>
        <p:spPr>
          <a:xfrm>
            <a:off x="416860" y="5215432"/>
            <a:ext cx="2393576" cy="9727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380130" y="3751733"/>
            <a:ext cx="6629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/>
            <a:r>
              <a:rPr lang="en-US" sz="2200" b="1" dirty="0" smtClean="0">
                <a:solidFill>
                  <a:srgbClr val="FF0000"/>
                </a:solidFill>
              </a:rPr>
              <a:t>Experiments are not dependent on probe intensity, i.e. probe concentration does not matter…not true! Think twice!</a:t>
            </a:r>
          </a:p>
          <a:p>
            <a:pPr marL="571500"/>
            <a:endParaRPr lang="en-US" sz="2200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80129" y="5089110"/>
            <a:ext cx="67638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/>
            <a:r>
              <a:rPr lang="en-US" sz="2200" b="1" dirty="0">
                <a:solidFill>
                  <a:srgbClr val="FF0000"/>
                </a:solidFill>
              </a:rPr>
              <a:t>Anisotropy (A) and polarization (P) are mathematically related and easily interconverted</a:t>
            </a:r>
            <a:r>
              <a:rPr lang="en-US" sz="2200" b="1" dirty="0" smtClean="0">
                <a:solidFill>
                  <a:srgbClr val="FF0000"/>
                </a:solidFill>
              </a:rPr>
              <a:t>.</a:t>
            </a:r>
          </a:p>
          <a:p>
            <a:pPr marL="571500"/>
            <a:endParaRPr lang="en-US" sz="2200" b="1" dirty="0">
              <a:solidFill>
                <a:srgbClr val="FF0000"/>
              </a:solidFill>
            </a:endParaRPr>
          </a:p>
          <a:p>
            <a:pPr marL="571500"/>
            <a:r>
              <a:rPr lang="en-US" sz="2200" b="1" dirty="0">
                <a:solidFill>
                  <a:srgbClr val="FF0000"/>
                </a:solidFill>
              </a:rPr>
              <a:t>They share the same content of information.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27929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Principle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23072" y="4793805"/>
            <a:ext cx="4040840" cy="1915064"/>
            <a:chOff x="531161" y="980234"/>
            <a:chExt cx="4040840" cy="191506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401" y="980234"/>
              <a:ext cx="4038600" cy="80962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531161" y="1694969"/>
              <a:ext cx="261545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η = viscosity</a:t>
              </a:r>
            </a:p>
            <a:p>
              <a:r>
                <a:rPr lang="en-US" dirty="0" smtClean="0"/>
                <a:t>T = absolute temperature </a:t>
              </a:r>
            </a:p>
            <a:p>
              <a:r>
                <a:rPr lang="en-US" dirty="0" smtClean="0"/>
                <a:t>V = molecular volume</a:t>
              </a:r>
            </a:p>
            <a:p>
              <a:r>
                <a:rPr lang="en-US" dirty="0" smtClean="0"/>
                <a:t>R = gas constant</a:t>
              </a:r>
              <a:endParaRPr lang="en-US" sz="14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3072" y="932995"/>
            <a:ext cx="7901268" cy="351259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979002" y="6062538"/>
            <a:ext cx="4745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Protein needs to be large.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Fluorescently labeled molecule should be small.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71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Advantages/Disadvantages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7667183"/>
              </p:ext>
            </p:extLst>
          </p:nvPr>
        </p:nvGraphicFramePr>
        <p:xfrm>
          <a:off x="1322294" y="1128059"/>
          <a:ext cx="6813176" cy="4749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6588"/>
                <a:gridCol w="3406588"/>
              </a:tblGrid>
              <a:tr h="4713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Advantages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Disadvantages</a:t>
                      </a:r>
                      <a:endParaRPr lang="en-US" sz="2000" dirty="0"/>
                    </a:p>
                  </a:txBody>
                  <a:tcPr/>
                </a:tc>
              </a:tr>
              <a:tr h="119656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Low limit of detection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Combination</a:t>
                      </a:r>
                      <a:r>
                        <a:rPr lang="en-US" sz="2000" baseline="0" dirty="0" smtClean="0"/>
                        <a:t> of l</a:t>
                      </a:r>
                      <a:r>
                        <a:rPr lang="en-US" sz="2000" dirty="0" smtClean="0"/>
                        <a:t>ifetime of the dye,</a:t>
                      </a:r>
                      <a:r>
                        <a:rPr lang="en-US" sz="2000" baseline="0" dirty="0" smtClean="0"/>
                        <a:t> size of the probe, and size of the receptor</a:t>
                      </a:r>
                      <a:endParaRPr lang="en-US" sz="2000" dirty="0"/>
                    </a:p>
                  </a:txBody>
                  <a:tcPr/>
                </a:tc>
              </a:tr>
              <a:tr h="94229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 need to separate bound vs. unbound form of the receptor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Can suffer from </a:t>
                      </a:r>
                      <a:r>
                        <a:rPr lang="en-US" sz="2000" dirty="0" err="1" smtClean="0"/>
                        <a:t>autofluorescence</a:t>
                      </a:r>
                      <a:endParaRPr lang="en-US" sz="2000" dirty="0"/>
                    </a:p>
                  </a:txBody>
                  <a:tcPr/>
                </a:tc>
              </a:tr>
              <a:tr h="833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 radioactive waste is generated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Expensive</a:t>
                      </a:r>
                      <a:r>
                        <a:rPr lang="en-US" sz="2000" baseline="0" dirty="0" smtClean="0"/>
                        <a:t> instrumentation</a:t>
                      </a:r>
                      <a:endParaRPr lang="en-US" sz="2000" dirty="0"/>
                    </a:p>
                  </a:txBody>
                  <a:tcPr/>
                </a:tc>
              </a:tr>
              <a:tr h="833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Insensitive</a:t>
                      </a:r>
                      <a:r>
                        <a:rPr lang="en-US" sz="2000" baseline="0" dirty="0" smtClean="0"/>
                        <a:t> to variations in probe concentration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471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Rapid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6601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Applications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-1" y="1145637"/>
            <a:ext cx="914400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smtClean="0"/>
              <a:t>Protein-small molecule</a:t>
            </a:r>
          </a:p>
          <a:p>
            <a:pPr algn="ctr"/>
            <a:r>
              <a:rPr lang="en-US" sz="3200" dirty="0" smtClean="0"/>
              <a:t>Protein-DNA</a:t>
            </a:r>
          </a:p>
          <a:p>
            <a:pPr algn="ctr"/>
            <a:r>
              <a:rPr lang="en-US" sz="3200" dirty="0" smtClean="0"/>
              <a:t>Protein-RNA</a:t>
            </a:r>
          </a:p>
          <a:p>
            <a:pPr algn="ctr"/>
            <a:r>
              <a:rPr lang="en-US" sz="3200" dirty="0" smtClean="0"/>
              <a:t>Protein-Lipid</a:t>
            </a:r>
          </a:p>
          <a:p>
            <a:pPr algn="ctr"/>
            <a:r>
              <a:rPr lang="en-US" sz="3200" dirty="0" smtClean="0"/>
              <a:t>Protein-Peptide</a:t>
            </a:r>
          </a:p>
          <a:p>
            <a:pPr algn="ctr"/>
            <a:r>
              <a:rPr lang="en-US" sz="3200" dirty="0" smtClean="0"/>
              <a:t>Protein-Protein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u="sng" dirty="0" smtClean="0"/>
              <a:t>Kinase Assay</a:t>
            </a:r>
          </a:p>
          <a:p>
            <a:pPr algn="ctr"/>
            <a:r>
              <a:rPr lang="en-US" sz="3200" dirty="0" smtClean="0"/>
              <a:t>Phosphatase Assay</a:t>
            </a:r>
          </a:p>
          <a:p>
            <a:pPr algn="ctr"/>
            <a:r>
              <a:rPr lang="en-US" sz="3200" dirty="0" smtClean="0"/>
              <a:t>Protease assays</a:t>
            </a:r>
          </a:p>
        </p:txBody>
      </p:sp>
    </p:spTree>
    <p:extLst>
      <p:ext uri="{BB962C8B-B14F-4D97-AF65-F5344CB8AC3E}">
        <p14:creationId xmlns:p14="http://schemas.microsoft.com/office/powerpoint/2010/main" xmlns="" val="143282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Case Study #1: 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3200" b="1" dirty="0" smtClean="0"/>
              <a:t>-</a:t>
            </a:r>
            <a:r>
              <a:rPr lang="en-US" sz="3200" b="1" dirty="0" err="1"/>
              <a:t>F</a:t>
            </a:r>
            <a:r>
              <a:rPr lang="en-US" sz="3200" b="1" dirty="0" err="1" smtClean="0"/>
              <a:t>luorescein:Fluorescein</a:t>
            </a:r>
            <a:r>
              <a:rPr lang="en-US" sz="3200" b="1" dirty="0" smtClean="0"/>
              <a:t> Binding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6134" y="2926519"/>
            <a:ext cx="5668211" cy="38776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85926" y="652149"/>
            <a:ext cx="5772150" cy="20859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41783" y="2659161"/>
            <a:ext cx="40800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[protein] range = 5 x &lt;Kd and 5 x &gt;Kd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50166" y="3241867"/>
            <a:ext cx="20203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Maximum value?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50166" y="5720608"/>
            <a:ext cx="19778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Minimum value?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7890"/>
            <a:ext cx="31071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Lesson: Watch the intensity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010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Case Study #2: Estrogen Competitor Screening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4049" y="742553"/>
            <a:ext cx="5135901" cy="16660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70456" y="2741148"/>
            <a:ext cx="6076950" cy="40767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856935" y="2460410"/>
            <a:ext cx="35591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Set [protein] @ 50% bound (Kd)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974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562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Djoshkun Shengjuler</dc:creator>
  <cp:lastModifiedBy>Cameron</cp:lastModifiedBy>
  <cp:revision>32</cp:revision>
  <dcterms:created xsi:type="dcterms:W3CDTF">2015-02-24T02:05:10Z</dcterms:created>
  <dcterms:modified xsi:type="dcterms:W3CDTF">2015-03-11T16:42:46Z</dcterms:modified>
</cp:coreProperties>
</file>