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6" r:id="rId2"/>
    <p:sldId id="257" r:id="rId3"/>
    <p:sldId id="269" r:id="rId4"/>
    <p:sldId id="270" r:id="rId5"/>
    <p:sldId id="279" r:id="rId6"/>
    <p:sldId id="271" r:id="rId7"/>
    <p:sldId id="268" r:id="rId8"/>
    <p:sldId id="280" r:id="rId9"/>
    <p:sldId id="258" r:id="rId10"/>
    <p:sldId id="275" r:id="rId11"/>
    <p:sldId id="259" r:id="rId12"/>
    <p:sldId id="277" r:id="rId13"/>
    <p:sldId id="260" r:id="rId14"/>
    <p:sldId id="276" r:id="rId15"/>
    <p:sldId id="261" r:id="rId16"/>
    <p:sldId id="262" r:id="rId17"/>
    <p:sldId id="263" r:id="rId18"/>
    <p:sldId id="273" r:id="rId19"/>
    <p:sldId id="281" r:id="rId20"/>
    <p:sldId id="264" r:id="rId21"/>
    <p:sldId id="283" r:id="rId22"/>
    <p:sldId id="274" r:id="rId23"/>
    <p:sldId id="265" r:id="rId24"/>
    <p:sldId id="266"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359" autoAdjust="0"/>
    <p:restoredTop sz="90446" autoAdjust="0"/>
  </p:normalViewPr>
  <p:slideViewPr>
    <p:cSldViewPr snapToGrid="0" snapToObjects="1">
      <p:cViewPr>
        <p:scale>
          <a:sx n="90" d="100"/>
          <a:sy n="90" d="100"/>
        </p:scale>
        <p:origin x="-688" y="-80"/>
      </p:cViewPr>
      <p:guideLst>
        <p:guide orient="horz" pos="2160"/>
        <p:guide pos="2880"/>
      </p:guideLst>
    </p:cSldViewPr>
  </p:slideViewPr>
  <p:outlineViewPr>
    <p:cViewPr>
      <p:scale>
        <a:sx n="33" d="100"/>
        <a:sy n="33" d="100"/>
      </p:scale>
      <p:origin x="48" y="264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BBEE60-744F-41D1-BDDE-FD3C93E469A3}" type="datetimeFigureOut">
              <a:rPr lang="en-US" smtClean="0"/>
              <a:t>11/18/14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FD405B-0214-47A0-A090-3D6A0882BCB0}" type="slidenum">
              <a:rPr lang="en-US" smtClean="0"/>
              <a:t>‹#›</a:t>
            </a:fld>
            <a:endParaRPr lang="en-US"/>
          </a:p>
        </p:txBody>
      </p:sp>
    </p:spTree>
    <p:extLst>
      <p:ext uri="{BB962C8B-B14F-4D97-AF65-F5344CB8AC3E}">
        <p14:creationId xmlns:p14="http://schemas.microsoft.com/office/powerpoint/2010/main" val="2495712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Methicillin</a:t>
            </a:r>
            <a:r>
              <a:rPr lang="en-US" baseline="0" dirty="0" smtClean="0"/>
              <a:t> Resistant Staphylococcus </a:t>
            </a:r>
            <a:r>
              <a:rPr lang="en-US" baseline="0" dirty="0" err="1" smtClean="0"/>
              <a:t>aureus</a:t>
            </a:r>
            <a:r>
              <a:rPr lang="en-US" baseline="0" dirty="0" smtClean="0"/>
              <a:t> also known as MRSA is a human pathogen that has become a major problem because: strains resistant to existing treatments continue to emerge which is a global concern </a:t>
            </a:r>
          </a:p>
          <a:p>
            <a:r>
              <a:rPr lang="en-US" baseline="0" dirty="0" smtClean="0"/>
              <a:t>-because of MRSA ability to adapt, </a:t>
            </a:r>
            <a:r>
              <a:rPr lang="en-US" baseline="0" dirty="0" smtClean="0"/>
              <a:t> treatment  strategies are necessary to discover the mechanism of the microbe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3</a:t>
            </a:fld>
            <a:endParaRPr lang="en-US"/>
          </a:p>
        </p:txBody>
      </p:sp>
    </p:spTree>
    <p:extLst>
      <p:ext uri="{BB962C8B-B14F-4D97-AF65-F5344CB8AC3E}">
        <p14:creationId xmlns:p14="http://schemas.microsoft.com/office/powerpoint/2010/main" val="31286998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-crucial for the establishment of the disease</a:t>
            </a:r>
            <a:r>
              <a:rPr lang="en-US" baseline="0" dirty="0" smtClean="0"/>
              <a:t>, </a:t>
            </a:r>
            <a:r>
              <a:rPr lang="en-US" dirty="0" err="1" smtClean="0"/>
              <a:t>sst</a:t>
            </a:r>
            <a:r>
              <a:rPr lang="en-US" dirty="0" smtClean="0"/>
              <a:t> iron-uptake </a:t>
            </a:r>
            <a:r>
              <a:rPr lang="en-US" dirty="0" smtClean="0"/>
              <a:t>operon</a:t>
            </a:r>
          </a:p>
          <a:p>
            <a:r>
              <a:rPr lang="en-US" dirty="0" smtClean="0"/>
              <a:t>	-</a:t>
            </a:r>
            <a:r>
              <a:rPr lang="en-US" sz="1200" kern="1200" dirty="0" smtClean="0">
                <a:solidFill>
                  <a:schemeClr val="tx1"/>
                </a:solidFill>
                <a:latin typeface="+mn-lt"/>
                <a:ea typeface="+mn-ea"/>
                <a:cs typeface="+mn-cs"/>
              </a:rPr>
              <a:t>high-affinity metal ion transport which is crucial for establishment of infection</a:t>
            </a:r>
            <a:endParaRPr lang="en-US" dirty="0" smtClean="0"/>
          </a:p>
          <a:p>
            <a:r>
              <a:rPr lang="en-US" dirty="0" smtClean="0"/>
              <a:t>-</a:t>
            </a:r>
            <a:r>
              <a:rPr lang="en-US" sz="1200" kern="1200" dirty="0" smtClean="0">
                <a:solidFill>
                  <a:schemeClr val="tx1"/>
                </a:solidFill>
                <a:latin typeface="+mn-lt"/>
                <a:ea typeface="+mn-ea"/>
                <a:cs typeface="+mn-cs"/>
              </a:rPr>
              <a:t>ESAT-6 secretion system </a:t>
            </a:r>
            <a:r>
              <a:rPr lang="en-US" sz="1200" kern="1200" dirty="0" err="1" smtClean="0">
                <a:solidFill>
                  <a:schemeClr val="tx1"/>
                </a:solidFill>
                <a:latin typeface="+mn-lt"/>
                <a:ea typeface="+mn-ea"/>
                <a:cs typeface="+mn-cs"/>
              </a:rPr>
              <a:t>componenets</a:t>
            </a:r>
            <a:r>
              <a:rPr lang="en-US" sz="1200" kern="1200" dirty="0" smtClean="0">
                <a:solidFill>
                  <a:schemeClr val="tx1"/>
                </a:solidFill>
                <a:latin typeface="+mn-lt"/>
                <a:ea typeface="+mn-ea"/>
                <a:cs typeface="+mn-cs"/>
              </a:rPr>
              <a:t> , which are essential to S. </a:t>
            </a:r>
            <a:r>
              <a:rPr lang="en-US" sz="1200" kern="1200" dirty="0" err="1" smtClean="0">
                <a:solidFill>
                  <a:schemeClr val="tx1"/>
                </a:solidFill>
                <a:latin typeface="+mn-lt"/>
                <a:ea typeface="+mn-ea"/>
                <a:cs typeface="+mn-cs"/>
              </a:rPr>
              <a:t>aureus</a:t>
            </a:r>
            <a:r>
              <a:rPr lang="en-US" sz="1200" kern="1200" dirty="0" smtClean="0">
                <a:solidFill>
                  <a:schemeClr val="tx1"/>
                </a:solidFill>
                <a:latin typeface="+mn-lt"/>
                <a:ea typeface="+mn-ea"/>
                <a:cs typeface="+mn-cs"/>
              </a:rPr>
              <a:t> pathogenesis</a:t>
            </a:r>
          </a:p>
          <a:p>
            <a:r>
              <a:rPr lang="en-US" dirty="0" smtClean="0"/>
              <a:t>- Success</a:t>
            </a:r>
            <a:r>
              <a:rPr lang="en-US" baseline="0" dirty="0" smtClean="0"/>
              <a:t> depends on their ability to maintain metal ions, because metal ions play a critical role in the lively hood of the cell </a:t>
            </a:r>
            <a:r>
              <a:rPr lang="en-US" dirty="0" smtClean="0"/>
              <a:t>  </a:t>
            </a:r>
          </a:p>
          <a:p>
            <a:r>
              <a:rPr lang="en-US" dirty="0" smtClean="0"/>
              <a:t> </a:t>
            </a:r>
            <a:br>
              <a:rPr lang="en-US" dirty="0" smtClean="0"/>
            </a:br>
            <a:r>
              <a:rPr lang="en-US" dirty="0" smtClean="0"/>
              <a:t> </a:t>
            </a:r>
            <a:br>
              <a:rPr lang="en-US" dirty="0" smtClean="0"/>
            </a:br>
            <a:r>
              <a:rPr lang="en-US" dirty="0" smtClean="0"/>
              <a:t> </a:t>
            </a:r>
            <a:br>
              <a:rPr lang="en-US" dirty="0" smtClean="0"/>
            </a:br>
            <a:endParaRPr lang="en-US" dirty="0" smtClean="0"/>
          </a:p>
          <a:p>
            <a:endParaRPr lang="en-US" dirty="0" smtClean="0"/>
          </a:p>
          <a:p>
            <a:r>
              <a:rPr lang="en-US" dirty="0" smtClean="0"/>
              <a:t/>
            </a:r>
            <a:br>
              <a:rPr lang="en-US" dirty="0" smtClean="0"/>
            </a:br>
            <a:r>
              <a:rPr lang="en-US" dirty="0" smtClean="0"/>
              <a:t>  </a:t>
            </a:r>
            <a:br>
              <a:rPr lang="en-US" dirty="0" smtClean="0"/>
            </a:br>
            <a:r>
              <a:rPr lang="en-US" dirty="0" smtClean="0"/>
              <a:t>  </a:t>
            </a:r>
            <a:br>
              <a:rPr lang="en-US" dirty="0" smtClean="0"/>
            </a:br>
            <a:r>
              <a:rPr lang="en-US" dirty="0" smtClean="0"/>
              <a:t>  </a:t>
            </a:r>
          </a:p>
          <a:p>
            <a:r>
              <a:rPr lang="en-US" dirty="0" smtClean="0"/>
              <a:t>  </a:t>
            </a:r>
          </a:p>
          <a:p>
            <a:r>
              <a:rPr lang="en-US" dirty="0" smtClean="0"/>
              <a:t/>
            </a:r>
            <a:br>
              <a:rPr lang="en-US" dirty="0" smtClean="0"/>
            </a:br>
            <a:r>
              <a:rPr lang="en-US" dirty="0" smtClean="0"/>
              <a:t>  </a:t>
            </a:r>
            <a:br>
              <a:rPr lang="en-US" dirty="0" smtClean="0"/>
            </a:br>
            <a:r>
              <a:rPr lang="en-US" dirty="0" smtClean="0"/>
              <a:t>   </a:t>
            </a:r>
          </a:p>
          <a:p>
            <a:r>
              <a:rPr lang="en-US" dirty="0" smtClean="0"/>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14</a:t>
            </a:fld>
            <a:endParaRPr lang="en-US"/>
          </a:p>
        </p:txBody>
      </p:sp>
    </p:spTree>
    <p:extLst>
      <p:ext uri="{BB962C8B-B14F-4D97-AF65-F5344CB8AC3E}">
        <p14:creationId xmlns:p14="http://schemas.microsoft.com/office/powerpoint/2010/main" val="516106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-ESAT-6 is a </a:t>
            </a:r>
            <a:r>
              <a:rPr lang="en-US" dirty="0" err="1" smtClean="0"/>
              <a:t>ranadown</a:t>
            </a:r>
            <a:r>
              <a:rPr lang="en-US" baseline="0" dirty="0" smtClean="0"/>
              <a:t> module, with some majority of the genes </a:t>
            </a:r>
            <a:r>
              <a:rPr lang="en-US" baseline="0" dirty="0" err="1" smtClean="0"/>
              <a:t>partcipting</a:t>
            </a:r>
            <a:r>
              <a:rPr lang="en-US" baseline="0" dirty="0" smtClean="0"/>
              <a:t> in </a:t>
            </a:r>
            <a:r>
              <a:rPr lang="en-US" baseline="0" dirty="0" err="1" smtClean="0"/>
              <a:t>ranadown</a:t>
            </a:r>
            <a:r>
              <a:rPr lang="en-US" baseline="0" dirty="0" smtClean="0"/>
              <a:t> when exposed to </a:t>
            </a:r>
            <a:r>
              <a:rPr lang="en-US" baseline="0" dirty="0" err="1" smtClean="0"/>
              <a:t>ranalexin</a:t>
            </a:r>
            <a:r>
              <a:rPr lang="en-US" baseline="0" dirty="0" smtClean="0"/>
              <a:t> shown in pink. </a:t>
            </a:r>
          </a:p>
          <a:p>
            <a:r>
              <a:rPr lang="en-US" baseline="0" dirty="0" smtClean="0"/>
              <a:t>-there are seven uncharacterized genes which have no name and characterized by the beginning be </a:t>
            </a:r>
            <a:r>
              <a:rPr lang="en-US" baseline="0" dirty="0" err="1" smtClean="0"/>
              <a:t>es</a:t>
            </a:r>
            <a:r>
              <a:rPr lang="en-US" baseline="0" dirty="0" smtClean="0"/>
              <a:t>, these are just locus identifiers , point</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15</a:t>
            </a:fld>
            <a:endParaRPr lang="en-US"/>
          </a:p>
        </p:txBody>
      </p:sp>
    </p:spTree>
    <p:extLst>
      <p:ext uri="{BB962C8B-B14F-4D97-AF65-F5344CB8AC3E}">
        <p14:creationId xmlns:p14="http://schemas.microsoft.com/office/powerpoint/2010/main" val="1318000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 Modules that are significant in virulence</a:t>
            </a:r>
          </a:p>
          <a:p>
            <a:pPr marL="171450" indent="-171450">
              <a:buFontTx/>
              <a:buChar char="-"/>
            </a:pPr>
            <a:r>
              <a:rPr lang="en-US" sz="1200" kern="1200" dirty="0" smtClean="0">
                <a:solidFill>
                  <a:schemeClr val="tx1"/>
                </a:solidFill>
                <a:latin typeface="+mn-lt"/>
                <a:ea typeface="+mn-ea"/>
                <a:cs typeface="+mn-cs"/>
              </a:rPr>
              <a:t>If underlined </a:t>
            </a:r>
            <a:r>
              <a:rPr lang="en-US" sz="1200" kern="1200" dirty="0" err="1" smtClean="0">
                <a:solidFill>
                  <a:schemeClr val="tx1"/>
                </a:solidFill>
                <a:latin typeface="+mn-lt"/>
                <a:ea typeface="+mn-ea"/>
                <a:cs typeface="+mn-cs"/>
              </a:rPr>
              <a:t>downregulated</a:t>
            </a:r>
            <a:r>
              <a:rPr lang="en-US" sz="1200" kern="1200" dirty="0" smtClean="0">
                <a:solidFill>
                  <a:schemeClr val="tx1"/>
                </a:solidFill>
                <a:latin typeface="+mn-lt"/>
                <a:ea typeface="+mn-ea"/>
                <a:cs typeface="+mn-cs"/>
              </a:rPr>
              <a:t>. If bolded candidate novel virulence factors….see ESAT 6 system</a:t>
            </a:r>
            <a:r>
              <a:rPr lang="en-US" sz="1200" kern="1200" baseline="0" dirty="0" smtClean="0">
                <a:solidFill>
                  <a:schemeClr val="tx1"/>
                </a:solidFill>
                <a:latin typeface="+mn-lt"/>
                <a:ea typeface="+mn-ea"/>
                <a:cs typeface="+mn-cs"/>
              </a:rPr>
              <a:t> which we discussed earlier </a:t>
            </a:r>
          </a:p>
          <a:p>
            <a:pPr marL="171450" indent="-171450">
              <a:buFontTx/>
              <a:buChar char="-"/>
            </a:pPr>
            <a:r>
              <a:rPr lang="en-US" sz="1200" kern="1200" dirty="0" smtClean="0">
                <a:solidFill>
                  <a:schemeClr val="tx1"/>
                </a:solidFill>
                <a:latin typeface="+mn-lt"/>
                <a:ea typeface="+mn-ea"/>
                <a:cs typeface="+mn-cs"/>
              </a:rPr>
              <a:t>Peptidases: An enzyme that catalyzes the hydrolysis of peptides into amino acids.</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16</a:t>
            </a:fld>
            <a:endParaRPr lang="en-US"/>
          </a:p>
        </p:txBody>
      </p:sp>
    </p:spTree>
    <p:extLst>
      <p:ext uri="{BB962C8B-B14F-4D97-AF65-F5344CB8AC3E}">
        <p14:creationId xmlns:p14="http://schemas.microsoft.com/office/powerpoint/2010/main" val="17662849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wasn’t as</a:t>
            </a:r>
            <a:r>
              <a:rPr lang="en-US" baseline="0" dirty="0" smtClean="0"/>
              <a:t> big of a difference between that of </a:t>
            </a:r>
            <a:r>
              <a:rPr lang="en-US" baseline="0" dirty="0" err="1" smtClean="0"/>
              <a:t>tcaA</a:t>
            </a:r>
            <a:r>
              <a:rPr lang="en-US" baseline="0" dirty="0" smtClean="0"/>
              <a:t> mutant and parent strain </a:t>
            </a:r>
            <a:endParaRPr lang="en-US" baseline="0" dirty="0" smtClean="0"/>
          </a:p>
          <a:p>
            <a:r>
              <a:rPr lang="en-US" baseline="0" dirty="0" smtClean="0"/>
              <a:t>-showing exposure to </a:t>
            </a:r>
            <a:r>
              <a:rPr lang="en-US" baseline="0" dirty="0" err="1" smtClean="0"/>
              <a:t>ranalexin</a:t>
            </a:r>
            <a:r>
              <a:rPr lang="en-US" baseline="0" dirty="0" smtClean="0"/>
              <a:t> at intervals, not as effective in the </a:t>
            </a:r>
            <a:r>
              <a:rPr lang="en-US" baseline="0" dirty="0" err="1" smtClean="0"/>
              <a:t>beginnign</a:t>
            </a:r>
            <a:r>
              <a:rPr lang="en-US" baseline="0" dirty="0" smtClean="0"/>
              <a:t> or as time increased</a:t>
            </a:r>
          </a:p>
          <a:p>
            <a:r>
              <a:rPr lang="en-US" baseline="0" dirty="0" smtClean="0"/>
              <a:t>-</a:t>
            </a:r>
            <a:r>
              <a:rPr lang="en-US" sz="1200" dirty="0" err="1" smtClean="0"/>
              <a:t>vraR</a:t>
            </a:r>
            <a:r>
              <a:rPr lang="en-US" sz="1200" dirty="0" smtClean="0"/>
              <a:t> is </a:t>
            </a:r>
            <a:r>
              <a:rPr lang="en-US" sz="1200" dirty="0" err="1" smtClean="0"/>
              <a:t>ranaup</a:t>
            </a:r>
            <a:r>
              <a:rPr lang="en-US" sz="1200" baseline="0" dirty="0" smtClean="0"/>
              <a:t>, r</a:t>
            </a:r>
            <a:r>
              <a:rPr lang="en-US" sz="1200" kern="1200" dirty="0" smtClean="0">
                <a:solidFill>
                  <a:schemeClr val="tx1"/>
                </a:solidFill>
                <a:latin typeface="+mn-lt"/>
                <a:ea typeface="+mn-ea"/>
                <a:cs typeface="+mn-cs"/>
              </a:rPr>
              <a:t>egulator protein of the </a:t>
            </a:r>
            <a:r>
              <a:rPr lang="en-US" sz="1200" kern="1200" dirty="0" err="1" smtClean="0">
                <a:solidFill>
                  <a:schemeClr val="tx1"/>
                </a:solidFill>
                <a:latin typeface="+mn-lt"/>
                <a:ea typeface="+mn-ea"/>
                <a:cs typeface="+mn-cs"/>
              </a:rPr>
              <a:t>vancomycin</a:t>
            </a:r>
            <a:r>
              <a:rPr lang="en-US" sz="1200" kern="1200" dirty="0" smtClean="0">
                <a:solidFill>
                  <a:schemeClr val="tx1"/>
                </a:solidFill>
                <a:latin typeface="+mn-lt"/>
                <a:ea typeface="+mn-ea"/>
                <a:cs typeface="+mn-cs"/>
              </a:rPr>
              <a:t>-resistance associated two-component </a:t>
            </a:r>
          </a:p>
          <a:p>
            <a:r>
              <a:rPr lang="en-US" sz="1200" kern="1200" dirty="0" smtClean="0">
                <a:solidFill>
                  <a:schemeClr val="tx1"/>
                </a:solidFill>
                <a:latin typeface="+mn-lt"/>
                <a:ea typeface="+mn-ea"/>
                <a:cs typeface="+mn-cs"/>
              </a:rPr>
              <a:t>-cell is trying to </a:t>
            </a:r>
            <a:r>
              <a:rPr lang="en-US" sz="1200" kern="1200" dirty="0" err="1" smtClean="0">
                <a:solidFill>
                  <a:schemeClr val="tx1"/>
                </a:solidFill>
                <a:latin typeface="+mn-lt"/>
                <a:ea typeface="+mn-ea"/>
                <a:cs typeface="+mn-cs"/>
              </a:rPr>
              <a:t>upregulate</a:t>
            </a:r>
            <a:r>
              <a:rPr lang="en-US" sz="1200" kern="1200" dirty="0" smtClean="0">
                <a:solidFill>
                  <a:schemeClr val="tx1"/>
                </a:solidFill>
                <a:latin typeface="+mn-lt"/>
                <a:ea typeface="+mn-ea"/>
                <a:cs typeface="+mn-cs"/>
              </a:rPr>
              <a:t> in order</a:t>
            </a:r>
            <a:r>
              <a:rPr lang="en-US" sz="1200" kern="1200" baseline="0" dirty="0" smtClean="0">
                <a:solidFill>
                  <a:schemeClr val="tx1"/>
                </a:solidFill>
                <a:latin typeface="+mn-lt"/>
                <a:ea typeface="+mn-ea"/>
                <a:cs typeface="+mn-cs"/>
              </a:rPr>
              <a:t> to combat </a:t>
            </a:r>
            <a:r>
              <a:rPr lang="en-US" sz="1200" kern="1200" baseline="0" dirty="0" err="1" smtClean="0">
                <a:solidFill>
                  <a:schemeClr val="tx1"/>
                </a:solidFill>
                <a:latin typeface="+mn-lt"/>
                <a:ea typeface="+mn-ea"/>
                <a:cs typeface="+mn-cs"/>
              </a:rPr>
              <a:t>ranalexin</a:t>
            </a:r>
            <a:r>
              <a:rPr lang="en-US" sz="1200" kern="1200" baseline="0" dirty="0" smtClean="0">
                <a:solidFill>
                  <a:schemeClr val="tx1"/>
                </a:solidFill>
                <a:latin typeface="+mn-lt"/>
                <a:ea typeface="+mn-ea"/>
                <a:cs typeface="+mn-cs"/>
              </a:rPr>
              <a:t> trying to enter, </a:t>
            </a:r>
            <a:r>
              <a:rPr lang="en-US" sz="1200" kern="1200" baseline="0" dirty="0" err="1" smtClean="0">
                <a:solidFill>
                  <a:schemeClr val="tx1"/>
                </a:solidFill>
                <a:latin typeface="+mn-lt"/>
                <a:ea typeface="+mn-ea"/>
                <a:cs typeface="+mn-cs"/>
              </a:rPr>
              <a:t>VraR</a:t>
            </a:r>
            <a:r>
              <a:rPr lang="en-US" sz="1200" kern="1200" baseline="0" dirty="0" smtClean="0">
                <a:solidFill>
                  <a:schemeClr val="tx1"/>
                </a:solidFill>
                <a:latin typeface="+mn-lt"/>
                <a:ea typeface="+mn-ea"/>
                <a:cs typeface="+mn-cs"/>
              </a:rPr>
              <a:t> helps with </a:t>
            </a:r>
            <a:r>
              <a:rPr lang="en-US" sz="1200" kern="1200" dirty="0" smtClean="0">
                <a:solidFill>
                  <a:schemeClr val="tx1"/>
                </a:solidFill>
                <a:latin typeface="+mn-lt"/>
                <a:ea typeface="+mn-ea"/>
                <a:cs typeface="+mn-cs"/>
              </a:rPr>
              <a:t>cell wall biosynthesis</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17</a:t>
            </a:fld>
            <a:endParaRPr lang="en-US"/>
          </a:p>
        </p:txBody>
      </p:sp>
    </p:spTree>
    <p:extLst>
      <p:ext uri="{BB962C8B-B14F-4D97-AF65-F5344CB8AC3E}">
        <p14:creationId xmlns:p14="http://schemas.microsoft.com/office/powerpoint/2010/main" val="2322200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-chaperones and stress response genes. As well</a:t>
            </a:r>
          </a:p>
          <a:p>
            <a:r>
              <a:rPr lang="en-US" sz="1200" kern="1200" dirty="0" smtClean="0">
                <a:solidFill>
                  <a:schemeClr val="tx1"/>
                </a:solidFill>
                <a:latin typeface="+mn-lt"/>
                <a:ea typeface="+mn-ea"/>
                <a:cs typeface="+mn-cs"/>
              </a:rPr>
              <a:t>-when microbe membrane is too permeable it will die </a:t>
            </a:r>
          </a:p>
          <a:p>
            <a:r>
              <a:rPr lang="en-US" sz="1200" kern="1200" dirty="0" smtClean="0">
                <a:solidFill>
                  <a:schemeClr val="tx1"/>
                </a:solidFill>
                <a:latin typeface="+mn-lt"/>
                <a:ea typeface="+mn-ea"/>
                <a:cs typeface="+mn-cs"/>
              </a:rPr>
              <a:t>-want to </a:t>
            </a:r>
            <a:r>
              <a:rPr lang="en-US" sz="1200" kern="1200" dirty="0" err="1" smtClean="0">
                <a:solidFill>
                  <a:schemeClr val="tx1"/>
                </a:solidFill>
                <a:latin typeface="+mn-lt"/>
                <a:ea typeface="+mn-ea"/>
                <a:cs typeface="+mn-cs"/>
              </a:rPr>
              <a:t>damange</a:t>
            </a:r>
            <a:r>
              <a:rPr lang="en-US" sz="1200" kern="1200" dirty="0" smtClean="0">
                <a:solidFill>
                  <a:schemeClr val="tx1"/>
                </a:solidFill>
                <a:latin typeface="+mn-lt"/>
                <a:ea typeface="+mn-ea"/>
                <a:cs typeface="+mn-cs"/>
              </a:rPr>
              <a:t> the cell wall or membrane so their nutrients leak out and no longer </a:t>
            </a:r>
            <a:r>
              <a:rPr lang="en-US" sz="1200" kern="1200" dirty="0" err="1" smtClean="0">
                <a:solidFill>
                  <a:schemeClr val="tx1"/>
                </a:solidFill>
                <a:latin typeface="+mn-lt"/>
                <a:ea typeface="+mn-ea"/>
                <a:cs typeface="+mn-cs"/>
              </a:rPr>
              <a:t>avaliabel</a:t>
            </a:r>
            <a:r>
              <a:rPr lang="en-US" sz="1200" kern="1200" dirty="0" smtClean="0">
                <a:solidFill>
                  <a:schemeClr val="tx1"/>
                </a:solidFill>
                <a:latin typeface="+mn-lt"/>
                <a:ea typeface="+mn-ea"/>
                <a:cs typeface="+mn-cs"/>
              </a:rPr>
              <a:t> persist and regenerate new bacteria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18</a:t>
            </a:fld>
            <a:endParaRPr lang="en-US"/>
          </a:p>
        </p:txBody>
      </p:sp>
    </p:spTree>
    <p:extLst>
      <p:ext uri="{BB962C8B-B14F-4D97-AF65-F5344CB8AC3E}">
        <p14:creationId xmlns:p14="http://schemas.microsoft.com/office/powerpoint/2010/main" val="35477877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-osmotic</a:t>
            </a:r>
            <a:r>
              <a:rPr lang="en-US" baseline="0" dirty="0" smtClean="0"/>
              <a:t> fragility decreases the resistance of the bacteria allowing for it to swell and eventually, so longer have the ability to sequesters its nutrients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20</a:t>
            </a:fld>
            <a:endParaRPr lang="en-US"/>
          </a:p>
        </p:txBody>
      </p:sp>
    </p:spTree>
    <p:extLst>
      <p:ext uri="{BB962C8B-B14F-4D97-AF65-F5344CB8AC3E}">
        <p14:creationId xmlns:p14="http://schemas.microsoft.com/office/powerpoint/2010/main" val="28198588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-Strong </a:t>
            </a:r>
            <a:r>
              <a:rPr lang="en-US" dirty="0" err="1" smtClean="0"/>
              <a:t>upregulation</a:t>
            </a:r>
            <a:r>
              <a:rPr lang="en-US" dirty="0" smtClean="0"/>
              <a:t> of proteins encoded by </a:t>
            </a:r>
            <a:r>
              <a:rPr lang="en-US" dirty="0" err="1" smtClean="0"/>
              <a:t>pstSCAB-phoU</a:t>
            </a:r>
            <a:r>
              <a:rPr lang="en-US" dirty="0" smtClean="0"/>
              <a:t> operon </a:t>
            </a:r>
            <a:r>
              <a:rPr lang="en-US" dirty="0" err="1" smtClean="0"/>
              <a:t>PstS</a:t>
            </a:r>
            <a:r>
              <a:rPr lang="en-US" dirty="0" smtClean="0"/>
              <a:t>, </a:t>
            </a:r>
            <a:r>
              <a:rPr lang="en-US" dirty="0" err="1" smtClean="0"/>
              <a:t>PstC</a:t>
            </a:r>
            <a:r>
              <a:rPr lang="en-US" dirty="0" smtClean="0"/>
              <a:t>, </a:t>
            </a:r>
            <a:r>
              <a:rPr lang="en-US" dirty="0" err="1" smtClean="0"/>
              <a:t>PstA</a:t>
            </a:r>
            <a:r>
              <a:rPr lang="en-US" dirty="0" smtClean="0"/>
              <a:t>, </a:t>
            </a:r>
            <a:r>
              <a:rPr lang="en-US" dirty="0" err="1" smtClean="0"/>
              <a:t>PhoU</a:t>
            </a:r>
            <a:r>
              <a:rPr lang="en-US" dirty="0" smtClean="0"/>
              <a:t>, and </a:t>
            </a:r>
            <a:r>
              <a:rPr lang="en-US" dirty="0" err="1" smtClean="0"/>
              <a:t>PstB</a:t>
            </a:r>
            <a:r>
              <a:rPr lang="en-US" dirty="0" smtClean="0"/>
              <a:t> when exposed to </a:t>
            </a:r>
            <a:r>
              <a:rPr lang="en-US" dirty="0" err="1" smtClean="0"/>
              <a:t>ranalexin</a:t>
            </a:r>
            <a:r>
              <a:rPr lang="en-US" dirty="0" smtClean="0"/>
              <a:t>.</a:t>
            </a:r>
          </a:p>
          <a:p>
            <a:r>
              <a:rPr lang="en-US" dirty="0" smtClean="0"/>
              <a:t>-</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22</a:t>
            </a:fld>
            <a:endParaRPr lang="en-US"/>
          </a:p>
        </p:txBody>
      </p:sp>
    </p:spTree>
    <p:extLst>
      <p:ext uri="{BB962C8B-B14F-4D97-AF65-F5344CB8AC3E}">
        <p14:creationId xmlns:p14="http://schemas.microsoft.com/office/powerpoint/2010/main" val="2669480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-AMPS are produced by virtually</a:t>
            </a:r>
            <a:r>
              <a:rPr lang="en-US" baseline="0" dirty="0" smtClean="0"/>
              <a:t> all living creatures as part of there innate defenses </a:t>
            </a:r>
          </a:p>
          <a:p>
            <a:r>
              <a:rPr lang="en-US" baseline="0" dirty="0" smtClean="0"/>
              <a:t>-your body producing a defense mechanism in the presence of microbes, essentially human antibiotics ..more pertinent because they reside in your body so know there way around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4</a:t>
            </a:fld>
            <a:endParaRPr lang="en-US"/>
          </a:p>
        </p:txBody>
      </p:sp>
    </p:spTree>
    <p:extLst>
      <p:ext uri="{BB962C8B-B14F-4D97-AF65-F5344CB8AC3E}">
        <p14:creationId xmlns:p14="http://schemas.microsoft.com/office/powerpoint/2010/main" val="1591044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genes classified as “</a:t>
            </a:r>
            <a:r>
              <a:rPr lang="en-US" dirty="0" err="1" smtClean="0"/>
              <a:t>rana</a:t>
            </a:r>
            <a:r>
              <a:rPr lang="en-US" baseline="0" dirty="0" smtClean="0"/>
              <a:t> up” “</a:t>
            </a:r>
            <a:r>
              <a:rPr lang="en-US" baseline="0" dirty="0" err="1" smtClean="0"/>
              <a:t>rana</a:t>
            </a:r>
            <a:r>
              <a:rPr lang="en-US" baseline="0" dirty="0" smtClean="0"/>
              <a:t> down”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6</a:t>
            </a:fld>
            <a:endParaRPr lang="en-US"/>
          </a:p>
        </p:txBody>
      </p:sp>
    </p:spTree>
    <p:extLst>
      <p:ext uri="{BB962C8B-B14F-4D97-AF65-F5344CB8AC3E}">
        <p14:creationId xmlns:p14="http://schemas.microsoft.com/office/powerpoint/2010/main" val="1064777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-inverting</a:t>
            </a:r>
            <a:r>
              <a:rPr lang="en-US" baseline="0" dirty="0" smtClean="0"/>
              <a:t> the red and green dye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7</a:t>
            </a:fld>
            <a:endParaRPr lang="en-US"/>
          </a:p>
        </p:txBody>
      </p:sp>
    </p:spTree>
    <p:extLst>
      <p:ext uri="{BB962C8B-B14F-4D97-AF65-F5344CB8AC3E}">
        <p14:creationId xmlns:p14="http://schemas.microsoft.com/office/powerpoint/2010/main" val="36709616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smtClean="0">
                <a:solidFill>
                  <a:schemeClr val="tx1"/>
                </a:solidFill>
                <a:latin typeface="+mn-lt"/>
                <a:ea typeface="+mn-ea"/>
                <a:cs typeface="+mn-cs"/>
              </a:rPr>
              <a:t>Sublethal</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ranalexin</a:t>
            </a:r>
            <a:r>
              <a:rPr lang="en-US" sz="1200" kern="1200" dirty="0" smtClean="0">
                <a:solidFill>
                  <a:schemeClr val="tx1"/>
                </a:solidFill>
                <a:latin typeface="+mn-lt"/>
                <a:ea typeface="+mn-ea"/>
                <a:cs typeface="+mn-cs"/>
              </a:rPr>
              <a:t> concentration (20ug/ml) determined, impaired but did not abolish growth of MRSA- 252</a:t>
            </a:r>
          </a:p>
          <a:p>
            <a:r>
              <a:rPr lang="en-US" sz="1200" kern="1200" dirty="0" smtClean="0">
                <a:solidFill>
                  <a:schemeClr val="tx1"/>
                </a:solidFill>
                <a:latin typeface="+mn-lt"/>
                <a:ea typeface="+mn-ea"/>
                <a:cs typeface="+mn-cs"/>
              </a:rPr>
              <a:t>-show the point where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ranalexin</a:t>
            </a:r>
            <a:r>
              <a:rPr lang="en-US" sz="1200" kern="1200" baseline="0" dirty="0" smtClean="0">
                <a:solidFill>
                  <a:schemeClr val="tx1"/>
                </a:solidFill>
                <a:latin typeface="+mn-lt"/>
                <a:ea typeface="+mn-ea"/>
                <a:cs typeface="+mn-cs"/>
              </a:rPr>
              <a:t> was produced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9</a:t>
            </a:fld>
            <a:endParaRPr lang="en-US"/>
          </a:p>
        </p:txBody>
      </p:sp>
    </p:spTree>
    <p:extLst>
      <p:ext uri="{BB962C8B-B14F-4D97-AF65-F5344CB8AC3E}">
        <p14:creationId xmlns:p14="http://schemas.microsoft.com/office/powerpoint/2010/main" val="781162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-constructed</a:t>
            </a:r>
            <a:r>
              <a:rPr lang="en-US" baseline="0" dirty="0" smtClean="0"/>
              <a:t> by Bayesian logistic regression </a:t>
            </a:r>
          </a:p>
          <a:p>
            <a:r>
              <a:rPr lang="en-US" baseline="0" dirty="0" smtClean="0"/>
              <a:t>In the article they established a global function association network, based on their own data because the experiment was discovery driven (the network was based on their findings) </a:t>
            </a:r>
          </a:p>
          <a:p>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10</a:t>
            </a:fld>
            <a:endParaRPr lang="en-US"/>
          </a:p>
        </p:txBody>
      </p:sp>
    </p:spTree>
    <p:extLst>
      <p:ext uri="{BB962C8B-B14F-4D97-AF65-F5344CB8AC3E}">
        <p14:creationId xmlns:p14="http://schemas.microsoft.com/office/powerpoint/2010/main" val="217266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darker the color the more </a:t>
            </a:r>
            <a:r>
              <a:rPr lang="en-US" dirty="0" err="1" smtClean="0"/>
              <a:t>interactivness</a:t>
            </a:r>
            <a:r>
              <a:rPr lang="en-US" dirty="0" smtClean="0"/>
              <a:t>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11</a:t>
            </a:fld>
            <a:endParaRPr lang="en-US"/>
          </a:p>
        </p:txBody>
      </p:sp>
    </p:spTree>
    <p:extLst>
      <p:ext uri="{BB962C8B-B14F-4D97-AF65-F5344CB8AC3E}">
        <p14:creationId xmlns:p14="http://schemas.microsoft.com/office/powerpoint/2010/main" val="3633928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sz="1200" kern="1200" dirty="0" smtClean="0">
                <a:solidFill>
                  <a:schemeClr val="tx1"/>
                </a:solidFill>
                <a:latin typeface="+mn-lt"/>
                <a:ea typeface="+mn-ea"/>
                <a:cs typeface="+mn-cs"/>
              </a:rPr>
              <a:t>connect to different biological modules,</a:t>
            </a:r>
          </a:p>
          <a:p>
            <a:r>
              <a:rPr lang="en-US" sz="1200" kern="1200" dirty="0" smtClean="0">
                <a:solidFill>
                  <a:schemeClr val="tx1"/>
                </a:solidFill>
                <a:latin typeface="+mn-lt"/>
                <a:ea typeface="+mn-ea"/>
                <a:cs typeface="+mn-cs"/>
              </a:rPr>
              <a:t>-chaperon required for incorporation of penicillin binding proteins (pbp2) into cell membrane.</a:t>
            </a:r>
          </a:p>
          <a:p>
            <a:r>
              <a:rPr lang="en-US" sz="1200" kern="1200" dirty="0" smtClean="0">
                <a:solidFill>
                  <a:schemeClr val="tx1"/>
                </a:solidFill>
                <a:latin typeface="+mn-lt"/>
                <a:ea typeface="+mn-ea"/>
                <a:cs typeface="+mn-cs"/>
              </a:rPr>
              <a:t>-pbp2 was</a:t>
            </a:r>
            <a:r>
              <a:rPr lang="en-US" sz="1200" kern="1200" baseline="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RanaUp</a:t>
            </a:r>
            <a:r>
              <a:rPr lang="en-US" sz="1200" kern="1200" dirty="0" smtClean="0">
                <a:solidFill>
                  <a:schemeClr val="tx1"/>
                </a:solidFill>
                <a:latin typeface="+mn-lt"/>
                <a:ea typeface="+mn-ea"/>
                <a:cs typeface="+mn-cs"/>
              </a:rPr>
              <a:t> and is part of a cell wall </a:t>
            </a:r>
            <a:r>
              <a:rPr lang="en-US" sz="1200" kern="1200" dirty="0" err="1" smtClean="0">
                <a:solidFill>
                  <a:schemeClr val="tx1"/>
                </a:solidFill>
                <a:latin typeface="+mn-lt"/>
                <a:ea typeface="+mn-ea"/>
                <a:cs typeface="+mn-cs"/>
              </a:rPr>
              <a:t>stimulon</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upregulation</a:t>
            </a:r>
            <a:r>
              <a:rPr lang="en-US" sz="1200" kern="1200" dirty="0" smtClean="0">
                <a:solidFill>
                  <a:schemeClr val="tx1"/>
                </a:solidFill>
                <a:latin typeface="+mn-lt"/>
                <a:ea typeface="+mn-ea"/>
                <a:cs typeface="+mn-cs"/>
              </a:rPr>
              <a:t> of </a:t>
            </a:r>
            <a:r>
              <a:rPr lang="en-US" sz="1200" kern="1200" dirty="0" err="1" smtClean="0">
                <a:solidFill>
                  <a:schemeClr val="tx1"/>
                </a:solidFill>
                <a:latin typeface="+mn-lt"/>
                <a:ea typeface="+mn-ea"/>
                <a:cs typeface="+mn-cs"/>
              </a:rPr>
              <a:t>Ftsh</a:t>
            </a:r>
            <a:r>
              <a:rPr lang="en-US" sz="1200" kern="1200" dirty="0" smtClean="0">
                <a:solidFill>
                  <a:schemeClr val="tx1"/>
                </a:solidFill>
                <a:latin typeface="+mn-lt"/>
                <a:ea typeface="+mn-ea"/>
                <a:cs typeface="+mn-cs"/>
              </a:rPr>
              <a:t> in concert</a:t>
            </a:r>
            <a:r>
              <a:rPr lang="en-US" sz="1200" kern="1200" baseline="0" dirty="0" smtClean="0">
                <a:solidFill>
                  <a:schemeClr val="tx1"/>
                </a:solidFill>
                <a:latin typeface="+mn-lt"/>
                <a:ea typeface="+mn-ea"/>
                <a:cs typeface="+mn-cs"/>
              </a:rPr>
              <a:t> with the cell wall </a:t>
            </a:r>
            <a:r>
              <a:rPr lang="en-US" sz="1200" kern="1200" baseline="0" dirty="0" err="1" smtClean="0">
                <a:solidFill>
                  <a:schemeClr val="tx1"/>
                </a:solidFill>
                <a:latin typeface="+mn-lt"/>
                <a:ea typeface="+mn-ea"/>
                <a:cs typeface="+mn-cs"/>
              </a:rPr>
              <a:t>stimulon</a:t>
            </a:r>
            <a:r>
              <a:rPr lang="en-US" sz="1200" kern="1200" baseline="0" dirty="0" smtClean="0">
                <a:solidFill>
                  <a:schemeClr val="tx1"/>
                </a:solidFill>
                <a:latin typeface="+mn-lt"/>
                <a:ea typeface="+mn-ea"/>
                <a:cs typeface="+mn-cs"/>
              </a:rPr>
              <a:t> further supports action of </a:t>
            </a:r>
            <a:r>
              <a:rPr lang="en-US" sz="1200" kern="1200" baseline="0" dirty="0" err="1" smtClean="0">
                <a:solidFill>
                  <a:schemeClr val="tx1"/>
                </a:solidFill>
                <a:latin typeface="+mn-lt"/>
                <a:ea typeface="+mn-ea"/>
                <a:cs typeface="+mn-cs"/>
              </a:rPr>
              <a:t>ranalexin</a:t>
            </a:r>
            <a:r>
              <a:rPr lang="en-US" sz="1200" kern="1200" baseline="0" dirty="0" smtClean="0">
                <a:solidFill>
                  <a:schemeClr val="tx1"/>
                </a:solidFill>
                <a:latin typeface="+mn-lt"/>
                <a:ea typeface="+mn-ea"/>
                <a:cs typeface="+mn-cs"/>
              </a:rPr>
              <a:t> at the cell wall </a:t>
            </a:r>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12</a:t>
            </a:fld>
            <a:endParaRPr lang="en-US"/>
          </a:p>
        </p:txBody>
      </p:sp>
    </p:spTree>
    <p:extLst>
      <p:ext uri="{BB962C8B-B14F-4D97-AF65-F5344CB8AC3E}">
        <p14:creationId xmlns:p14="http://schemas.microsoft.com/office/powerpoint/2010/main" val="3930263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-5 are </a:t>
            </a:r>
            <a:r>
              <a:rPr lang="en-US" sz="1200" kern="1200" dirty="0" err="1" smtClean="0">
                <a:solidFill>
                  <a:schemeClr val="tx1"/>
                </a:solidFill>
                <a:latin typeface="+mn-lt"/>
                <a:ea typeface="+mn-ea"/>
                <a:cs typeface="+mn-cs"/>
              </a:rPr>
              <a:t>upregulated</a:t>
            </a:r>
            <a:r>
              <a:rPr lang="en-US" sz="1200" kern="1200" dirty="0" smtClean="0">
                <a:solidFill>
                  <a:schemeClr val="tx1"/>
                </a:solidFill>
                <a:latin typeface="+mn-lt"/>
                <a:ea typeface="+mn-ea"/>
                <a:cs typeface="+mn-cs"/>
              </a:rPr>
              <a:t> denoted by “+”, and 6 were </a:t>
            </a:r>
            <a:r>
              <a:rPr lang="en-US" sz="1200" kern="1200" dirty="0" err="1" smtClean="0">
                <a:solidFill>
                  <a:schemeClr val="tx1"/>
                </a:solidFill>
                <a:latin typeface="+mn-lt"/>
                <a:ea typeface="+mn-ea"/>
                <a:cs typeface="+mn-cs"/>
              </a:rPr>
              <a:t>downregulated</a:t>
            </a:r>
            <a:r>
              <a:rPr lang="en-US" sz="1200" kern="1200" dirty="0" smtClean="0">
                <a:solidFill>
                  <a:schemeClr val="tx1"/>
                </a:solidFill>
                <a:latin typeface="+mn-lt"/>
                <a:ea typeface="+mn-ea"/>
                <a:cs typeface="+mn-cs"/>
              </a:rPr>
              <a:t> denoted y “-.“</a:t>
            </a:r>
          </a:p>
          <a:p>
            <a:r>
              <a:rPr lang="en-US" sz="1200" kern="1200" dirty="0" smtClean="0">
                <a:solidFill>
                  <a:schemeClr val="tx1"/>
                </a:solidFill>
                <a:latin typeface="+mn-lt"/>
                <a:ea typeface="+mn-ea"/>
                <a:cs typeface="+mn-cs"/>
              </a:rPr>
              <a:t>-in</a:t>
            </a:r>
            <a:r>
              <a:rPr lang="en-US" sz="1200" kern="1200" baseline="0" dirty="0" smtClean="0">
                <a:solidFill>
                  <a:schemeClr val="tx1"/>
                </a:solidFill>
                <a:latin typeface="+mn-lt"/>
                <a:ea typeface="+mn-ea"/>
                <a:cs typeface="+mn-cs"/>
              </a:rPr>
              <a:t> the </a:t>
            </a:r>
            <a:r>
              <a:rPr lang="en-US" sz="1200" kern="1200" baseline="0" dirty="0" err="1" smtClean="0">
                <a:solidFill>
                  <a:schemeClr val="tx1"/>
                </a:solidFill>
                <a:latin typeface="+mn-lt"/>
                <a:ea typeface="+mn-ea"/>
                <a:cs typeface="+mn-cs"/>
              </a:rPr>
              <a:t>ranaexlin</a:t>
            </a:r>
            <a:r>
              <a:rPr lang="en-US" sz="1200" kern="1200" baseline="0" dirty="0" smtClean="0">
                <a:solidFill>
                  <a:schemeClr val="tx1"/>
                </a:solidFill>
                <a:latin typeface="+mn-lt"/>
                <a:ea typeface="+mn-ea"/>
                <a:cs typeface="+mn-cs"/>
              </a:rPr>
              <a:t> altered column set is where we genes that were altered due the introduction of </a:t>
            </a:r>
            <a:r>
              <a:rPr lang="en-US" sz="1200" kern="1200" baseline="0" dirty="0" err="1" smtClean="0">
                <a:solidFill>
                  <a:schemeClr val="tx1"/>
                </a:solidFill>
                <a:latin typeface="+mn-lt"/>
                <a:ea typeface="+mn-ea"/>
                <a:cs typeface="+mn-cs"/>
              </a:rPr>
              <a:t>ranalexin</a:t>
            </a:r>
            <a:r>
              <a:rPr lang="en-US" sz="1200" kern="1200" baseline="0" dirty="0" smtClean="0">
                <a:solidFill>
                  <a:schemeClr val="tx1"/>
                </a:solidFill>
                <a:latin typeface="+mn-lt"/>
                <a:ea typeface="+mn-ea"/>
                <a:cs typeface="+mn-cs"/>
              </a:rPr>
              <a:t> </a:t>
            </a:r>
          </a:p>
          <a:p>
            <a:r>
              <a:rPr lang="en-US" sz="1200" kern="1200" baseline="0" dirty="0" smtClean="0">
                <a:solidFill>
                  <a:schemeClr val="tx1"/>
                </a:solidFill>
                <a:latin typeface="+mn-lt"/>
                <a:ea typeface="+mn-ea"/>
                <a:cs typeface="+mn-cs"/>
              </a:rPr>
              <a:t>-in the </a:t>
            </a:r>
            <a:r>
              <a:rPr lang="en-US" sz="1200" kern="1200" baseline="0" dirty="0" err="1" smtClean="0">
                <a:solidFill>
                  <a:schemeClr val="tx1"/>
                </a:solidFill>
                <a:latin typeface="+mn-lt"/>
                <a:ea typeface="+mn-ea"/>
                <a:cs typeface="+mn-cs"/>
              </a:rPr>
              <a:t>additonal</a:t>
            </a:r>
            <a:r>
              <a:rPr lang="en-US" sz="1200" kern="1200" baseline="0" dirty="0" smtClean="0">
                <a:solidFill>
                  <a:schemeClr val="tx1"/>
                </a:solidFill>
                <a:latin typeface="+mn-lt"/>
                <a:ea typeface="+mn-ea"/>
                <a:cs typeface="+mn-cs"/>
              </a:rPr>
              <a:t> gene module these are genes that are part of the module, but were not altered in the presence of </a:t>
            </a:r>
            <a:r>
              <a:rPr lang="en-US" sz="1200" kern="1200" baseline="0" dirty="0" err="1" smtClean="0">
                <a:solidFill>
                  <a:schemeClr val="tx1"/>
                </a:solidFill>
                <a:latin typeface="+mn-lt"/>
                <a:ea typeface="+mn-ea"/>
                <a:cs typeface="+mn-cs"/>
              </a:rPr>
              <a:t>ranalexin</a:t>
            </a:r>
            <a:r>
              <a:rPr lang="en-US" sz="1200" kern="1200" baseline="0" dirty="0" smtClean="0">
                <a:solidFill>
                  <a:schemeClr val="tx1"/>
                </a:solidFill>
                <a:latin typeface="+mn-lt"/>
                <a:ea typeface="+mn-ea"/>
                <a:cs typeface="+mn-cs"/>
              </a:rPr>
              <a:t> </a:t>
            </a:r>
          </a:p>
          <a:p>
            <a:r>
              <a:rPr lang="en-US" sz="1200" kern="1200" baseline="0" dirty="0" smtClean="0">
                <a:solidFill>
                  <a:schemeClr val="tx1"/>
                </a:solidFill>
                <a:latin typeface="+mn-lt"/>
                <a:ea typeface="+mn-ea"/>
                <a:cs typeface="+mn-cs"/>
              </a:rPr>
              <a:t>-</a:t>
            </a:r>
            <a:r>
              <a:rPr lang="en-US" sz="1200" kern="1200" baseline="0" dirty="0" err="1" smtClean="0">
                <a:solidFill>
                  <a:schemeClr val="tx1"/>
                </a:solidFill>
                <a:latin typeface="+mn-lt"/>
                <a:ea typeface="+mn-ea"/>
                <a:cs typeface="+mn-cs"/>
              </a:rPr>
              <a:t>PhoU</a:t>
            </a:r>
            <a:r>
              <a:rPr lang="en-US" sz="1200" kern="1200" baseline="0" dirty="0" smtClean="0">
                <a:solidFill>
                  <a:schemeClr val="tx1"/>
                </a:solidFill>
                <a:latin typeface="+mn-lt"/>
                <a:ea typeface="+mn-ea"/>
                <a:cs typeface="+mn-cs"/>
              </a:rPr>
              <a:t> acts as a </a:t>
            </a:r>
            <a:r>
              <a:rPr lang="en-US" sz="1200" kern="1200" baseline="0" dirty="0" err="1" smtClean="0">
                <a:solidFill>
                  <a:schemeClr val="tx1"/>
                </a:solidFill>
                <a:latin typeface="+mn-lt"/>
                <a:ea typeface="+mn-ea"/>
                <a:cs typeface="+mn-cs"/>
              </a:rPr>
              <a:t>persister</a:t>
            </a:r>
            <a:r>
              <a:rPr lang="en-US" sz="1200" kern="1200" baseline="0" dirty="0" smtClean="0">
                <a:solidFill>
                  <a:schemeClr val="tx1"/>
                </a:solidFill>
                <a:latin typeface="+mn-lt"/>
                <a:ea typeface="+mn-ea"/>
                <a:cs typeface="+mn-cs"/>
              </a:rPr>
              <a:t> switch, so that is the bacteria trying to combat the presence of the antimicrobial </a:t>
            </a:r>
            <a:r>
              <a:rPr lang="en-US" sz="1200" kern="1200" baseline="0" dirty="0" err="1" smtClean="0">
                <a:solidFill>
                  <a:schemeClr val="tx1"/>
                </a:solidFill>
                <a:latin typeface="+mn-lt"/>
                <a:ea typeface="+mn-ea"/>
                <a:cs typeface="+mn-cs"/>
              </a:rPr>
              <a:t>peptideso</a:t>
            </a:r>
            <a:r>
              <a:rPr lang="en-US" sz="1200" kern="1200" baseline="0" dirty="0" smtClean="0">
                <a:solidFill>
                  <a:schemeClr val="tx1"/>
                </a:solidFill>
                <a:latin typeface="+mn-lt"/>
                <a:ea typeface="+mn-ea"/>
                <a:cs typeface="+mn-cs"/>
              </a:rPr>
              <a:t> that</a:t>
            </a:r>
            <a:r>
              <a:rPr lang="fr-FR" sz="1200" kern="1200" baseline="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s why </a:t>
            </a:r>
            <a:r>
              <a:rPr lang="en-US" sz="1200" kern="1200" baseline="0" dirty="0" err="1" smtClean="0">
                <a:solidFill>
                  <a:schemeClr val="tx1"/>
                </a:solidFill>
                <a:latin typeface="+mn-lt"/>
                <a:ea typeface="+mn-ea"/>
                <a:cs typeface="+mn-cs"/>
              </a:rPr>
              <a:t>ranaup</a:t>
            </a:r>
            <a:r>
              <a:rPr lang="en-US" sz="1200" kern="1200" baseline="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MRSA gets antimicrobial resistance by adopting a </a:t>
            </a:r>
            <a:r>
              <a:rPr lang="en-US" sz="1200" kern="1200" dirty="0" err="1" smtClean="0">
                <a:solidFill>
                  <a:schemeClr val="tx1"/>
                </a:solidFill>
                <a:latin typeface="+mn-lt"/>
                <a:ea typeface="+mn-ea"/>
                <a:cs typeface="+mn-cs"/>
              </a:rPr>
              <a:t>PhoU</a:t>
            </a:r>
            <a:r>
              <a:rPr lang="en-US" sz="1200" kern="1200" dirty="0" smtClean="0">
                <a:solidFill>
                  <a:schemeClr val="tx1"/>
                </a:solidFill>
                <a:latin typeface="+mn-lt"/>
                <a:ea typeface="+mn-ea"/>
                <a:cs typeface="+mn-cs"/>
              </a:rPr>
              <a:t>-mediated </a:t>
            </a:r>
            <a:r>
              <a:rPr lang="en-US" sz="1200" kern="1200" dirty="0" err="1" smtClean="0">
                <a:solidFill>
                  <a:schemeClr val="tx1"/>
                </a:solidFill>
                <a:latin typeface="+mn-lt"/>
                <a:ea typeface="+mn-ea"/>
                <a:cs typeface="+mn-cs"/>
              </a:rPr>
              <a:t>persister</a:t>
            </a:r>
            <a:r>
              <a:rPr lang="en-US" sz="1200" kern="1200" dirty="0" smtClean="0">
                <a:solidFill>
                  <a:schemeClr val="tx1"/>
                </a:solidFill>
                <a:latin typeface="+mn-lt"/>
                <a:ea typeface="+mn-ea"/>
                <a:cs typeface="+mn-cs"/>
              </a:rPr>
              <a:t> phenotype…</a:t>
            </a:r>
            <a:r>
              <a:rPr lang="en-US" sz="1200" kern="1200" dirty="0" err="1" smtClean="0">
                <a:solidFill>
                  <a:schemeClr val="tx1"/>
                </a:solidFill>
                <a:latin typeface="+mn-lt"/>
                <a:ea typeface="+mn-ea"/>
                <a:cs typeface="+mn-cs"/>
              </a:rPr>
              <a:t>Persister</a:t>
            </a:r>
            <a:r>
              <a:rPr lang="en-US" sz="1200" kern="1200" dirty="0" smtClean="0">
                <a:solidFill>
                  <a:schemeClr val="tx1"/>
                </a:solidFill>
                <a:latin typeface="+mn-lt"/>
                <a:ea typeface="+mn-ea"/>
                <a:cs typeface="+mn-cs"/>
              </a:rPr>
              <a:t> bacteria show a thicker wall</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cation</a:t>
            </a:r>
            <a:r>
              <a:rPr lang="en-US" sz="1200" kern="1200" dirty="0" smtClean="0">
                <a:solidFill>
                  <a:schemeClr val="tx1"/>
                </a:solidFill>
                <a:latin typeface="+mn-lt"/>
                <a:ea typeface="+mn-ea"/>
                <a:cs typeface="+mn-cs"/>
              </a:rPr>
              <a:t> transport unregulated as well because trying to disturb</a:t>
            </a:r>
            <a:r>
              <a:rPr lang="en-US" sz="1200" kern="1200" baseline="0" dirty="0" smtClean="0">
                <a:solidFill>
                  <a:schemeClr val="tx1"/>
                </a:solidFill>
                <a:latin typeface="+mn-lt"/>
                <a:ea typeface="+mn-ea"/>
                <a:cs typeface="+mn-cs"/>
              </a:rPr>
              <a:t> the membrane and make more permeable </a:t>
            </a:r>
            <a:endParaRPr lang="en-US" sz="1200" kern="1200" dirty="0" smtClean="0">
              <a:solidFill>
                <a:schemeClr val="tx1"/>
              </a:solidFill>
              <a:latin typeface="+mn-lt"/>
              <a:ea typeface="+mn-ea"/>
              <a:cs typeface="+mn-cs"/>
            </a:endParaRPr>
          </a:p>
          <a:p>
            <a:r>
              <a:rPr lang="en-US" dirty="0" smtClean="0"/>
              <a:t>-</a:t>
            </a:r>
            <a:r>
              <a:rPr lang="en-US" sz="1200" kern="1200" dirty="0" smtClean="0">
                <a:solidFill>
                  <a:schemeClr val="tx1"/>
                </a:solidFill>
                <a:latin typeface="+mn-lt"/>
                <a:ea typeface="+mn-ea"/>
                <a:cs typeface="+mn-cs"/>
              </a:rPr>
              <a:t>Val/</a:t>
            </a:r>
            <a:r>
              <a:rPr lang="en-US" sz="1200" kern="1200" dirty="0" err="1" smtClean="0">
                <a:solidFill>
                  <a:schemeClr val="tx1"/>
                </a:solidFill>
                <a:latin typeface="+mn-lt"/>
                <a:ea typeface="+mn-ea"/>
                <a:cs typeface="+mn-cs"/>
              </a:rPr>
              <a:t>Leu</a:t>
            </a:r>
            <a:r>
              <a:rPr lang="en-US" sz="1200" kern="1200" dirty="0" smtClean="0">
                <a:solidFill>
                  <a:schemeClr val="tx1"/>
                </a:solidFill>
                <a:latin typeface="+mn-lt"/>
                <a:ea typeface="+mn-ea"/>
                <a:cs typeface="+mn-cs"/>
              </a:rPr>
              <a:t>/Ile synthesis which utilizes pyruvate and therefore may allow for greater glycolytic flux in powering </a:t>
            </a:r>
            <a:r>
              <a:rPr lang="en-US" sz="1200" kern="1200" dirty="0" err="1" smtClean="0">
                <a:solidFill>
                  <a:schemeClr val="tx1"/>
                </a:solidFill>
                <a:latin typeface="+mn-lt"/>
                <a:ea typeface="+mn-ea"/>
                <a:cs typeface="+mn-cs"/>
              </a:rPr>
              <a:t>ranalexin</a:t>
            </a:r>
            <a:r>
              <a:rPr lang="en-US" sz="1200" kern="1200" dirty="0" smtClean="0">
                <a:solidFill>
                  <a:schemeClr val="tx1"/>
                </a:solidFill>
                <a:latin typeface="+mn-lt"/>
                <a:ea typeface="+mn-ea"/>
                <a:cs typeface="+mn-cs"/>
              </a:rPr>
              <a:t> stressed cells.</a:t>
            </a:r>
          </a:p>
          <a:p>
            <a:r>
              <a:rPr lang="en-US" sz="1200" kern="1200" dirty="0" smtClean="0">
                <a:solidFill>
                  <a:schemeClr val="tx1"/>
                </a:solidFill>
                <a:latin typeface="+mn-lt"/>
                <a:ea typeface="+mn-ea"/>
                <a:cs typeface="+mn-cs"/>
              </a:rPr>
              <a:t>-</a:t>
            </a:r>
            <a:r>
              <a:rPr lang="fr-FR" sz="1200" kern="1200" dirty="0" err="1" smtClean="0">
                <a:solidFill>
                  <a:schemeClr val="tx1"/>
                </a:solidFill>
                <a:latin typeface="+mn-lt"/>
                <a:ea typeface="+mn-ea"/>
                <a:cs typeface="+mn-cs"/>
              </a:rPr>
              <a:t>osmoprotectant</a:t>
            </a:r>
            <a:r>
              <a:rPr lang="fr-FR" sz="1200" kern="1200" dirty="0" smtClean="0">
                <a:solidFill>
                  <a:schemeClr val="tx1"/>
                </a:solidFill>
                <a:latin typeface="+mn-lt"/>
                <a:ea typeface="+mn-ea"/>
                <a:cs typeface="+mn-cs"/>
              </a:rPr>
              <a:t> transport-cation influx, </a:t>
            </a:r>
            <a:r>
              <a:rPr lang="fr-FR" sz="1200" kern="1200" dirty="0" err="1" smtClean="0">
                <a:solidFill>
                  <a:schemeClr val="tx1"/>
                </a:solidFill>
                <a:latin typeface="+mn-lt"/>
                <a:ea typeface="+mn-ea"/>
                <a:cs typeface="+mn-cs"/>
              </a:rPr>
              <a:t>hyposomotic</a:t>
            </a:r>
            <a:r>
              <a:rPr lang="fr-FR" sz="1200" kern="1200" baseline="0" dirty="0" smtClean="0">
                <a:solidFill>
                  <a:schemeClr val="tx1"/>
                </a:solidFill>
                <a:latin typeface="+mn-lt"/>
                <a:ea typeface="+mn-ea"/>
                <a:cs typeface="+mn-cs"/>
              </a:rPr>
              <a:t> </a:t>
            </a:r>
            <a:r>
              <a:rPr lang="fr-FR" sz="1200" kern="1200" baseline="0" dirty="0" err="1" smtClean="0">
                <a:solidFill>
                  <a:schemeClr val="tx1"/>
                </a:solidFill>
                <a:latin typeface="+mn-lt"/>
                <a:ea typeface="+mn-ea"/>
                <a:cs typeface="+mn-cs"/>
              </a:rPr>
              <a:t>fragility</a:t>
            </a:r>
            <a:r>
              <a:rPr lang="fr-FR" sz="1200" kern="1200" baseline="0" dirty="0" smtClean="0">
                <a:solidFill>
                  <a:schemeClr val="tx1"/>
                </a:solidFill>
                <a:latin typeface="+mn-lt"/>
                <a:ea typeface="+mn-ea"/>
                <a:cs typeface="+mn-cs"/>
              </a:rPr>
              <a:t> and disruption of </a:t>
            </a:r>
            <a:r>
              <a:rPr lang="fr-FR" sz="1200" kern="1200" baseline="0" dirty="0" err="1" smtClean="0">
                <a:solidFill>
                  <a:schemeClr val="tx1"/>
                </a:solidFill>
                <a:latin typeface="+mn-lt"/>
                <a:ea typeface="+mn-ea"/>
                <a:cs typeface="+mn-cs"/>
              </a:rPr>
              <a:t>cell</a:t>
            </a:r>
            <a:r>
              <a:rPr lang="fr-FR" sz="1200" kern="1200" baseline="0" dirty="0" smtClean="0">
                <a:solidFill>
                  <a:schemeClr val="tx1"/>
                </a:solidFill>
                <a:latin typeface="+mn-lt"/>
                <a:ea typeface="+mn-ea"/>
                <a:cs typeface="+mn-cs"/>
              </a:rPr>
              <a:t> </a:t>
            </a:r>
            <a:r>
              <a:rPr lang="fr-FR" sz="1200" kern="1200" baseline="0" dirty="0" err="1" smtClean="0">
                <a:solidFill>
                  <a:schemeClr val="tx1"/>
                </a:solidFill>
                <a:latin typeface="+mn-lt"/>
                <a:ea typeface="+mn-ea"/>
                <a:cs typeface="+mn-cs"/>
              </a:rPr>
              <a:t>intergrity</a:t>
            </a:r>
            <a:endParaRPr lang="fr-FR"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1FD405B-0214-47A0-A090-3D6A0882BCB0}" type="slidenum">
              <a:rPr lang="en-US" smtClean="0"/>
              <a:t>13</a:t>
            </a:fld>
            <a:endParaRPr lang="en-US"/>
          </a:p>
        </p:txBody>
      </p:sp>
    </p:spTree>
    <p:extLst>
      <p:ext uri="{BB962C8B-B14F-4D97-AF65-F5344CB8AC3E}">
        <p14:creationId xmlns:p14="http://schemas.microsoft.com/office/powerpoint/2010/main" val="3494979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1408A3-12E9-6E48-B2BF-2141B569147B}" type="datetimeFigureOut">
              <a:rPr lang="en-US" smtClean="0"/>
              <a:t>11/18/14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B9FC3-A4DE-6441-8862-75D09E213844}" type="slidenum">
              <a:rPr lang="en-US" smtClean="0"/>
              <a:t>‹#›</a:t>
            </a:fld>
            <a:endParaRPr lang="en-US"/>
          </a:p>
        </p:txBody>
      </p:sp>
    </p:spTree>
    <p:extLst>
      <p:ext uri="{BB962C8B-B14F-4D97-AF65-F5344CB8AC3E}">
        <p14:creationId xmlns:p14="http://schemas.microsoft.com/office/powerpoint/2010/main" val="3829050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1408A3-12E9-6E48-B2BF-2141B569147B}" type="datetimeFigureOut">
              <a:rPr lang="en-US" smtClean="0"/>
              <a:t>11/18/14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B9FC3-A4DE-6441-8862-75D09E213844}" type="slidenum">
              <a:rPr lang="en-US" smtClean="0"/>
              <a:t>‹#›</a:t>
            </a:fld>
            <a:endParaRPr lang="en-US"/>
          </a:p>
        </p:txBody>
      </p:sp>
    </p:spTree>
    <p:extLst>
      <p:ext uri="{BB962C8B-B14F-4D97-AF65-F5344CB8AC3E}">
        <p14:creationId xmlns:p14="http://schemas.microsoft.com/office/powerpoint/2010/main" val="98136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1408A3-12E9-6E48-B2BF-2141B569147B}" type="datetimeFigureOut">
              <a:rPr lang="en-US" smtClean="0"/>
              <a:t>11/18/14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B9FC3-A4DE-6441-8862-75D09E213844}" type="slidenum">
              <a:rPr lang="en-US" smtClean="0"/>
              <a:t>‹#›</a:t>
            </a:fld>
            <a:endParaRPr lang="en-US"/>
          </a:p>
        </p:txBody>
      </p:sp>
    </p:spTree>
    <p:extLst>
      <p:ext uri="{BB962C8B-B14F-4D97-AF65-F5344CB8AC3E}">
        <p14:creationId xmlns:p14="http://schemas.microsoft.com/office/powerpoint/2010/main" val="293655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1408A3-12E9-6E48-B2BF-2141B569147B}" type="datetimeFigureOut">
              <a:rPr lang="en-US" smtClean="0"/>
              <a:t>11/18/14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B9FC3-A4DE-6441-8862-75D09E213844}" type="slidenum">
              <a:rPr lang="en-US" smtClean="0"/>
              <a:t>‹#›</a:t>
            </a:fld>
            <a:endParaRPr lang="en-US"/>
          </a:p>
        </p:txBody>
      </p:sp>
    </p:spTree>
    <p:extLst>
      <p:ext uri="{BB962C8B-B14F-4D97-AF65-F5344CB8AC3E}">
        <p14:creationId xmlns:p14="http://schemas.microsoft.com/office/powerpoint/2010/main" val="2403350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1408A3-12E9-6E48-B2BF-2141B569147B}" type="datetimeFigureOut">
              <a:rPr lang="en-US" smtClean="0"/>
              <a:t>11/18/14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B9FC3-A4DE-6441-8862-75D09E213844}" type="slidenum">
              <a:rPr lang="en-US" smtClean="0"/>
              <a:t>‹#›</a:t>
            </a:fld>
            <a:endParaRPr lang="en-US"/>
          </a:p>
        </p:txBody>
      </p:sp>
    </p:spTree>
    <p:extLst>
      <p:ext uri="{BB962C8B-B14F-4D97-AF65-F5344CB8AC3E}">
        <p14:creationId xmlns:p14="http://schemas.microsoft.com/office/powerpoint/2010/main" val="3393979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1408A3-12E9-6E48-B2BF-2141B569147B}" type="datetimeFigureOut">
              <a:rPr lang="en-US" smtClean="0"/>
              <a:t>11/18/14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9B9FC3-A4DE-6441-8862-75D09E213844}" type="slidenum">
              <a:rPr lang="en-US" smtClean="0"/>
              <a:t>‹#›</a:t>
            </a:fld>
            <a:endParaRPr lang="en-US"/>
          </a:p>
        </p:txBody>
      </p:sp>
    </p:spTree>
    <p:extLst>
      <p:ext uri="{BB962C8B-B14F-4D97-AF65-F5344CB8AC3E}">
        <p14:creationId xmlns:p14="http://schemas.microsoft.com/office/powerpoint/2010/main" val="3252188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1408A3-12E9-6E48-B2BF-2141B569147B}" type="datetimeFigureOut">
              <a:rPr lang="en-US" smtClean="0"/>
              <a:t>11/18/14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9B9FC3-A4DE-6441-8862-75D09E213844}" type="slidenum">
              <a:rPr lang="en-US" smtClean="0"/>
              <a:t>‹#›</a:t>
            </a:fld>
            <a:endParaRPr lang="en-US"/>
          </a:p>
        </p:txBody>
      </p:sp>
    </p:spTree>
    <p:extLst>
      <p:ext uri="{BB962C8B-B14F-4D97-AF65-F5344CB8AC3E}">
        <p14:creationId xmlns:p14="http://schemas.microsoft.com/office/powerpoint/2010/main" val="145098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1408A3-12E9-6E48-B2BF-2141B569147B}" type="datetimeFigureOut">
              <a:rPr lang="en-US" smtClean="0"/>
              <a:t>11/18/14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9B9FC3-A4DE-6441-8862-75D09E213844}" type="slidenum">
              <a:rPr lang="en-US" smtClean="0"/>
              <a:t>‹#›</a:t>
            </a:fld>
            <a:endParaRPr lang="en-US"/>
          </a:p>
        </p:txBody>
      </p:sp>
    </p:spTree>
    <p:extLst>
      <p:ext uri="{BB962C8B-B14F-4D97-AF65-F5344CB8AC3E}">
        <p14:creationId xmlns:p14="http://schemas.microsoft.com/office/powerpoint/2010/main" val="828132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408A3-12E9-6E48-B2BF-2141B569147B}" type="datetimeFigureOut">
              <a:rPr lang="en-US" smtClean="0"/>
              <a:t>11/18/14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9B9FC3-A4DE-6441-8862-75D09E213844}" type="slidenum">
              <a:rPr lang="en-US" smtClean="0"/>
              <a:t>‹#›</a:t>
            </a:fld>
            <a:endParaRPr lang="en-US"/>
          </a:p>
        </p:txBody>
      </p:sp>
    </p:spTree>
    <p:extLst>
      <p:ext uri="{BB962C8B-B14F-4D97-AF65-F5344CB8AC3E}">
        <p14:creationId xmlns:p14="http://schemas.microsoft.com/office/powerpoint/2010/main" val="2533398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1408A3-12E9-6E48-B2BF-2141B569147B}" type="datetimeFigureOut">
              <a:rPr lang="en-US" smtClean="0"/>
              <a:t>11/18/14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9B9FC3-A4DE-6441-8862-75D09E213844}" type="slidenum">
              <a:rPr lang="en-US" smtClean="0"/>
              <a:t>‹#›</a:t>
            </a:fld>
            <a:endParaRPr lang="en-US"/>
          </a:p>
        </p:txBody>
      </p:sp>
    </p:spTree>
    <p:extLst>
      <p:ext uri="{BB962C8B-B14F-4D97-AF65-F5344CB8AC3E}">
        <p14:creationId xmlns:p14="http://schemas.microsoft.com/office/powerpoint/2010/main" val="2713351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1408A3-12E9-6E48-B2BF-2141B569147B}" type="datetimeFigureOut">
              <a:rPr lang="en-US" smtClean="0"/>
              <a:t>11/18/14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9B9FC3-A4DE-6441-8862-75D09E213844}" type="slidenum">
              <a:rPr lang="en-US" smtClean="0"/>
              <a:t>‹#›</a:t>
            </a:fld>
            <a:endParaRPr lang="en-US"/>
          </a:p>
        </p:txBody>
      </p:sp>
    </p:spTree>
    <p:extLst>
      <p:ext uri="{BB962C8B-B14F-4D97-AF65-F5344CB8AC3E}">
        <p14:creationId xmlns:p14="http://schemas.microsoft.com/office/powerpoint/2010/main" val="20172449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408A3-12E9-6E48-B2BF-2141B569147B}" type="datetimeFigureOut">
              <a:rPr lang="en-US" smtClean="0"/>
              <a:t>11/18/14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9B9FC3-A4DE-6441-8862-75D09E213844}" type="slidenum">
              <a:rPr lang="en-US" smtClean="0"/>
              <a:t>‹#›</a:t>
            </a:fld>
            <a:endParaRPr lang="en-US"/>
          </a:p>
        </p:txBody>
      </p:sp>
    </p:spTree>
    <p:extLst>
      <p:ext uri="{BB962C8B-B14F-4D97-AF65-F5344CB8AC3E}">
        <p14:creationId xmlns:p14="http://schemas.microsoft.com/office/powerpoint/2010/main" val="293195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326"/>
            <a:ext cx="7772400" cy="3494125"/>
          </a:xfrm>
        </p:spPr>
        <p:txBody>
          <a:bodyPr>
            <a:normAutofit fontScale="90000"/>
          </a:bodyPr>
          <a:lstStyle/>
          <a:p>
            <a:pPr marL="457200" lvl="1" indent="0" algn="ctr"/>
            <a:r>
              <a:rPr lang="en-US" sz="3100" b="1" dirty="0" smtClean="0"/>
              <a:t>Global network analysis of drug tolerance, mode of action and virulence in methicillin-resistant </a:t>
            </a:r>
            <a:r>
              <a:rPr lang="en-US" sz="3100" b="1" i="1" dirty="0" err="1" smtClean="0"/>
              <a:t>S.aureus</a:t>
            </a:r>
            <a:r>
              <a:rPr lang="en-US" sz="3100" b="1" i="1" dirty="0" smtClean="0"/>
              <a:t> </a:t>
            </a:r>
            <a:r>
              <a:rPr lang="en-US" sz="2800" i="1" dirty="0"/>
              <a:t/>
            </a:r>
            <a:br>
              <a:rPr lang="en-US" sz="2800" i="1" dirty="0"/>
            </a:br>
            <a:r>
              <a:rPr lang="en-US" sz="2000" dirty="0" smtClean="0"/>
              <a:t>Overton </a:t>
            </a:r>
            <a:r>
              <a:rPr lang="en-US" sz="2000" dirty="0" smtClean="0"/>
              <a:t>et al., 2011 I.M. Overton, S. Graham, K.A. Gould, J. Hinds, C.H. </a:t>
            </a:r>
            <a:r>
              <a:rPr lang="en-US" sz="2000" dirty="0" err="1" smtClean="0"/>
              <a:t>Botting</a:t>
            </a:r>
            <a:r>
              <a:rPr lang="en-US" sz="2000" dirty="0" smtClean="0"/>
              <a:t>, S. </a:t>
            </a:r>
            <a:r>
              <a:rPr lang="en-US" sz="2000" dirty="0" err="1" smtClean="0"/>
              <a:t>Shirran</a:t>
            </a:r>
            <a:r>
              <a:rPr lang="en-US" sz="2000" dirty="0" smtClean="0"/>
              <a:t>, G.J. Barton, P.J. </a:t>
            </a:r>
            <a:r>
              <a:rPr lang="en-US" sz="2000" dirty="0" err="1" smtClean="0"/>
              <a:t>Coote</a:t>
            </a:r>
            <a:r>
              <a:rPr lang="en-US" sz="2000" dirty="0" smtClean="0"/>
              <a:t> Global network analysis of drug tolerance, mode of action and virulence in methicillin-resistant S. </a:t>
            </a:r>
            <a:r>
              <a:rPr lang="en-US" sz="2000" dirty="0" err="1" smtClean="0"/>
              <a:t>aureus</a:t>
            </a:r>
            <a:r>
              <a:rPr lang="en-US" sz="1600" dirty="0" smtClean="0"/>
              <a:t/>
            </a:r>
            <a:br>
              <a:rPr lang="en-US" sz="1600" dirty="0" smtClean="0"/>
            </a:br>
            <a:endParaRPr lang="en-US" sz="3600" dirty="0"/>
          </a:p>
        </p:txBody>
      </p:sp>
      <p:sp>
        <p:nvSpPr>
          <p:cNvPr id="3" name="Subtitle 2"/>
          <p:cNvSpPr>
            <a:spLocks noGrp="1"/>
          </p:cNvSpPr>
          <p:nvPr>
            <p:ph type="subTitle" idx="1"/>
          </p:nvPr>
        </p:nvSpPr>
        <p:spPr>
          <a:xfrm>
            <a:off x="1371599" y="3886199"/>
            <a:ext cx="6677247" cy="2184991"/>
          </a:xfrm>
        </p:spPr>
        <p:txBody>
          <a:bodyPr>
            <a:noAutofit/>
          </a:bodyPr>
          <a:lstStyle/>
          <a:p>
            <a:pPr>
              <a:spcBef>
                <a:spcPts val="0"/>
              </a:spcBef>
            </a:pPr>
            <a:endParaRPr lang="en-US" sz="2000" dirty="0" smtClean="0"/>
          </a:p>
          <a:p>
            <a:pPr>
              <a:spcBef>
                <a:spcPts val="0"/>
              </a:spcBef>
            </a:pPr>
            <a:r>
              <a:rPr lang="en-US" sz="1800" dirty="0" smtClean="0">
                <a:solidFill>
                  <a:schemeClr val="tx1"/>
                </a:solidFill>
              </a:rPr>
              <a:t>Chloe Jones</a:t>
            </a:r>
          </a:p>
          <a:p>
            <a:pPr>
              <a:spcBef>
                <a:spcPts val="0"/>
              </a:spcBef>
            </a:pPr>
            <a:r>
              <a:rPr lang="en-US" sz="1800" dirty="0" smtClean="0">
                <a:solidFill>
                  <a:schemeClr val="tx1"/>
                </a:solidFill>
              </a:rPr>
              <a:t>Loyola Marymount University </a:t>
            </a:r>
          </a:p>
          <a:p>
            <a:pPr lvl="0">
              <a:spcBef>
                <a:spcPts val="0"/>
              </a:spcBef>
              <a:buClr>
                <a:schemeClr val="dk1"/>
              </a:buClr>
              <a:buSzPct val="61111"/>
            </a:pPr>
            <a:r>
              <a:rPr lang="en" sz="1800" dirty="0" smtClean="0">
                <a:solidFill>
                  <a:schemeClr val="tx1"/>
                </a:solidFill>
              </a:rPr>
              <a:t>BIOL368: Bioinformatics Laboratory</a:t>
            </a:r>
          </a:p>
          <a:p>
            <a:pPr lvl="0">
              <a:spcBef>
                <a:spcPts val="0"/>
              </a:spcBef>
              <a:buClr>
                <a:schemeClr val="dk1"/>
              </a:buClr>
              <a:buSzPct val="61111"/>
            </a:pPr>
            <a:r>
              <a:rPr lang="en" sz="1800" dirty="0" smtClean="0">
                <a:solidFill>
                  <a:schemeClr val="tx1"/>
                </a:solidFill>
              </a:rPr>
              <a:t>October 28, 2014</a:t>
            </a:r>
          </a:p>
          <a:p>
            <a:r>
              <a:rPr lang="en-US" sz="2000" dirty="0" smtClean="0"/>
              <a:t> </a:t>
            </a:r>
          </a:p>
          <a:p>
            <a:endParaRPr lang="en-US" sz="2000" dirty="0"/>
          </a:p>
        </p:txBody>
      </p:sp>
    </p:spTree>
    <p:extLst>
      <p:ext uri="{BB962C8B-B14F-4D97-AF65-F5344CB8AC3E}">
        <p14:creationId xmlns:p14="http://schemas.microsoft.com/office/powerpoint/2010/main" val="347562405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Global function association network, Linking disease associations with regulatory information</a:t>
            </a:r>
          </a:p>
        </p:txBody>
      </p:sp>
      <p:sp>
        <p:nvSpPr>
          <p:cNvPr id="3" name="Content Placeholder 2"/>
          <p:cNvSpPr>
            <a:spLocks noGrp="1"/>
          </p:cNvSpPr>
          <p:nvPr>
            <p:ph idx="1"/>
          </p:nvPr>
        </p:nvSpPr>
        <p:spPr>
          <a:xfrm>
            <a:off x="457200" y="1834117"/>
            <a:ext cx="8229600" cy="4525963"/>
          </a:xfrm>
        </p:spPr>
        <p:txBody>
          <a:bodyPr>
            <a:normAutofit fontScale="92500" lnSpcReduction="10000"/>
          </a:bodyPr>
          <a:lstStyle/>
          <a:p>
            <a:r>
              <a:rPr lang="en-US" dirty="0"/>
              <a:t>S</a:t>
            </a:r>
            <a:r>
              <a:rPr lang="en-US" dirty="0" smtClean="0"/>
              <a:t>hows </a:t>
            </a:r>
            <a:r>
              <a:rPr lang="en-US" dirty="0"/>
              <a:t>pathway relationships for 95% of S. </a:t>
            </a:r>
            <a:r>
              <a:rPr lang="en-US" dirty="0" err="1"/>
              <a:t>aureus</a:t>
            </a:r>
            <a:r>
              <a:rPr lang="en-US" dirty="0"/>
              <a:t> MRSA-252 genes </a:t>
            </a:r>
            <a:endParaRPr lang="en-US" dirty="0" smtClean="0"/>
          </a:p>
          <a:p>
            <a:r>
              <a:rPr lang="en-US" dirty="0"/>
              <a:t>Final network contained 2494 nodes(genes) and 19076 edges (</a:t>
            </a:r>
            <a:r>
              <a:rPr lang="en-US" dirty="0" smtClean="0"/>
              <a:t>connections between genes). </a:t>
            </a:r>
          </a:p>
          <a:p>
            <a:r>
              <a:rPr lang="en-US" dirty="0"/>
              <a:t>11 modules showed that there was a significant altered expression in MRSA-252 cultures exposed to </a:t>
            </a:r>
            <a:r>
              <a:rPr lang="en-US" dirty="0" err="1"/>
              <a:t>ranalexin</a:t>
            </a:r>
            <a:r>
              <a:rPr lang="en-US" dirty="0"/>
              <a:t> </a:t>
            </a:r>
            <a:endParaRPr lang="en-US" dirty="0" smtClean="0"/>
          </a:p>
          <a:p>
            <a:pPr lvl="1"/>
            <a:r>
              <a:rPr lang="en-US" dirty="0"/>
              <a:t>5 were </a:t>
            </a:r>
            <a:r>
              <a:rPr lang="en-US" dirty="0" err="1"/>
              <a:t>upregulated</a:t>
            </a:r>
            <a:r>
              <a:rPr lang="en-US" dirty="0"/>
              <a:t>, 6 </a:t>
            </a:r>
            <a:r>
              <a:rPr lang="en-US" dirty="0" err="1"/>
              <a:t>downregulated</a:t>
            </a:r>
            <a:r>
              <a:rPr lang="en-US" dirty="0"/>
              <a:t> </a:t>
            </a:r>
            <a:endParaRPr lang="en-US" dirty="0" smtClean="0"/>
          </a:p>
          <a:p>
            <a:pPr lvl="1"/>
            <a:r>
              <a:rPr lang="en-US" dirty="0"/>
              <a:t>58 nodes, classified as </a:t>
            </a:r>
            <a:r>
              <a:rPr lang="en-US" dirty="0" err="1"/>
              <a:t>intermodular</a:t>
            </a:r>
            <a:r>
              <a:rPr lang="en-US" dirty="0"/>
              <a:t> hubs that are important regulators of system behavior. </a:t>
            </a:r>
          </a:p>
          <a:p>
            <a:endParaRPr lang="en-US" dirty="0"/>
          </a:p>
        </p:txBody>
      </p:sp>
    </p:spTree>
    <p:extLst>
      <p:ext uri="{BB962C8B-B14F-4D97-AF65-F5344CB8AC3E}">
        <p14:creationId xmlns:p14="http://schemas.microsoft.com/office/powerpoint/2010/main" val="2171232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Degree of Interacting Nodes (Genes)in the global gene functional association network  </a:t>
            </a:r>
            <a:endParaRPr lang="en-US" sz="3200" b="1" dirty="0"/>
          </a:p>
        </p:txBody>
      </p:sp>
      <p:pic>
        <p:nvPicPr>
          <p:cNvPr id="4" name="Content Placeholder 3" descr="Screen Shot 2014-11-11 at 2.48.59 A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382" r="119"/>
          <a:stretch/>
        </p:blipFill>
        <p:spPr>
          <a:xfrm>
            <a:off x="1357381" y="1791755"/>
            <a:ext cx="4686454" cy="4525963"/>
          </a:xfrm>
        </p:spPr>
      </p:pic>
      <p:sp>
        <p:nvSpPr>
          <p:cNvPr id="3" name="TextBox 2"/>
          <p:cNvSpPr txBox="1"/>
          <p:nvPr/>
        </p:nvSpPr>
        <p:spPr>
          <a:xfrm>
            <a:off x="5817234" y="1791755"/>
            <a:ext cx="3027683" cy="2246769"/>
          </a:xfrm>
          <a:prstGeom prst="rect">
            <a:avLst/>
          </a:prstGeom>
          <a:noFill/>
        </p:spPr>
        <p:txBody>
          <a:bodyPr wrap="square" rtlCol="0">
            <a:spAutoFit/>
          </a:bodyPr>
          <a:lstStyle/>
          <a:p>
            <a:pPr marL="285750" indent="-285750">
              <a:buFont typeface="Arial"/>
              <a:buChar char="•"/>
            </a:pPr>
            <a:r>
              <a:rPr lang="en-US" sz="2000" dirty="0" smtClean="0"/>
              <a:t>Bottom </a:t>
            </a:r>
            <a:r>
              <a:rPr lang="en-US" sz="2000" dirty="0"/>
              <a:t>left can be considered low degree values (less interaction), top right higher degree values (more interaction). Z-axis is the ratio.</a:t>
            </a:r>
          </a:p>
        </p:txBody>
      </p:sp>
    </p:spTree>
    <p:extLst>
      <p:ext uri="{BB962C8B-B14F-4D97-AF65-F5344CB8AC3E}">
        <p14:creationId xmlns:p14="http://schemas.microsoft.com/office/powerpoint/2010/main" val="3620977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err="1"/>
              <a:t>FtsH</a:t>
            </a:r>
            <a:r>
              <a:rPr lang="en-US" sz="3200" b="1" dirty="0"/>
              <a:t> is a drug target for </a:t>
            </a:r>
            <a:r>
              <a:rPr lang="en-US" sz="3200" b="1" dirty="0" smtClean="0"/>
              <a:t>MRSA pathogenicity </a:t>
            </a:r>
            <a:endParaRPr lang="en-US" sz="3200" b="1" dirty="0"/>
          </a:p>
        </p:txBody>
      </p:sp>
      <p:sp>
        <p:nvSpPr>
          <p:cNvPr id="3" name="Content Placeholder 2"/>
          <p:cNvSpPr>
            <a:spLocks noGrp="1"/>
          </p:cNvSpPr>
          <p:nvPr>
            <p:ph idx="1"/>
          </p:nvPr>
        </p:nvSpPr>
        <p:spPr>
          <a:xfrm>
            <a:off x="382772" y="1476117"/>
            <a:ext cx="8229600" cy="4525963"/>
          </a:xfrm>
        </p:spPr>
        <p:txBody>
          <a:bodyPr/>
          <a:lstStyle/>
          <a:p>
            <a:r>
              <a:rPr lang="en-US" dirty="0" err="1" smtClean="0"/>
              <a:t>FtsH</a:t>
            </a:r>
            <a:r>
              <a:rPr lang="en-US" dirty="0" smtClean="0"/>
              <a:t> is </a:t>
            </a:r>
            <a:r>
              <a:rPr lang="en-US" dirty="0" err="1" smtClean="0"/>
              <a:t>upregulated</a:t>
            </a:r>
            <a:r>
              <a:rPr lang="en-US" dirty="0" smtClean="0"/>
              <a:t> in response to </a:t>
            </a:r>
            <a:r>
              <a:rPr lang="en-US" dirty="0" err="1" smtClean="0"/>
              <a:t>ranalexin</a:t>
            </a:r>
            <a:r>
              <a:rPr lang="en-US" dirty="0" smtClean="0"/>
              <a:t> </a:t>
            </a:r>
          </a:p>
          <a:p>
            <a:r>
              <a:rPr lang="en-US" dirty="0" smtClean="0"/>
              <a:t>An </a:t>
            </a:r>
            <a:r>
              <a:rPr lang="en-US" dirty="0" err="1" smtClean="0"/>
              <a:t>intermodular</a:t>
            </a:r>
            <a:r>
              <a:rPr lang="en-US" dirty="0" smtClean="0"/>
              <a:t> hub that regulates </a:t>
            </a:r>
            <a:r>
              <a:rPr lang="en-US" dirty="0"/>
              <a:t>system behavior </a:t>
            </a:r>
            <a:endParaRPr lang="en-US" dirty="0" smtClean="0"/>
          </a:p>
          <a:p>
            <a:pPr lvl="1"/>
            <a:r>
              <a:rPr lang="en-US" dirty="0" smtClean="0"/>
              <a:t>Highest in </a:t>
            </a:r>
            <a:r>
              <a:rPr lang="en-US" dirty="0" err="1" smtClean="0"/>
              <a:t>betweeness</a:t>
            </a:r>
            <a:r>
              <a:rPr lang="en-US" dirty="0"/>
              <a:t>, with a degree of 74 and did not fall in a module which indicates a key role in regulating </a:t>
            </a:r>
            <a:r>
              <a:rPr lang="en-US" dirty="0" smtClean="0"/>
              <a:t>the system </a:t>
            </a:r>
            <a:r>
              <a:rPr lang="en-US" dirty="0"/>
              <a:t>behavior </a:t>
            </a:r>
            <a:r>
              <a:rPr lang="en-US" dirty="0" smtClean="0"/>
              <a:t>of MRSA</a:t>
            </a:r>
            <a:endParaRPr lang="en-US" dirty="0"/>
          </a:p>
          <a:p>
            <a:endParaRPr lang="en-US" dirty="0"/>
          </a:p>
        </p:txBody>
      </p:sp>
    </p:spTree>
    <p:extLst>
      <p:ext uri="{BB962C8B-B14F-4D97-AF65-F5344CB8AC3E}">
        <p14:creationId xmlns:p14="http://schemas.microsoft.com/office/powerpoint/2010/main" val="154319305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z="3600" b="1" dirty="0" err="1" smtClean="0"/>
              <a:t>Ranalexin</a:t>
            </a:r>
            <a:r>
              <a:rPr lang="fr-FR" sz="3600" b="1" dirty="0" smtClean="0"/>
              <a:t> </a:t>
            </a:r>
            <a:r>
              <a:rPr lang="fr-FR" sz="3600" b="1" dirty="0" err="1"/>
              <a:t>r</a:t>
            </a:r>
            <a:r>
              <a:rPr lang="fr-FR" sz="3600" b="1" dirty="0" err="1" smtClean="0"/>
              <a:t>esponse</a:t>
            </a:r>
            <a:r>
              <a:rPr lang="fr-FR" sz="3600" b="1" dirty="0" smtClean="0"/>
              <a:t> </a:t>
            </a:r>
            <a:r>
              <a:rPr lang="fr-FR" sz="3600" b="1" dirty="0"/>
              <a:t>m</a:t>
            </a:r>
            <a:r>
              <a:rPr lang="fr-FR" sz="3600" b="1" dirty="0" smtClean="0"/>
              <a:t>odules </a:t>
            </a:r>
            <a:r>
              <a:rPr lang="fr-FR" sz="3600" b="1" dirty="0" err="1" smtClean="0"/>
              <a:t>that</a:t>
            </a:r>
            <a:r>
              <a:rPr lang="fr-FR" sz="3600" b="1" dirty="0" smtClean="0"/>
              <a:t> </a:t>
            </a:r>
            <a:r>
              <a:rPr lang="fr-FR" sz="3600" b="1" dirty="0" err="1" smtClean="0"/>
              <a:t>had</a:t>
            </a:r>
            <a:r>
              <a:rPr lang="fr-FR" sz="3600" b="1" dirty="0" smtClean="0"/>
              <a:t> </a:t>
            </a:r>
            <a:r>
              <a:rPr lang="en-US" sz="3600" b="1" dirty="0"/>
              <a:t>significantly</a:t>
            </a:r>
            <a:r>
              <a:rPr lang="fr-FR" sz="3600" b="1" dirty="0" smtClean="0"/>
              <a:t> </a:t>
            </a:r>
            <a:r>
              <a:rPr lang="fr-FR" sz="3600" b="1" dirty="0" err="1" smtClean="0"/>
              <a:t>altered</a:t>
            </a:r>
            <a:r>
              <a:rPr lang="fr-FR" sz="3600" b="1" dirty="0" smtClean="0"/>
              <a:t> expression due to </a:t>
            </a:r>
            <a:r>
              <a:rPr lang="fr-FR" sz="3600" b="1" dirty="0" err="1" smtClean="0"/>
              <a:t>ranalexin</a:t>
            </a:r>
            <a:r>
              <a:rPr lang="fr-FR" sz="3600" b="1" dirty="0" smtClean="0"/>
              <a:t> </a:t>
            </a:r>
            <a:r>
              <a:rPr lang="fr-FR" sz="3600" b="1" dirty="0" err="1" smtClean="0"/>
              <a:t>treatment</a:t>
            </a:r>
            <a:r>
              <a:rPr lang="fr-FR" sz="3600" b="1" dirty="0" smtClean="0"/>
              <a:t>   </a:t>
            </a:r>
            <a:endParaRPr lang="en-US" sz="3600" b="1" dirty="0"/>
          </a:p>
        </p:txBody>
      </p:sp>
      <p:pic>
        <p:nvPicPr>
          <p:cNvPr id="4" name="Content Placeholder 3" descr="Screen Shot 2014-11-11 at 2.49.49 AM.png"/>
          <p:cNvPicPr>
            <a:picLocks noGrp="1" noChangeAspect="1"/>
          </p:cNvPicPr>
          <p:nvPr>
            <p:ph idx="1"/>
          </p:nvPr>
        </p:nvPicPr>
        <p:blipFill>
          <a:blip r:embed="rId3">
            <a:extLst>
              <a:ext uri="{28A0092B-C50C-407E-A947-70E740481C1C}">
                <a14:useLocalDpi xmlns:a14="http://schemas.microsoft.com/office/drawing/2010/main" val="0"/>
              </a:ext>
            </a:extLst>
          </a:blip>
          <a:srcRect t="5528" b="5528"/>
          <a:stretch>
            <a:fillRect/>
          </a:stretch>
        </p:blipFill>
        <p:spPr>
          <a:xfrm>
            <a:off x="613507" y="1787508"/>
            <a:ext cx="7847060" cy="4315580"/>
          </a:xfrm>
        </p:spPr>
      </p:pic>
    </p:spTree>
    <p:extLst>
      <p:ext uri="{BB962C8B-B14F-4D97-AF65-F5344CB8AC3E}">
        <p14:creationId xmlns:p14="http://schemas.microsoft.com/office/powerpoint/2010/main" val="128546549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Genes were </a:t>
            </a:r>
            <a:r>
              <a:rPr lang="en-US" b="1" dirty="0" err="1" smtClean="0"/>
              <a:t>downregulated</a:t>
            </a:r>
            <a:r>
              <a:rPr lang="en-US" b="1" dirty="0" smtClean="0"/>
              <a:t> with the introduction of </a:t>
            </a:r>
            <a:r>
              <a:rPr lang="en-US" b="1" dirty="0" err="1" smtClean="0"/>
              <a:t>ranalexin</a:t>
            </a:r>
            <a:r>
              <a:rPr lang="en-US" b="1" dirty="0" smtClean="0"/>
              <a:t>  </a:t>
            </a:r>
            <a:endParaRPr lang="en-US" b="1" dirty="0"/>
          </a:p>
        </p:txBody>
      </p:sp>
      <p:sp>
        <p:nvSpPr>
          <p:cNvPr id="3" name="Content Placeholder 2"/>
          <p:cNvSpPr>
            <a:spLocks noGrp="1"/>
          </p:cNvSpPr>
          <p:nvPr>
            <p:ph idx="1"/>
          </p:nvPr>
        </p:nvSpPr>
        <p:spPr/>
        <p:txBody>
          <a:bodyPr/>
          <a:lstStyle/>
          <a:p>
            <a:r>
              <a:rPr lang="en-US" dirty="0"/>
              <a:t>MRSA-252 ESAT-6 secretion system </a:t>
            </a:r>
            <a:r>
              <a:rPr lang="en-US" dirty="0" err="1"/>
              <a:t>componenets</a:t>
            </a:r>
            <a:r>
              <a:rPr lang="en-US" dirty="0"/>
              <a:t> </a:t>
            </a:r>
            <a:endParaRPr lang="en-US" dirty="0" smtClean="0"/>
          </a:p>
          <a:p>
            <a:r>
              <a:rPr lang="en-US" dirty="0"/>
              <a:t>SAR0787 and SAR0790, significant </a:t>
            </a:r>
            <a:r>
              <a:rPr lang="en-US" dirty="0" err="1"/>
              <a:t>RanaDown</a:t>
            </a:r>
            <a:r>
              <a:rPr lang="en-US" dirty="0"/>
              <a:t> modules, because associated with high affinity metal ion transport</a:t>
            </a:r>
            <a:endParaRPr lang="en-US" dirty="0" smtClean="0"/>
          </a:p>
          <a:p>
            <a:endParaRPr lang="en-US" dirty="0"/>
          </a:p>
        </p:txBody>
      </p:sp>
    </p:spTree>
    <p:extLst>
      <p:ext uri="{BB962C8B-B14F-4D97-AF65-F5344CB8AC3E}">
        <p14:creationId xmlns:p14="http://schemas.microsoft.com/office/powerpoint/2010/main" val="258046076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 </a:t>
            </a:r>
            <a:r>
              <a:rPr lang="nl-NL" b="1" dirty="0"/>
              <a:t>ESAT-6 system </a:t>
            </a:r>
            <a:r>
              <a:rPr lang="nl-NL" b="1" dirty="0" err="1"/>
              <a:t>plays</a:t>
            </a:r>
            <a:r>
              <a:rPr lang="nl-NL" b="1" dirty="0"/>
              <a:t> important </a:t>
            </a:r>
            <a:r>
              <a:rPr lang="nl-NL" b="1" dirty="0" err="1"/>
              <a:t>role</a:t>
            </a:r>
            <a:r>
              <a:rPr lang="nl-NL" b="1" dirty="0"/>
              <a:t> in </a:t>
            </a:r>
            <a:r>
              <a:rPr lang="nl-NL" b="1" dirty="0" err="1"/>
              <a:t>pathogenesis</a:t>
            </a:r>
            <a:endParaRPr lang="en-US" b="1" dirty="0"/>
          </a:p>
        </p:txBody>
      </p:sp>
      <p:pic>
        <p:nvPicPr>
          <p:cNvPr id="4" name="Content Placeholder 3" descr="Screen Shot 2014-11-11 at 2.50.47 A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583" r="545"/>
          <a:stretch/>
        </p:blipFill>
        <p:spPr>
          <a:xfrm>
            <a:off x="339054" y="1417638"/>
            <a:ext cx="5322104" cy="4430059"/>
          </a:xfrm>
        </p:spPr>
      </p:pic>
      <p:sp>
        <p:nvSpPr>
          <p:cNvPr id="5" name="TextBox 4"/>
          <p:cNvSpPr txBox="1"/>
          <p:nvPr/>
        </p:nvSpPr>
        <p:spPr>
          <a:xfrm>
            <a:off x="5817234" y="1939178"/>
            <a:ext cx="2335965" cy="4524316"/>
          </a:xfrm>
          <a:prstGeom prst="rect">
            <a:avLst/>
          </a:prstGeom>
          <a:noFill/>
        </p:spPr>
        <p:txBody>
          <a:bodyPr wrap="square" rtlCol="0">
            <a:spAutoFit/>
          </a:bodyPr>
          <a:lstStyle/>
          <a:p>
            <a:pPr marL="285750" indent="-285750">
              <a:buFont typeface="Arial"/>
              <a:buChar char="•"/>
            </a:pPr>
            <a:r>
              <a:rPr lang="en-US" dirty="0" smtClean="0"/>
              <a:t>Genes </a:t>
            </a:r>
            <a:r>
              <a:rPr lang="en-US" dirty="0" err="1" smtClean="0"/>
              <a:t>downregulated</a:t>
            </a:r>
            <a:r>
              <a:rPr lang="en-US" dirty="0" smtClean="0"/>
              <a:t> by </a:t>
            </a:r>
            <a:r>
              <a:rPr lang="en-US" dirty="0" err="1" smtClean="0"/>
              <a:t>ranalexin</a:t>
            </a:r>
            <a:r>
              <a:rPr lang="en-US" dirty="0" smtClean="0"/>
              <a:t> (</a:t>
            </a:r>
            <a:r>
              <a:rPr lang="en-US" dirty="0" err="1" smtClean="0"/>
              <a:t>RanaDown</a:t>
            </a:r>
            <a:r>
              <a:rPr lang="en-US" dirty="0" smtClean="0"/>
              <a:t>) are shown in pink, other in yellow</a:t>
            </a:r>
          </a:p>
          <a:p>
            <a:pPr marL="285750" indent="-285750">
              <a:buFont typeface="Arial"/>
              <a:buChar char="•"/>
            </a:pPr>
            <a:r>
              <a:rPr lang="en-US" dirty="0" smtClean="0"/>
              <a:t>If named considered a gene that has been characterized, otherwise locus identifier </a:t>
            </a:r>
          </a:p>
          <a:p>
            <a:pPr marL="285750" indent="-285750">
              <a:buFont typeface="Arial"/>
              <a:buChar char="•"/>
            </a:pPr>
            <a:r>
              <a:rPr lang="en-US" dirty="0" smtClean="0"/>
              <a:t>Seven uncharacterized genes in ESAT- 6 module </a:t>
            </a:r>
            <a:endParaRPr lang="en-US" dirty="0"/>
          </a:p>
        </p:txBody>
      </p:sp>
    </p:spTree>
    <p:extLst>
      <p:ext uri="{BB962C8B-B14F-4D97-AF65-F5344CB8AC3E}">
        <p14:creationId xmlns:p14="http://schemas.microsoft.com/office/powerpoint/2010/main" val="360655203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Virulence factors were mapped onto the modules </a:t>
            </a:r>
            <a:endParaRPr lang="en-US" b="1" dirty="0"/>
          </a:p>
        </p:txBody>
      </p:sp>
      <p:pic>
        <p:nvPicPr>
          <p:cNvPr id="4" name="Content Placeholder 3" descr="Screen Shot 2014-11-11 at 2.51.39 AM.png"/>
          <p:cNvPicPr>
            <a:picLocks noGrp="1" noChangeAspect="1"/>
          </p:cNvPicPr>
          <p:nvPr>
            <p:ph idx="1"/>
          </p:nvPr>
        </p:nvPicPr>
        <p:blipFill>
          <a:blip r:embed="rId3">
            <a:extLst>
              <a:ext uri="{28A0092B-C50C-407E-A947-70E740481C1C}">
                <a14:useLocalDpi xmlns:a14="http://schemas.microsoft.com/office/drawing/2010/main" val="0"/>
              </a:ext>
            </a:extLst>
          </a:blip>
          <a:srcRect t="-4912" b="-4912"/>
          <a:stretch>
            <a:fillRect/>
          </a:stretch>
        </p:blipFill>
        <p:spPr>
          <a:xfrm>
            <a:off x="695252" y="1749633"/>
            <a:ext cx="7526356" cy="4139206"/>
          </a:xfrm>
        </p:spPr>
      </p:pic>
    </p:spTree>
    <p:extLst>
      <p:ext uri="{BB962C8B-B14F-4D97-AF65-F5344CB8AC3E}">
        <p14:creationId xmlns:p14="http://schemas.microsoft.com/office/powerpoint/2010/main" val="282136968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err="1"/>
              <a:t>Upregulation</a:t>
            </a:r>
            <a:r>
              <a:rPr lang="en-US" sz="3600" b="1" dirty="0"/>
              <a:t> of </a:t>
            </a:r>
            <a:r>
              <a:rPr lang="en-US" sz="3600" b="1" dirty="0" err="1"/>
              <a:t>vraR</a:t>
            </a:r>
            <a:r>
              <a:rPr lang="en-US" sz="3600" b="1" dirty="0"/>
              <a:t> and </a:t>
            </a:r>
            <a:r>
              <a:rPr lang="en-US" sz="3600" b="1" dirty="0" err="1"/>
              <a:t>tcaA</a:t>
            </a:r>
            <a:r>
              <a:rPr lang="en-US" sz="3600" b="1" dirty="0"/>
              <a:t> by </a:t>
            </a:r>
            <a:r>
              <a:rPr lang="en-US" sz="3600" b="1" dirty="0" err="1"/>
              <a:t>Ranalexin</a:t>
            </a:r>
            <a:r>
              <a:rPr lang="en-US" sz="3600" b="1" dirty="0"/>
              <a:t> </a:t>
            </a:r>
          </a:p>
        </p:txBody>
      </p:sp>
      <p:pic>
        <p:nvPicPr>
          <p:cNvPr id="4" name="Content Placeholder 3" descr="Screen Shot 2014-11-11 at 2.52.21 A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321" r="-321"/>
          <a:stretch/>
        </p:blipFill>
        <p:spPr>
          <a:xfrm>
            <a:off x="457200" y="1797092"/>
            <a:ext cx="4476206" cy="4050605"/>
          </a:xfrm>
        </p:spPr>
      </p:pic>
      <p:sp>
        <p:nvSpPr>
          <p:cNvPr id="5" name="TextBox 4"/>
          <p:cNvSpPr txBox="1"/>
          <p:nvPr/>
        </p:nvSpPr>
        <p:spPr>
          <a:xfrm>
            <a:off x="5182214" y="1797092"/>
            <a:ext cx="3961786" cy="3724097"/>
          </a:xfrm>
          <a:prstGeom prst="rect">
            <a:avLst/>
          </a:prstGeom>
          <a:noFill/>
        </p:spPr>
        <p:txBody>
          <a:bodyPr wrap="square" rtlCol="0">
            <a:spAutoFit/>
          </a:bodyPr>
          <a:lstStyle/>
          <a:p>
            <a:pPr marL="285750" indent="-285750">
              <a:buFont typeface="Arial"/>
              <a:buChar char="•"/>
            </a:pPr>
            <a:r>
              <a:rPr lang="en-US" sz="2000" dirty="0" smtClean="0"/>
              <a:t>Showing </a:t>
            </a:r>
            <a:r>
              <a:rPr lang="en-US" sz="2000" dirty="0"/>
              <a:t>the </a:t>
            </a:r>
            <a:r>
              <a:rPr lang="en-US" sz="2000" dirty="0" err="1"/>
              <a:t>upregulation</a:t>
            </a:r>
            <a:r>
              <a:rPr lang="en-US" sz="2000" dirty="0"/>
              <a:t> of </a:t>
            </a:r>
            <a:r>
              <a:rPr lang="en-US" sz="2000" dirty="0" err="1"/>
              <a:t>vraR</a:t>
            </a:r>
            <a:r>
              <a:rPr lang="en-US" sz="2000" dirty="0"/>
              <a:t> and </a:t>
            </a:r>
            <a:r>
              <a:rPr lang="en-US" sz="2000" dirty="0" err="1" smtClean="0"/>
              <a:t>tcaA</a:t>
            </a:r>
            <a:r>
              <a:rPr lang="en-US" sz="2000" dirty="0" smtClean="0"/>
              <a:t> </a:t>
            </a:r>
            <a:r>
              <a:rPr lang="en-US" sz="2000" dirty="0"/>
              <a:t>expression at different exposure </a:t>
            </a:r>
            <a:r>
              <a:rPr lang="en-US" sz="2000" dirty="0" smtClean="0"/>
              <a:t>times </a:t>
            </a:r>
            <a:r>
              <a:rPr lang="en-US" sz="2000" dirty="0"/>
              <a:t>when exposed to </a:t>
            </a:r>
            <a:r>
              <a:rPr lang="en-US" sz="2000" dirty="0" err="1" smtClean="0"/>
              <a:t>ranaflexin</a:t>
            </a:r>
            <a:endParaRPr lang="en-US" sz="2000" dirty="0" smtClean="0"/>
          </a:p>
          <a:p>
            <a:pPr marL="285750" indent="-285750">
              <a:buFont typeface="Arial"/>
              <a:buChar char="•"/>
            </a:pPr>
            <a:r>
              <a:rPr lang="en-US" sz="2000" dirty="0" smtClean="0"/>
              <a:t>Observed at 15 minutes, peaked </a:t>
            </a:r>
            <a:r>
              <a:rPr lang="en-US" sz="2000" dirty="0"/>
              <a:t>at 30 minutes (</a:t>
            </a:r>
            <a:r>
              <a:rPr lang="en-US" sz="2000" dirty="0" err="1"/>
              <a:t>upregulation</a:t>
            </a:r>
            <a:r>
              <a:rPr lang="en-US" sz="2000" dirty="0"/>
              <a:t>) and then declined after an </a:t>
            </a:r>
            <a:r>
              <a:rPr lang="en-US" sz="2000" dirty="0" smtClean="0"/>
              <a:t>hour</a:t>
            </a:r>
          </a:p>
          <a:p>
            <a:pPr marL="285750" indent="-285750">
              <a:buFont typeface="Arial"/>
              <a:buChar char="•"/>
            </a:pPr>
            <a:r>
              <a:rPr lang="en-US" sz="2000" dirty="0" err="1"/>
              <a:t>VraR</a:t>
            </a:r>
            <a:r>
              <a:rPr lang="en-US" sz="2000" dirty="0"/>
              <a:t>: involved in the control of the cell wall peptidoglycan </a:t>
            </a:r>
            <a:r>
              <a:rPr lang="en-US" sz="2000" dirty="0" smtClean="0"/>
              <a:t>biosynthesis</a:t>
            </a:r>
          </a:p>
          <a:p>
            <a:pPr marL="285750" indent="-285750">
              <a:buFont typeface="Arial"/>
              <a:buChar char="•"/>
            </a:pPr>
            <a:endParaRPr lang="en-US" dirty="0" smtClean="0"/>
          </a:p>
          <a:p>
            <a:endParaRPr lang="en-US" dirty="0"/>
          </a:p>
        </p:txBody>
      </p:sp>
    </p:spTree>
    <p:extLst>
      <p:ext uri="{BB962C8B-B14F-4D97-AF65-F5344CB8AC3E}">
        <p14:creationId xmlns:p14="http://schemas.microsoft.com/office/powerpoint/2010/main" val="184694834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Antimicrobials peptides kill MRSA by multiple actions </a:t>
            </a:r>
            <a:endParaRPr lang="en-US" b="1" dirty="0"/>
          </a:p>
        </p:txBody>
      </p:sp>
      <p:sp>
        <p:nvSpPr>
          <p:cNvPr id="3" name="Content Placeholder 2"/>
          <p:cNvSpPr>
            <a:spLocks noGrp="1"/>
          </p:cNvSpPr>
          <p:nvPr>
            <p:ph idx="1"/>
          </p:nvPr>
        </p:nvSpPr>
        <p:spPr/>
        <p:txBody>
          <a:bodyPr>
            <a:normAutofit fontScale="92500" lnSpcReduction="10000"/>
          </a:bodyPr>
          <a:lstStyle/>
          <a:p>
            <a:r>
              <a:rPr lang="en-US" dirty="0" err="1"/>
              <a:t>Ranalexin</a:t>
            </a:r>
            <a:r>
              <a:rPr lang="en-US" dirty="0"/>
              <a:t> makes cell wall permeable, </a:t>
            </a:r>
            <a:r>
              <a:rPr lang="en-US" dirty="0" err="1"/>
              <a:t>cation</a:t>
            </a:r>
            <a:r>
              <a:rPr lang="en-US" dirty="0"/>
              <a:t> </a:t>
            </a:r>
            <a:r>
              <a:rPr lang="en-US" dirty="0" err="1"/>
              <a:t>antiport</a:t>
            </a:r>
            <a:r>
              <a:rPr lang="en-US" dirty="0"/>
              <a:t> </a:t>
            </a:r>
            <a:r>
              <a:rPr lang="en-US" dirty="0" err="1"/>
              <a:t>upregulated</a:t>
            </a:r>
            <a:r>
              <a:rPr lang="en-US" dirty="0"/>
              <a:t> </a:t>
            </a:r>
            <a:endParaRPr lang="en-US" dirty="0" smtClean="0"/>
          </a:p>
          <a:p>
            <a:pPr lvl="1"/>
            <a:r>
              <a:rPr lang="en-US" dirty="0" err="1" smtClean="0"/>
              <a:t>permeabilisation</a:t>
            </a:r>
            <a:r>
              <a:rPr lang="en-US" dirty="0" smtClean="0"/>
              <a:t> </a:t>
            </a:r>
            <a:r>
              <a:rPr lang="en-US" dirty="0"/>
              <a:t>leads to </a:t>
            </a:r>
            <a:r>
              <a:rPr lang="en-US" dirty="0" err="1"/>
              <a:t>cation</a:t>
            </a:r>
            <a:r>
              <a:rPr lang="en-US" dirty="0"/>
              <a:t>(+) influx and dissipation of transmembrane electrochemical gradient </a:t>
            </a:r>
            <a:endParaRPr lang="en-US" dirty="0" smtClean="0"/>
          </a:p>
          <a:p>
            <a:r>
              <a:rPr lang="en-US" dirty="0"/>
              <a:t>membrane and cell wall complementary kill MRSA -252 </a:t>
            </a:r>
            <a:endParaRPr lang="en-US" dirty="0" smtClean="0"/>
          </a:p>
          <a:p>
            <a:r>
              <a:rPr lang="en-US" dirty="0" err="1"/>
              <a:t>Upregulation</a:t>
            </a:r>
            <a:r>
              <a:rPr lang="en-US" dirty="0"/>
              <a:t> of </a:t>
            </a:r>
            <a:r>
              <a:rPr lang="en-US" dirty="0" err="1"/>
              <a:t>dlt</a:t>
            </a:r>
            <a:r>
              <a:rPr lang="en-US" dirty="0"/>
              <a:t> operon increased positive charge at cell surface and reduced peptide binding </a:t>
            </a:r>
          </a:p>
          <a:p>
            <a:endParaRPr lang="en-US" dirty="0"/>
          </a:p>
          <a:p>
            <a:endParaRPr lang="en-US" dirty="0"/>
          </a:p>
          <a:p>
            <a:pPr marL="457200" lvl="1" indent="0">
              <a:buNone/>
            </a:pPr>
            <a:endParaRPr lang="en-US" dirty="0"/>
          </a:p>
        </p:txBody>
      </p:sp>
    </p:spTree>
    <p:extLst>
      <p:ext uri="{BB962C8B-B14F-4D97-AF65-F5344CB8AC3E}">
        <p14:creationId xmlns:p14="http://schemas.microsoft.com/office/powerpoint/2010/main" val="406649009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Outline </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solidFill>
                  <a:srgbClr val="BFBFBF"/>
                </a:solidFill>
              </a:rPr>
              <a:t>MRSA infections rising due to resistant strains</a:t>
            </a:r>
          </a:p>
          <a:p>
            <a:r>
              <a:rPr lang="en-US" dirty="0">
                <a:solidFill>
                  <a:srgbClr val="BFBFBF"/>
                </a:solidFill>
              </a:rPr>
              <a:t>Antimicrobial peptides are a potential solution to combat resistant bacteria </a:t>
            </a:r>
            <a:endParaRPr lang="en-US" dirty="0" smtClean="0">
              <a:solidFill>
                <a:srgbClr val="BFBFBF"/>
              </a:solidFill>
            </a:endParaRPr>
          </a:p>
          <a:p>
            <a:r>
              <a:rPr lang="en-US" dirty="0" smtClean="0">
                <a:solidFill>
                  <a:srgbClr val="BFBFBF"/>
                </a:solidFill>
              </a:rPr>
              <a:t>Microarrays measure response of MRSA to </a:t>
            </a:r>
            <a:r>
              <a:rPr lang="en-US" dirty="0" err="1" smtClean="0">
                <a:solidFill>
                  <a:srgbClr val="BFBFBF"/>
                </a:solidFill>
              </a:rPr>
              <a:t>Ranalexin</a:t>
            </a:r>
            <a:r>
              <a:rPr lang="en-US" dirty="0" smtClean="0">
                <a:solidFill>
                  <a:srgbClr val="BFBFBF"/>
                </a:solidFill>
              </a:rPr>
              <a:t> </a:t>
            </a:r>
          </a:p>
          <a:p>
            <a:r>
              <a:rPr lang="en-US" dirty="0" smtClean="0">
                <a:solidFill>
                  <a:srgbClr val="BFBFBF"/>
                </a:solidFill>
              </a:rPr>
              <a:t>The introduction of </a:t>
            </a:r>
            <a:r>
              <a:rPr lang="en-US" dirty="0" err="1" smtClean="0">
                <a:solidFill>
                  <a:srgbClr val="BFBFBF"/>
                </a:solidFill>
              </a:rPr>
              <a:t>ranalexin</a:t>
            </a:r>
            <a:r>
              <a:rPr lang="en-US" dirty="0" smtClean="0">
                <a:solidFill>
                  <a:srgbClr val="BFBFBF"/>
                </a:solidFill>
              </a:rPr>
              <a:t>: reduced growth rates,  </a:t>
            </a:r>
            <a:r>
              <a:rPr lang="en-US" dirty="0" err="1" smtClean="0">
                <a:solidFill>
                  <a:srgbClr val="BFBFBF"/>
                </a:solidFill>
              </a:rPr>
              <a:t>downregulated</a:t>
            </a:r>
            <a:r>
              <a:rPr lang="en-US" dirty="0" smtClean="0">
                <a:solidFill>
                  <a:srgbClr val="BFBFBF"/>
                </a:solidFill>
              </a:rPr>
              <a:t> genes (‘</a:t>
            </a:r>
            <a:r>
              <a:rPr lang="en-US" dirty="0" err="1" smtClean="0">
                <a:solidFill>
                  <a:srgbClr val="BFBFBF"/>
                </a:solidFill>
              </a:rPr>
              <a:t>RanaDown</a:t>
            </a:r>
            <a:r>
              <a:rPr lang="en-US" dirty="0" smtClean="0">
                <a:solidFill>
                  <a:srgbClr val="BFBFBF"/>
                </a:solidFill>
              </a:rPr>
              <a:t>’</a:t>
            </a:r>
            <a:r>
              <a:rPr lang="en-US" dirty="0" smtClean="0">
                <a:solidFill>
                  <a:srgbClr val="BFBFBF"/>
                </a:solidFill>
              </a:rPr>
              <a:t>), and </a:t>
            </a:r>
            <a:r>
              <a:rPr lang="en-US" dirty="0" err="1" smtClean="0">
                <a:solidFill>
                  <a:srgbClr val="BFBFBF"/>
                </a:solidFill>
              </a:rPr>
              <a:t>upregulated</a:t>
            </a:r>
            <a:r>
              <a:rPr lang="en-US" dirty="0" smtClean="0">
                <a:solidFill>
                  <a:srgbClr val="BFBFBF"/>
                </a:solidFill>
              </a:rPr>
              <a:t> genes (‘</a:t>
            </a:r>
            <a:r>
              <a:rPr lang="en-US" dirty="0" err="1" smtClean="0">
                <a:solidFill>
                  <a:srgbClr val="BFBFBF"/>
                </a:solidFill>
              </a:rPr>
              <a:t>RanaUp</a:t>
            </a:r>
            <a:r>
              <a:rPr lang="en-US" dirty="0" smtClean="0">
                <a:solidFill>
                  <a:srgbClr val="BFBFBF"/>
                </a:solidFill>
              </a:rPr>
              <a:t>’) </a:t>
            </a:r>
          </a:p>
          <a:p>
            <a:pPr lvl="1"/>
            <a:r>
              <a:rPr lang="en-US" dirty="0" smtClean="0">
                <a:solidFill>
                  <a:srgbClr val="BFBFBF"/>
                </a:solidFill>
              </a:rPr>
              <a:t>Mechanistic value of the regulation of genes </a:t>
            </a:r>
          </a:p>
          <a:p>
            <a:r>
              <a:rPr lang="en-US" dirty="0" err="1" smtClean="0"/>
              <a:t>Ranalexin</a:t>
            </a:r>
            <a:r>
              <a:rPr lang="en-US" dirty="0" smtClean="0"/>
              <a:t> </a:t>
            </a:r>
            <a:r>
              <a:rPr lang="en-US" dirty="0"/>
              <a:t>exposure induces sensitivity to </a:t>
            </a:r>
            <a:r>
              <a:rPr lang="en-US" dirty="0" err="1"/>
              <a:t>hyposmotic</a:t>
            </a:r>
            <a:r>
              <a:rPr lang="en-US" dirty="0"/>
              <a:t> stress </a:t>
            </a:r>
            <a:endParaRPr lang="en-US" dirty="0" smtClean="0"/>
          </a:p>
          <a:p>
            <a:r>
              <a:rPr lang="en-US" dirty="0" smtClean="0">
                <a:solidFill>
                  <a:srgbClr val="BFBFBF"/>
                </a:solidFill>
              </a:rPr>
              <a:t>Continuing mechanisms </a:t>
            </a:r>
            <a:r>
              <a:rPr lang="en-US" dirty="0">
                <a:solidFill>
                  <a:srgbClr val="BFBFBF"/>
                </a:solidFill>
              </a:rPr>
              <a:t>of drug tolerance in </a:t>
            </a:r>
            <a:r>
              <a:rPr lang="en-US" dirty="0" smtClean="0">
                <a:solidFill>
                  <a:srgbClr val="BFBFBF"/>
                </a:solidFill>
              </a:rPr>
              <a:t>MRSA </a:t>
            </a:r>
            <a:endParaRPr lang="en-US" dirty="0" smtClean="0">
              <a:solidFill>
                <a:srgbClr val="BFBFBF"/>
              </a:solidFill>
            </a:endParaRPr>
          </a:p>
          <a:p>
            <a:endParaRPr lang="en-US" dirty="0" smtClean="0"/>
          </a:p>
          <a:p>
            <a:endParaRPr lang="en-US" dirty="0"/>
          </a:p>
        </p:txBody>
      </p:sp>
    </p:spTree>
    <p:extLst>
      <p:ext uri="{BB962C8B-B14F-4D97-AF65-F5344CB8AC3E}">
        <p14:creationId xmlns:p14="http://schemas.microsoft.com/office/powerpoint/2010/main" val="381065637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Outline </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t>MRSA infections rising due to resistant strains</a:t>
            </a:r>
          </a:p>
          <a:p>
            <a:r>
              <a:rPr lang="en-US" dirty="0"/>
              <a:t>Antimicrobial peptides are a potential solution to combat resistant bacteria </a:t>
            </a:r>
            <a:endParaRPr lang="en-US" dirty="0" smtClean="0"/>
          </a:p>
          <a:p>
            <a:r>
              <a:rPr lang="en-US" dirty="0" smtClean="0"/>
              <a:t>Microarrays measure response of MRSA to </a:t>
            </a:r>
            <a:r>
              <a:rPr lang="en-US" dirty="0" err="1" smtClean="0"/>
              <a:t>Ranalexin</a:t>
            </a:r>
            <a:r>
              <a:rPr lang="en-US" dirty="0" smtClean="0"/>
              <a:t> </a:t>
            </a:r>
          </a:p>
          <a:p>
            <a:r>
              <a:rPr lang="en-US" dirty="0" smtClean="0"/>
              <a:t>The introduction of </a:t>
            </a:r>
            <a:r>
              <a:rPr lang="en-US" dirty="0" err="1" smtClean="0"/>
              <a:t>ranalexin</a:t>
            </a:r>
            <a:r>
              <a:rPr lang="en-US" dirty="0" smtClean="0"/>
              <a:t>: reduced growth rates,  </a:t>
            </a:r>
            <a:r>
              <a:rPr lang="en-US" dirty="0" err="1" smtClean="0"/>
              <a:t>downregulated</a:t>
            </a:r>
            <a:r>
              <a:rPr lang="en-US" dirty="0" smtClean="0"/>
              <a:t> genes (‘</a:t>
            </a:r>
            <a:r>
              <a:rPr lang="en-US" dirty="0" err="1" smtClean="0"/>
              <a:t>RanaDown</a:t>
            </a:r>
            <a:r>
              <a:rPr lang="en-US" dirty="0" smtClean="0"/>
              <a:t>’</a:t>
            </a:r>
            <a:r>
              <a:rPr lang="en-US" dirty="0" smtClean="0"/>
              <a:t>), and </a:t>
            </a:r>
            <a:r>
              <a:rPr lang="en-US" dirty="0" err="1" smtClean="0"/>
              <a:t>upregulated</a:t>
            </a:r>
            <a:r>
              <a:rPr lang="en-US" dirty="0" smtClean="0"/>
              <a:t> genes (‘</a:t>
            </a:r>
            <a:r>
              <a:rPr lang="en-US" dirty="0" err="1" smtClean="0"/>
              <a:t>RanaUp</a:t>
            </a:r>
            <a:r>
              <a:rPr lang="en-US" dirty="0" smtClean="0"/>
              <a:t>’) </a:t>
            </a:r>
          </a:p>
          <a:p>
            <a:pPr lvl="1"/>
            <a:r>
              <a:rPr lang="en-US" dirty="0" smtClean="0"/>
              <a:t>Mechanistic value of the regulation of genes </a:t>
            </a:r>
          </a:p>
          <a:p>
            <a:r>
              <a:rPr lang="en-US" dirty="0" err="1" smtClean="0"/>
              <a:t>Ranalexin</a:t>
            </a:r>
            <a:r>
              <a:rPr lang="en-US" dirty="0" smtClean="0"/>
              <a:t> </a:t>
            </a:r>
            <a:r>
              <a:rPr lang="en-US" dirty="0"/>
              <a:t>exposure induces sensitivity to </a:t>
            </a:r>
            <a:r>
              <a:rPr lang="en-US" dirty="0" err="1"/>
              <a:t>hyposmotic</a:t>
            </a:r>
            <a:r>
              <a:rPr lang="en-US" dirty="0"/>
              <a:t> stress </a:t>
            </a:r>
            <a:endParaRPr lang="en-US" dirty="0" smtClean="0"/>
          </a:p>
          <a:p>
            <a:r>
              <a:rPr lang="en-US" dirty="0" smtClean="0"/>
              <a:t>Continuing mechanisms </a:t>
            </a:r>
            <a:r>
              <a:rPr lang="en-US" dirty="0"/>
              <a:t>of drug tolerance in </a:t>
            </a:r>
            <a:r>
              <a:rPr lang="en-US" dirty="0" smtClean="0"/>
              <a:t>MRSA </a:t>
            </a:r>
            <a:endParaRPr lang="en-US" dirty="0" smtClean="0"/>
          </a:p>
          <a:p>
            <a:endParaRPr lang="en-US" dirty="0" smtClean="0"/>
          </a:p>
          <a:p>
            <a:endParaRPr lang="en-US" dirty="0"/>
          </a:p>
        </p:txBody>
      </p:sp>
    </p:spTree>
    <p:extLst>
      <p:ext uri="{BB962C8B-B14F-4D97-AF65-F5344CB8AC3E}">
        <p14:creationId xmlns:p14="http://schemas.microsoft.com/office/powerpoint/2010/main" val="61438402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Ranalexin</a:t>
            </a:r>
            <a:r>
              <a:rPr lang="en-US" b="1" dirty="0" smtClean="0"/>
              <a:t> exposure induces sensitivity to </a:t>
            </a:r>
            <a:r>
              <a:rPr lang="en-US" b="1" dirty="0" err="1" smtClean="0"/>
              <a:t>hyposmotic</a:t>
            </a:r>
            <a:r>
              <a:rPr lang="en-US" b="1" dirty="0" smtClean="0"/>
              <a:t> stress </a:t>
            </a:r>
            <a:endParaRPr lang="en-US" b="1" dirty="0"/>
          </a:p>
        </p:txBody>
      </p:sp>
      <p:pic>
        <p:nvPicPr>
          <p:cNvPr id="4" name="Content Placeholder 3" descr="Screen Shot 2014-11-11 at 2.53.07 AM.png"/>
          <p:cNvPicPr>
            <a:picLocks noGrp="1" noChangeAspect="1"/>
          </p:cNvPicPr>
          <p:nvPr>
            <p:ph idx="1"/>
          </p:nvPr>
        </p:nvPicPr>
        <p:blipFill rotWithShape="1">
          <a:blip r:embed="rId3">
            <a:extLst>
              <a:ext uri="{28A0092B-C50C-407E-A947-70E740481C1C}">
                <a14:useLocalDpi xmlns:a14="http://schemas.microsoft.com/office/drawing/2010/main" val="0"/>
              </a:ext>
            </a:extLst>
          </a:blip>
          <a:srcRect r="1080"/>
          <a:stretch/>
        </p:blipFill>
        <p:spPr>
          <a:xfrm>
            <a:off x="457200" y="1600200"/>
            <a:ext cx="4725836" cy="4525963"/>
          </a:xfrm>
        </p:spPr>
      </p:pic>
      <p:sp>
        <p:nvSpPr>
          <p:cNvPr id="5" name="TextBox 4"/>
          <p:cNvSpPr txBox="1"/>
          <p:nvPr/>
        </p:nvSpPr>
        <p:spPr>
          <a:xfrm>
            <a:off x="5431687" y="1825776"/>
            <a:ext cx="3560646" cy="3693319"/>
          </a:xfrm>
          <a:prstGeom prst="rect">
            <a:avLst/>
          </a:prstGeom>
          <a:noFill/>
        </p:spPr>
        <p:txBody>
          <a:bodyPr wrap="square" rtlCol="0">
            <a:spAutoFit/>
          </a:bodyPr>
          <a:lstStyle/>
          <a:p>
            <a:pPr marL="285750" indent="-285750">
              <a:buFont typeface="Arial"/>
              <a:buChar char="•"/>
            </a:pPr>
            <a:r>
              <a:rPr lang="en-US" sz="2000" dirty="0" err="1"/>
              <a:t>Hyposomotic</a:t>
            </a:r>
            <a:r>
              <a:rPr lang="en-US" sz="2000" dirty="0"/>
              <a:t> </a:t>
            </a:r>
            <a:r>
              <a:rPr lang="en-US" sz="2000" dirty="0" smtClean="0"/>
              <a:t>stress (swelling) </a:t>
            </a:r>
            <a:r>
              <a:rPr lang="en-US" sz="2000" dirty="0"/>
              <a:t>in response to </a:t>
            </a:r>
            <a:r>
              <a:rPr lang="en-US" sz="2000" dirty="0" err="1"/>
              <a:t>ranalexin</a:t>
            </a:r>
            <a:r>
              <a:rPr lang="en-US" sz="2000" dirty="0"/>
              <a:t> and/or </a:t>
            </a:r>
            <a:r>
              <a:rPr lang="en-US" sz="2000" dirty="0" err="1"/>
              <a:t>vancomycin</a:t>
            </a:r>
            <a:r>
              <a:rPr lang="en-US" sz="2000" dirty="0"/>
              <a:t> at different </a:t>
            </a:r>
            <a:r>
              <a:rPr lang="en-US" sz="2000" dirty="0" smtClean="0"/>
              <a:t>concentrations</a:t>
            </a:r>
          </a:p>
          <a:p>
            <a:pPr marL="285750" indent="-285750">
              <a:buFont typeface="Arial"/>
              <a:buChar char="•"/>
            </a:pPr>
            <a:r>
              <a:rPr lang="en-US" sz="2000" dirty="0" smtClean="0"/>
              <a:t>Control </a:t>
            </a:r>
            <a:r>
              <a:rPr lang="en-US" sz="2000" dirty="0"/>
              <a:t>experienced the least amount of stress </a:t>
            </a:r>
          </a:p>
          <a:p>
            <a:pPr marL="285750" indent="-285750">
              <a:buFont typeface="Arial"/>
              <a:buChar char="•"/>
            </a:pPr>
            <a:r>
              <a:rPr lang="en-US" sz="2000" dirty="0"/>
              <a:t>C</a:t>
            </a:r>
            <a:r>
              <a:rPr lang="en-US" sz="2000" dirty="0" smtClean="0"/>
              <a:t>ombination </a:t>
            </a:r>
            <a:r>
              <a:rPr lang="en-US" sz="2000" dirty="0"/>
              <a:t>of </a:t>
            </a:r>
            <a:r>
              <a:rPr lang="en-US" sz="2000" dirty="0" err="1"/>
              <a:t>vancomycin</a:t>
            </a:r>
            <a:r>
              <a:rPr lang="en-US" sz="2000" dirty="0"/>
              <a:t> and </a:t>
            </a:r>
            <a:r>
              <a:rPr lang="en-US" sz="2000" dirty="0" err="1" smtClean="0"/>
              <a:t>ranalexin</a:t>
            </a:r>
            <a:r>
              <a:rPr lang="en-US" sz="2000" dirty="0" smtClean="0"/>
              <a:t> or </a:t>
            </a:r>
            <a:r>
              <a:rPr lang="en-US" sz="2000" dirty="0" err="1" smtClean="0"/>
              <a:t>ranalexin</a:t>
            </a:r>
            <a:r>
              <a:rPr lang="en-US" sz="2000" dirty="0" smtClean="0"/>
              <a:t> only showed most stress</a:t>
            </a:r>
          </a:p>
          <a:p>
            <a:pPr marL="285750" indent="-285750">
              <a:buFont typeface="Arial"/>
              <a:buChar char="•"/>
            </a:pPr>
            <a:endParaRPr lang="en-US" dirty="0" smtClean="0"/>
          </a:p>
          <a:p>
            <a:endParaRPr lang="en-US" dirty="0" smtClean="0"/>
          </a:p>
          <a:p>
            <a:endParaRPr lang="en-US" dirty="0"/>
          </a:p>
        </p:txBody>
      </p:sp>
    </p:spTree>
    <p:extLst>
      <p:ext uri="{BB962C8B-B14F-4D97-AF65-F5344CB8AC3E}">
        <p14:creationId xmlns:p14="http://schemas.microsoft.com/office/powerpoint/2010/main" val="3927171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Outline </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solidFill>
                  <a:srgbClr val="BFBFBF"/>
                </a:solidFill>
              </a:rPr>
              <a:t>MRSA infections rising due to resistant strains</a:t>
            </a:r>
          </a:p>
          <a:p>
            <a:r>
              <a:rPr lang="en-US" dirty="0">
                <a:solidFill>
                  <a:srgbClr val="BFBFBF"/>
                </a:solidFill>
              </a:rPr>
              <a:t>Antimicrobial peptides are a potential solution to combat resistant bacteria </a:t>
            </a:r>
            <a:endParaRPr lang="en-US" dirty="0" smtClean="0">
              <a:solidFill>
                <a:srgbClr val="BFBFBF"/>
              </a:solidFill>
            </a:endParaRPr>
          </a:p>
          <a:p>
            <a:r>
              <a:rPr lang="en-US" dirty="0" smtClean="0">
                <a:solidFill>
                  <a:srgbClr val="BFBFBF"/>
                </a:solidFill>
              </a:rPr>
              <a:t>Microarrays measure response of MRSA to </a:t>
            </a:r>
            <a:r>
              <a:rPr lang="en-US" dirty="0" err="1" smtClean="0">
                <a:solidFill>
                  <a:srgbClr val="BFBFBF"/>
                </a:solidFill>
              </a:rPr>
              <a:t>Ranalexin</a:t>
            </a:r>
            <a:r>
              <a:rPr lang="en-US" dirty="0" smtClean="0">
                <a:solidFill>
                  <a:srgbClr val="BFBFBF"/>
                </a:solidFill>
              </a:rPr>
              <a:t> </a:t>
            </a:r>
          </a:p>
          <a:p>
            <a:r>
              <a:rPr lang="en-US" dirty="0" smtClean="0">
                <a:solidFill>
                  <a:srgbClr val="BFBFBF"/>
                </a:solidFill>
              </a:rPr>
              <a:t>The introduction of </a:t>
            </a:r>
            <a:r>
              <a:rPr lang="en-US" dirty="0" err="1" smtClean="0">
                <a:solidFill>
                  <a:srgbClr val="BFBFBF"/>
                </a:solidFill>
              </a:rPr>
              <a:t>ranalexin</a:t>
            </a:r>
            <a:r>
              <a:rPr lang="en-US" dirty="0" smtClean="0">
                <a:solidFill>
                  <a:srgbClr val="BFBFBF"/>
                </a:solidFill>
              </a:rPr>
              <a:t>: reduced growth rates,  </a:t>
            </a:r>
            <a:r>
              <a:rPr lang="en-US" dirty="0" err="1" smtClean="0">
                <a:solidFill>
                  <a:srgbClr val="BFBFBF"/>
                </a:solidFill>
              </a:rPr>
              <a:t>downregulated</a:t>
            </a:r>
            <a:r>
              <a:rPr lang="en-US" dirty="0" smtClean="0">
                <a:solidFill>
                  <a:srgbClr val="BFBFBF"/>
                </a:solidFill>
              </a:rPr>
              <a:t> genes (‘</a:t>
            </a:r>
            <a:r>
              <a:rPr lang="en-US" dirty="0" err="1" smtClean="0">
                <a:solidFill>
                  <a:srgbClr val="BFBFBF"/>
                </a:solidFill>
              </a:rPr>
              <a:t>RanaDown</a:t>
            </a:r>
            <a:r>
              <a:rPr lang="en-US" dirty="0" smtClean="0">
                <a:solidFill>
                  <a:srgbClr val="BFBFBF"/>
                </a:solidFill>
              </a:rPr>
              <a:t>’</a:t>
            </a:r>
            <a:r>
              <a:rPr lang="en-US" dirty="0" smtClean="0">
                <a:solidFill>
                  <a:srgbClr val="BFBFBF"/>
                </a:solidFill>
              </a:rPr>
              <a:t>), and </a:t>
            </a:r>
            <a:r>
              <a:rPr lang="en-US" dirty="0" err="1" smtClean="0">
                <a:solidFill>
                  <a:srgbClr val="BFBFBF"/>
                </a:solidFill>
              </a:rPr>
              <a:t>upregulated</a:t>
            </a:r>
            <a:r>
              <a:rPr lang="en-US" dirty="0" smtClean="0">
                <a:solidFill>
                  <a:srgbClr val="BFBFBF"/>
                </a:solidFill>
              </a:rPr>
              <a:t> genes (‘</a:t>
            </a:r>
            <a:r>
              <a:rPr lang="en-US" dirty="0" err="1" smtClean="0">
                <a:solidFill>
                  <a:srgbClr val="BFBFBF"/>
                </a:solidFill>
              </a:rPr>
              <a:t>RanaUp</a:t>
            </a:r>
            <a:r>
              <a:rPr lang="en-US" dirty="0" smtClean="0">
                <a:solidFill>
                  <a:srgbClr val="BFBFBF"/>
                </a:solidFill>
              </a:rPr>
              <a:t>’) </a:t>
            </a:r>
          </a:p>
          <a:p>
            <a:pPr lvl="1"/>
            <a:r>
              <a:rPr lang="en-US" dirty="0" smtClean="0">
                <a:solidFill>
                  <a:srgbClr val="BFBFBF"/>
                </a:solidFill>
              </a:rPr>
              <a:t>Mechanistic value of the regulation of genes </a:t>
            </a:r>
          </a:p>
          <a:p>
            <a:r>
              <a:rPr lang="en-US" dirty="0" err="1" smtClean="0">
                <a:solidFill>
                  <a:srgbClr val="BFBFBF"/>
                </a:solidFill>
              </a:rPr>
              <a:t>Ranalexin</a:t>
            </a:r>
            <a:r>
              <a:rPr lang="en-US" dirty="0" smtClean="0">
                <a:solidFill>
                  <a:srgbClr val="BFBFBF"/>
                </a:solidFill>
              </a:rPr>
              <a:t> </a:t>
            </a:r>
            <a:r>
              <a:rPr lang="en-US" dirty="0">
                <a:solidFill>
                  <a:srgbClr val="BFBFBF"/>
                </a:solidFill>
              </a:rPr>
              <a:t>exposure induces sensitivity to </a:t>
            </a:r>
            <a:r>
              <a:rPr lang="en-US" dirty="0" err="1">
                <a:solidFill>
                  <a:srgbClr val="BFBFBF"/>
                </a:solidFill>
              </a:rPr>
              <a:t>hyposmotic</a:t>
            </a:r>
            <a:r>
              <a:rPr lang="en-US" dirty="0">
                <a:solidFill>
                  <a:srgbClr val="BFBFBF"/>
                </a:solidFill>
              </a:rPr>
              <a:t> stress </a:t>
            </a:r>
            <a:endParaRPr lang="en-US" dirty="0" smtClean="0">
              <a:solidFill>
                <a:srgbClr val="BFBFBF"/>
              </a:solidFill>
            </a:endParaRPr>
          </a:p>
          <a:p>
            <a:r>
              <a:rPr lang="en-US" dirty="0" smtClean="0"/>
              <a:t>Continuing mechanisms </a:t>
            </a:r>
            <a:r>
              <a:rPr lang="en-US" dirty="0"/>
              <a:t>of drug tolerance in </a:t>
            </a:r>
            <a:r>
              <a:rPr lang="en-US" dirty="0" smtClean="0"/>
              <a:t>MRSA </a:t>
            </a:r>
            <a:endParaRPr lang="en-US" dirty="0" smtClean="0"/>
          </a:p>
          <a:p>
            <a:endParaRPr lang="en-US" dirty="0" smtClean="0"/>
          </a:p>
          <a:p>
            <a:endParaRPr lang="en-US" dirty="0"/>
          </a:p>
        </p:txBody>
      </p:sp>
    </p:spTree>
    <p:extLst>
      <p:ext uri="{BB962C8B-B14F-4D97-AF65-F5344CB8AC3E}">
        <p14:creationId xmlns:p14="http://schemas.microsoft.com/office/powerpoint/2010/main" val="381065637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Continuing mechanisms </a:t>
            </a:r>
            <a:r>
              <a:rPr lang="en-US" sz="3600" b="1" dirty="0" smtClean="0"/>
              <a:t>of drug tolerance </a:t>
            </a:r>
            <a:r>
              <a:rPr lang="en-US" sz="3600" b="1" dirty="0" smtClean="0"/>
              <a:t>in MRSA</a:t>
            </a:r>
            <a:endParaRPr lang="en-US" sz="3600" b="1" dirty="0"/>
          </a:p>
        </p:txBody>
      </p:sp>
      <p:sp>
        <p:nvSpPr>
          <p:cNvPr id="3" name="Content Placeholder 2"/>
          <p:cNvSpPr>
            <a:spLocks noGrp="1"/>
          </p:cNvSpPr>
          <p:nvPr>
            <p:ph idx="1"/>
          </p:nvPr>
        </p:nvSpPr>
        <p:spPr/>
        <p:txBody>
          <a:bodyPr>
            <a:normAutofit fontScale="92500"/>
          </a:bodyPr>
          <a:lstStyle/>
          <a:p>
            <a:r>
              <a:rPr lang="en-US" dirty="0" err="1"/>
              <a:t>PhoU</a:t>
            </a:r>
            <a:r>
              <a:rPr lang="en-US" dirty="0"/>
              <a:t> mediated </a:t>
            </a:r>
            <a:r>
              <a:rPr lang="en-US" dirty="0" err="1" smtClean="0"/>
              <a:t>persistor</a:t>
            </a:r>
            <a:r>
              <a:rPr lang="en-US" dirty="0" smtClean="0"/>
              <a:t> and </a:t>
            </a:r>
            <a:r>
              <a:rPr lang="en-US" dirty="0" err="1" smtClean="0"/>
              <a:t>VraS</a:t>
            </a:r>
            <a:r>
              <a:rPr lang="en-US" dirty="0"/>
              <a:t>/</a:t>
            </a:r>
            <a:r>
              <a:rPr lang="en-US" dirty="0" err="1"/>
              <a:t>VraR</a:t>
            </a:r>
            <a:r>
              <a:rPr lang="en-US" dirty="0"/>
              <a:t> two-component regulatory </a:t>
            </a:r>
            <a:r>
              <a:rPr lang="en-US" dirty="0" smtClean="0"/>
              <a:t>system, </a:t>
            </a:r>
            <a:r>
              <a:rPr lang="en-US" dirty="0" smtClean="0"/>
              <a:t>aids </a:t>
            </a:r>
            <a:r>
              <a:rPr lang="en-US" dirty="0"/>
              <a:t>in drug tolerance </a:t>
            </a:r>
          </a:p>
          <a:p>
            <a:r>
              <a:rPr lang="en-US" dirty="0" smtClean="0"/>
              <a:t>MRSA </a:t>
            </a:r>
            <a:r>
              <a:rPr lang="en-US" dirty="0"/>
              <a:t>gets antimicrobial resistance by adopting a </a:t>
            </a:r>
            <a:r>
              <a:rPr lang="en-US" dirty="0" err="1"/>
              <a:t>PhoU</a:t>
            </a:r>
            <a:r>
              <a:rPr lang="en-US" dirty="0"/>
              <a:t>-mediated </a:t>
            </a:r>
            <a:r>
              <a:rPr lang="en-US" dirty="0" err="1"/>
              <a:t>persister</a:t>
            </a:r>
            <a:r>
              <a:rPr lang="en-US" dirty="0"/>
              <a:t> </a:t>
            </a:r>
            <a:r>
              <a:rPr lang="en-US" dirty="0" smtClean="0"/>
              <a:t>phenotype</a:t>
            </a:r>
          </a:p>
          <a:p>
            <a:pPr lvl="1"/>
            <a:r>
              <a:rPr lang="en-US" dirty="0" err="1"/>
              <a:t>Persister</a:t>
            </a:r>
            <a:r>
              <a:rPr lang="en-US" dirty="0"/>
              <a:t> bacteria show a thicker wall and loss of virulence </a:t>
            </a:r>
            <a:r>
              <a:rPr lang="en-US" dirty="0" smtClean="0"/>
              <a:t>factors </a:t>
            </a:r>
          </a:p>
          <a:p>
            <a:r>
              <a:rPr lang="en-US" dirty="0" err="1" smtClean="0"/>
              <a:t>VraR</a:t>
            </a:r>
            <a:r>
              <a:rPr lang="en-US" dirty="0"/>
              <a:t> </a:t>
            </a:r>
            <a:r>
              <a:rPr lang="en-US" dirty="0" smtClean="0"/>
              <a:t>is </a:t>
            </a:r>
            <a:r>
              <a:rPr lang="en-US" dirty="0" smtClean="0"/>
              <a:t> “</a:t>
            </a:r>
            <a:r>
              <a:rPr lang="en-US" dirty="0" err="1" smtClean="0"/>
              <a:t>RanaUp</a:t>
            </a:r>
            <a:r>
              <a:rPr lang="en-US" dirty="0" smtClean="0"/>
              <a:t>”</a:t>
            </a:r>
            <a:r>
              <a:rPr lang="en-US" dirty="0"/>
              <a:t> </a:t>
            </a:r>
            <a:r>
              <a:rPr lang="en-US" dirty="0" smtClean="0"/>
              <a:t>by activating </a:t>
            </a:r>
            <a:r>
              <a:rPr lang="en-US" dirty="0"/>
              <a:t>a cell-wall–stress </a:t>
            </a:r>
            <a:r>
              <a:rPr lang="en-US" dirty="0" err="1" smtClean="0"/>
              <a:t>stimulon</a:t>
            </a:r>
            <a:r>
              <a:rPr lang="en-US" dirty="0" smtClean="0"/>
              <a:t> in response to </a:t>
            </a:r>
            <a:r>
              <a:rPr lang="en-US" dirty="0" err="1" smtClean="0"/>
              <a:t>ranalexin</a:t>
            </a:r>
            <a:r>
              <a:rPr lang="en-US" dirty="0" smtClean="0"/>
              <a:t> </a:t>
            </a:r>
            <a:endParaRPr lang="en-US" dirty="0"/>
          </a:p>
        </p:txBody>
      </p:sp>
    </p:spTree>
    <p:extLst>
      <p:ext uri="{BB962C8B-B14F-4D97-AF65-F5344CB8AC3E}">
        <p14:creationId xmlns:p14="http://schemas.microsoft.com/office/powerpoint/2010/main" val="12921686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Summary</a:t>
            </a:r>
            <a:r>
              <a:rPr lang="en-US" dirty="0" smtClean="0"/>
              <a:t> </a:t>
            </a:r>
            <a:endParaRPr lang="en-US" dirty="0"/>
          </a:p>
        </p:txBody>
      </p:sp>
      <p:sp>
        <p:nvSpPr>
          <p:cNvPr id="3" name="Content Placeholder 2"/>
          <p:cNvSpPr>
            <a:spLocks noGrp="1"/>
          </p:cNvSpPr>
          <p:nvPr>
            <p:ph idx="1"/>
          </p:nvPr>
        </p:nvSpPr>
        <p:spPr/>
        <p:txBody>
          <a:bodyPr>
            <a:normAutofit fontScale="70000" lnSpcReduction="20000"/>
          </a:bodyPr>
          <a:lstStyle/>
          <a:p>
            <a:r>
              <a:rPr lang="en-US" dirty="0"/>
              <a:t>Antimicrobial </a:t>
            </a:r>
            <a:r>
              <a:rPr lang="en-US" dirty="0" smtClean="0"/>
              <a:t>peptides combat resistant bacteria by increasing the permeability of the cell wall and membrane through osmotic stress</a:t>
            </a:r>
          </a:p>
          <a:p>
            <a:r>
              <a:rPr lang="en-US" dirty="0" smtClean="0"/>
              <a:t>Microarrays provided insight on what genes were </a:t>
            </a:r>
            <a:r>
              <a:rPr lang="en-US" dirty="0" err="1" smtClean="0"/>
              <a:t>RanaU</a:t>
            </a:r>
            <a:r>
              <a:rPr lang="en-US" dirty="0" err="1" smtClean="0"/>
              <a:t>p</a:t>
            </a:r>
            <a:r>
              <a:rPr lang="en-US" dirty="0" smtClean="0"/>
              <a:t> and </a:t>
            </a:r>
            <a:r>
              <a:rPr lang="en-US" dirty="0" err="1" smtClean="0"/>
              <a:t>Ranadown</a:t>
            </a:r>
            <a:r>
              <a:rPr lang="en-US" dirty="0" smtClean="0"/>
              <a:t> in the presence of </a:t>
            </a:r>
            <a:r>
              <a:rPr lang="en-US" dirty="0" err="1" smtClean="0"/>
              <a:t>Ranalexin</a:t>
            </a:r>
            <a:r>
              <a:rPr lang="en-US" dirty="0" smtClean="0"/>
              <a:t> </a:t>
            </a:r>
          </a:p>
          <a:p>
            <a:pPr lvl="1"/>
            <a:r>
              <a:rPr lang="en-US" dirty="0" err="1" smtClean="0"/>
              <a:t>Transcriptome</a:t>
            </a:r>
            <a:r>
              <a:rPr lang="en-US" dirty="0" smtClean="0"/>
              <a:t> </a:t>
            </a:r>
            <a:r>
              <a:rPr lang="en-US" dirty="0"/>
              <a:t>profiling</a:t>
            </a:r>
          </a:p>
          <a:p>
            <a:r>
              <a:rPr lang="en-US" dirty="0" smtClean="0"/>
              <a:t>Global Function association network show the association between the genes and classified modules to be examined</a:t>
            </a:r>
            <a:endParaRPr lang="en-US" dirty="0" smtClean="0"/>
          </a:p>
          <a:p>
            <a:r>
              <a:rPr lang="en-US" dirty="0" err="1" smtClean="0"/>
              <a:t>FtsH</a:t>
            </a:r>
            <a:r>
              <a:rPr lang="en-US" dirty="0" smtClean="0"/>
              <a:t> </a:t>
            </a:r>
            <a:r>
              <a:rPr lang="en-US" dirty="0"/>
              <a:t>membrane chaperone -</a:t>
            </a:r>
            <a:r>
              <a:rPr lang="en-US" dirty="0" smtClean="0"/>
              <a:t>- </a:t>
            </a:r>
            <a:r>
              <a:rPr lang="en-US" dirty="0" err="1"/>
              <a:t>upregulated</a:t>
            </a:r>
            <a:r>
              <a:rPr lang="en-US" dirty="0"/>
              <a:t> in response to </a:t>
            </a:r>
            <a:r>
              <a:rPr lang="en-US" dirty="0" err="1"/>
              <a:t>ranalexin</a:t>
            </a:r>
            <a:r>
              <a:rPr lang="en-US" dirty="0"/>
              <a:t> , potential drug </a:t>
            </a:r>
            <a:r>
              <a:rPr lang="en-US" dirty="0" smtClean="0"/>
              <a:t>target</a:t>
            </a:r>
          </a:p>
          <a:p>
            <a:r>
              <a:rPr lang="en-US" dirty="0" err="1"/>
              <a:t>VraRS</a:t>
            </a:r>
            <a:r>
              <a:rPr lang="en-US" dirty="0"/>
              <a:t> -- may be two component staphylococcal response regulator that is involved with cationic peptide </a:t>
            </a:r>
            <a:r>
              <a:rPr lang="en-US" dirty="0" smtClean="0"/>
              <a:t>resistance</a:t>
            </a:r>
          </a:p>
          <a:p>
            <a:r>
              <a:rPr lang="en-US" dirty="0"/>
              <a:t>Evidence for </a:t>
            </a:r>
            <a:r>
              <a:rPr lang="en-US" dirty="0" err="1"/>
              <a:t>PhoU</a:t>
            </a:r>
            <a:r>
              <a:rPr lang="en-US" dirty="0"/>
              <a:t>-mediated </a:t>
            </a:r>
            <a:r>
              <a:rPr lang="en-US" dirty="0" err="1"/>
              <a:t>persister</a:t>
            </a:r>
            <a:r>
              <a:rPr lang="en-US" dirty="0"/>
              <a:t> switching as a mech. of drug tolerance in MRSA</a:t>
            </a:r>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6724772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Acknowledgments </a:t>
            </a:r>
            <a:endParaRPr lang="en-US" b="1" dirty="0"/>
          </a:p>
        </p:txBody>
      </p:sp>
      <p:sp>
        <p:nvSpPr>
          <p:cNvPr id="3" name="Content Placeholder 2"/>
          <p:cNvSpPr>
            <a:spLocks noGrp="1"/>
          </p:cNvSpPr>
          <p:nvPr>
            <p:ph idx="1"/>
          </p:nvPr>
        </p:nvSpPr>
        <p:spPr/>
        <p:txBody>
          <a:bodyPr/>
          <a:lstStyle/>
          <a:p>
            <a:pPr>
              <a:spcBef>
                <a:spcPts val="0"/>
              </a:spcBef>
              <a:buNone/>
            </a:pPr>
            <a:r>
              <a:rPr lang="en" dirty="0"/>
              <a:t>Loyola Marymount University</a:t>
            </a:r>
          </a:p>
          <a:p>
            <a:pPr>
              <a:spcBef>
                <a:spcPts val="0"/>
              </a:spcBef>
              <a:buNone/>
            </a:pPr>
            <a:r>
              <a:rPr lang="en" dirty="0"/>
              <a:t>Kam D. Dahlquist, </a:t>
            </a:r>
            <a:r>
              <a:rPr lang="en" dirty="0" smtClean="0"/>
              <a:t>PhD</a:t>
            </a:r>
            <a:r>
              <a:rPr lang="en-US" dirty="0" smtClean="0"/>
              <a:t> </a:t>
            </a:r>
          </a:p>
          <a:p>
            <a:pPr>
              <a:spcBef>
                <a:spcPts val="0"/>
              </a:spcBef>
              <a:buNone/>
            </a:pPr>
            <a:r>
              <a:rPr lang="en-US" dirty="0" smtClean="0"/>
              <a:t>Stephen, TA</a:t>
            </a:r>
            <a:endParaRPr lang="en" dirty="0"/>
          </a:p>
          <a:p>
            <a:endParaRPr lang="en-US" dirty="0"/>
          </a:p>
        </p:txBody>
      </p:sp>
    </p:spTree>
    <p:extLst>
      <p:ext uri="{BB962C8B-B14F-4D97-AF65-F5344CB8AC3E}">
        <p14:creationId xmlns:p14="http://schemas.microsoft.com/office/powerpoint/2010/main" val="2699383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4418"/>
          </a:xfrm>
        </p:spPr>
        <p:txBody>
          <a:bodyPr>
            <a:normAutofit/>
          </a:bodyPr>
          <a:lstStyle/>
          <a:p>
            <a:r>
              <a:rPr lang="en-US" sz="3600" b="1" dirty="0" smtClean="0"/>
              <a:t>MRSA infections are </a:t>
            </a:r>
            <a:r>
              <a:rPr lang="en-US" sz="3600" b="1" dirty="0"/>
              <a:t>rising due </a:t>
            </a:r>
            <a:r>
              <a:rPr lang="en-US" sz="3600" b="1" dirty="0" smtClean="0"/>
              <a:t>to strains </a:t>
            </a:r>
            <a:r>
              <a:rPr lang="en-US" sz="3600" b="1" dirty="0"/>
              <a:t>resistant </a:t>
            </a:r>
            <a:r>
              <a:rPr lang="en-US" sz="3600" b="1" dirty="0" smtClean="0"/>
              <a:t>to existing treatments</a:t>
            </a:r>
            <a:endParaRPr lang="en-US" sz="3600" b="1" dirty="0"/>
          </a:p>
        </p:txBody>
      </p:sp>
      <p:sp>
        <p:nvSpPr>
          <p:cNvPr id="3" name="Content Placeholder 2"/>
          <p:cNvSpPr>
            <a:spLocks noGrp="1"/>
          </p:cNvSpPr>
          <p:nvPr>
            <p:ph idx="1"/>
          </p:nvPr>
        </p:nvSpPr>
        <p:spPr>
          <a:xfrm>
            <a:off x="457200" y="1749056"/>
            <a:ext cx="8229600" cy="4525963"/>
          </a:xfrm>
        </p:spPr>
        <p:txBody>
          <a:bodyPr>
            <a:normAutofit/>
          </a:bodyPr>
          <a:lstStyle/>
          <a:p>
            <a:r>
              <a:rPr lang="en-US" dirty="0" smtClean="0"/>
              <a:t>MRSA=Methicillin Resistant </a:t>
            </a:r>
            <a:r>
              <a:rPr lang="en-US" i="1" dirty="0" smtClean="0"/>
              <a:t>Staphylococcus </a:t>
            </a:r>
            <a:r>
              <a:rPr lang="en-US" i="1" dirty="0" err="1" smtClean="0"/>
              <a:t>aureus</a:t>
            </a:r>
            <a:r>
              <a:rPr lang="en-US" i="1" dirty="0" smtClean="0"/>
              <a:t> </a:t>
            </a:r>
          </a:p>
          <a:p>
            <a:r>
              <a:rPr lang="en-US" dirty="0" smtClean="0"/>
              <a:t>Major global problem </a:t>
            </a:r>
          </a:p>
          <a:p>
            <a:pPr lvl="1"/>
            <a:r>
              <a:rPr lang="en-US" sz="3200" dirty="0"/>
              <a:t>P</a:t>
            </a:r>
            <a:r>
              <a:rPr lang="en-US" sz="3200" dirty="0" smtClean="0"/>
              <a:t>revention </a:t>
            </a:r>
            <a:r>
              <a:rPr lang="en-US" sz="3200" dirty="0"/>
              <a:t>and treatment strategies are imperative</a:t>
            </a:r>
          </a:p>
        </p:txBody>
      </p:sp>
    </p:spTree>
    <p:extLst>
      <p:ext uri="{BB962C8B-B14F-4D97-AF65-F5344CB8AC3E}">
        <p14:creationId xmlns:p14="http://schemas.microsoft.com/office/powerpoint/2010/main" val="94747622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b="1" dirty="0" smtClean="0"/>
              <a:t>Antimicrobial peptides are </a:t>
            </a:r>
            <a:r>
              <a:rPr lang="en-US" b="1" dirty="0"/>
              <a:t>a potential </a:t>
            </a:r>
            <a:r>
              <a:rPr lang="en-US" b="1" dirty="0" smtClean="0"/>
              <a:t>solution </a:t>
            </a:r>
            <a:r>
              <a:rPr lang="en-US" b="1" dirty="0"/>
              <a:t>to combat resistant bacteria</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Antimicrobial peptides </a:t>
            </a:r>
            <a:r>
              <a:rPr lang="en-US" dirty="0" smtClean="0"/>
              <a:t>are part </a:t>
            </a:r>
            <a:r>
              <a:rPr lang="en-US" dirty="0"/>
              <a:t>of the innate immune </a:t>
            </a:r>
            <a:r>
              <a:rPr lang="en-US" dirty="0" smtClean="0"/>
              <a:t>response</a:t>
            </a:r>
            <a:endParaRPr lang="en-US" dirty="0"/>
          </a:p>
          <a:p>
            <a:r>
              <a:rPr lang="en-US" dirty="0" err="1" smtClean="0"/>
              <a:t>Ranelexin</a:t>
            </a:r>
            <a:r>
              <a:rPr lang="en-US" dirty="0" smtClean="0"/>
              <a:t> is a 20 </a:t>
            </a:r>
            <a:r>
              <a:rPr lang="en-US" dirty="0" err="1" smtClean="0"/>
              <a:t>a.a</a:t>
            </a:r>
            <a:r>
              <a:rPr lang="en-US" dirty="0"/>
              <a:t>. </a:t>
            </a:r>
            <a:r>
              <a:rPr lang="en-US" dirty="0" smtClean="0"/>
              <a:t>peptide </a:t>
            </a:r>
            <a:r>
              <a:rPr lang="en-US" dirty="0"/>
              <a:t>isolated from </a:t>
            </a:r>
            <a:r>
              <a:rPr lang="en-US" dirty="0" smtClean="0"/>
              <a:t>a bullfrog</a:t>
            </a:r>
          </a:p>
          <a:p>
            <a:pPr lvl="1"/>
            <a:r>
              <a:rPr lang="en-US" dirty="0"/>
              <a:t>Activity against Gram-positive </a:t>
            </a:r>
            <a:r>
              <a:rPr lang="en-US" dirty="0" err="1" smtClean="0"/>
              <a:t>bacteria,especially</a:t>
            </a:r>
            <a:r>
              <a:rPr lang="en-US" dirty="0" smtClean="0"/>
              <a:t> S.</a:t>
            </a:r>
            <a:r>
              <a:rPr lang="en-US" i="1" dirty="0" smtClean="0"/>
              <a:t> </a:t>
            </a:r>
            <a:r>
              <a:rPr lang="en-US" i="1" dirty="0" err="1" smtClean="0"/>
              <a:t>Aureus</a:t>
            </a:r>
            <a:r>
              <a:rPr lang="en-US" dirty="0" smtClean="0"/>
              <a:t>, </a:t>
            </a:r>
            <a:r>
              <a:rPr lang="en-US" dirty="0"/>
              <a:t>in </a:t>
            </a:r>
            <a:r>
              <a:rPr lang="en-US" dirty="0" smtClean="0"/>
              <a:t>vitro</a:t>
            </a:r>
          </a:p>
          <a:p>
            <a:pPr lvl="1"/>
            <a:r>
              <a:rPr lang="en-US" dirty="0"/>
              <a:t>Therapeutic potential against MRSA</a:t>
            </a:r>
            <a:endParaRPr lang="en-US" dirty="0" smtClean="0"/>
          </a:p>
        </p:txBody>
      </p:sp>
    </p:spTree>
    <p:extLst>
      <p:ext uri="{BB962C8B-B14F-4D97-AF65-F5344CB8AC3E}">
        <p14:creationId xmlns:p14="http://schemas.microsoft.com/office/powerpoint/2010/main" val="311994656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Outline </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solidFill>
                  <a:srgbClr val="BFBFBF"/>
                </a:solidFill>
              </a:rPr>
              <a:t>MRSA infections rising due to resistant strains</a:t>
            </a:r>
          </a:p>
          <a:p>
            <a:r>
              <a:rPr lang="en-US" dirty="0">
                <a:solidFill>
                  <a:srgbClr val="BFBFBF"/>
                </a:solidFill>
              </a:rPr>
              <a:t>Antimicrobial peptides are a potential solution to combat resistant bacteria </a:t>
            </a:r>
            <a:endParaRPr lang="en-US" dirty="0" smtClean="0">
              <a:solidFill>
                <a:srgbClr val="BFBFBF"/>
              </a:solidFill>
            </a:endParaRPr>
          </a:p>
          <a:p>
            <a:r>
              <a:rPr lang="en-US" dirty="0" smtClean="0"/>
              <a:t>Microarrays measure response of MRSA to </a:t>
            </a:r>
            <a:r>
              <a:rPr lang="en-US" dirty="0" err="1" smtClean="0"/>
              <a:t>Ranalexin</a:t>
            </a:r>
            <a:r>
              <a:rPr lang="en-US" dirty="0" smtClean="0"/>
              <a:t> </a:t>
            </a:r>
          </a:p>
          <a:p>
            <a:r>
              <a:rPr lang="en-US" dirty="0" smtClean="0">
                <a:solidFill>
                  <a:schemeClr val="bg1">
                    <a:lumMod val="75000"/>
                  </a:schemeClr>
                </a:solidFill>
              </a:rPr>
              <a:t>The introduction of </a:t>
            </a:r>
            <a:r>
              <a:rPr lang="en-US" dirty="0" err="1" smtClean="0">
                <a:solidFill>
                  <a:schemeClr val="bg1">
                    <a:lumMod val="75000"/>
                  </a:schemeClr>
                </a:solidFill>
              </a:rPr>
              <a:t>ranalexin</a:t>
            </a:r>
            <a:r>
              <a:rPr lang="en-US" dirty="0" smtClean="0">
                <a:solidFill>
                  <a:schemeClr val="bg1">
                    <a:lumMod val="75000"/>
                  </a:schemeClr>
                </a:solidFill>
              </a:rPr>
              <a:t>: reduced growth rates,  </a:t>
            </a:r>
            <a:r>
              <a:rPr lang="en-US" dirty="0" err="1" smtClean="0">
                <a:solidFill>
                  <a:schemeClr val="bg1">
                    <a:lumMod val="75000"/>
                  </a:schemeClr>
                </a:solidFill>
              </a:rPr>
              <a:t>downregulated</a:t>
            </a:r>
            <a:r>
              <a:rPr lang="en-US" dirty="0" smtClean="0">
                <a:solidFill>
                  <a:schemeClr val="bg1">
                    <a:lumMod val="75000"/>
                  </a:schemeClr>
                </a:solidFill>
              </a:rPr>
              <a:t> genes (‘</a:t>
            </a:r>
            <a:r>
              <a:rPr lang="en-US" dirty="0" err="1" smtClean="0">
                <a:solidFill>
                  <a:schemeClr val="bg1">
                    <a:lumMod val="75000"/>
                  </a:schemeClr>
                </a:solidFill>
              </a:rPr>
              <a:t>RanaDown</a:t>
            </a:r>
            <a:r>
              <a:rPr lang="en-US" dirty="0" smtClean="0">
                <a:solidFill>
                  <a:schemeClr val="bg1">
                    <a:lumMod val="75000"/>
                  </a:schemeClr>
                </a:solidFill>
              </a:rPr>
              <a:t>’</a:t>
            </a:r>
            <a:r>
              <a:rPr lang="en-US" dirty="0" smtClean="0">
                <a:solidFill>
                  <a:schemeClr val="bg1">
                    <a:lumMod val="75000"/>
                  </a:schemeClr>
                </a:solidFill>
              </a:rPr>
              <a:t>), and </a:t>
            </a:r>
            <a:r>
              <a:rPr lang="en-US" dirty="0" err="1" smtClean="0">
                <a:solidFill>
                  <a:schemeClr val="bg1">
                    <a:lumMod val="75000"/>
                  </a:schemeClr>
                </a:solidFill>
              </a:rPr>
              <a:t>upregulated</a:t>
            </a:r>
            <a:r>
              <a:rPr lang="en-US" dirty="0" smtClean="0">
                <a:solidFill>
                  <a:schemeClr val="bg1">
                    <a:lumMod val="75000"/>
                  </a:schemeClr>
                </a:solidFill>
              </a:rPr>
              <a:t> genes (‘</a:t>
            </a:r>
            <a:r>
              <a:rPr lang="en-US" dirty="0" err="1" smtClean="0">
                <a:solidFill>
                  <a:schemeClr val="bg1">
                    <a:lumMod val="75000"/>
                  </a:schemeClr>
                </a:solidFill>
              </a:rPr>
              <a:t>RanaUp</a:t>
            </a:r>
            <a:r>
              <a:rPr lang="en-US" dirty="0" smtClean="0">
                <a:solidFill>
                  <a:schemeClr val="bg1">
                    <a:lumMod val="75000"/>
                  </a:schemeClr>
                </a:solidFill>
              </a:rPr>
              <a:t>’) </a:t>
            </a:r>
          </a:p>
          <a:p>
            <a:pPr lvl="1"/>
            <a:r>
              <a:rPr lang="en-US" dirty="0" smtClean="0">
                <a:solidFill>
                  <a:schemeClr val="bg1">
                    <a:lumMod val="75000"/>
                  </a:schemeClr>
                </a:solidFill>
              </a:rPr>
              <a:t>Mechanistic value of the regulation of genes </a:t>
            </a:r>
          </a:p>
          <a:p>
            <a:r>
              <a:rPr lang="en-US" dirty="0" err="1" smtClean="0">
                <a:solidFill>
                  <a:schemeClr val="bg1">
                    <a:lumMod val="75000"/>
                  </a:schemeClr>
                </a:solidFill>
              </a:rPr>
              <a:t>Ranalexin</a:t>
            </a:r>
            <a:r>
              <a:rPr lang="en-US" dirty="0" smtClean="0">
                <a:solidFill>
                  <a:schemeClr val="bg1">
                    <a:lumMod val="75000"/>
                  </a:schemeClr>
                </a:solidFill>
              </a:rPr>
              <a:t> </a:t>
            </a:r>
            <a:r>
              <a:rPr lang="en-US" dirty="0">
                <a:solidFill>
                  <a:schemeClr val="bg1">
                    <a:lumMod val="75000"/>
                  </a:schemeClr>
                </a:solidFill>
              </a:rPr>
              <a:t>exposure induces sensitivity to </a:t>
            </a:r>
            <a:r>
              <a:rPr lang="en-US" dirty="0" err="1">
                <a:solidFill>
                  <a:schemeClr val="bg1">
                    <a:lumMod val="75000"/>
                  </a:schemeClr>
                </a:solidFill>
              </a:rPr>
              <a:t>hyposmotic</a:t>
            </a:r>
            <a:r>
              <a:rPr lang="en-US" dirty="0">
                <a:solidFill>
                  <a:schemeClr val="bg1">
                    <a:lumMod val="75000"/>
                  </a:schemeClr>
                </a:solidFill>
              </a:rPr>
              <a:t> stress </a:t>
            </a:r>
            <a:endParaRPr lang="en-US" dirty="0" smtClean="0">
              <a:solidFill>
                <a:schemeClr val="bg1">
                  <a:lumMod val="75000"/>
                </a:schemeClr>
              </a:solidFill>
            </a:endParaRPr>
          </a:p>
          <a:p>
            <a:r>
              <a:rPr lang="en-US" dirty="0" smtClean="0">
                <a:solidFill>
                  <a:schemeClr val="bg1">
                    <a:lumMod val="75000"/>
                  </a:schemeClr>
                </a:solidFill>
              </a:rPr>
              <a:t>Continuing mechanisms </a:t>
            </a:r>
            <a:r>
              <a:rPr lang="en-US" dirty="0">
                <a:solidFill>
                  <a:schemeClr val="bg1">
                    <a:lumMod val="75000"/>
                  </a:schemeClr>
                </a:solidFill>
              </a:rPr>
              <a:t>of drug tolerance in </a:t>
            </a:r>
            <a:r>
              <a:rPr lang="en-US" dirty="0" smtClean="0">
                <a:solidFill>
                  <a:schemeClr val="bg1">
                    <a:lumMod val="75000"/>
                  </a:schemeClr>
                </a:solidFill>
              </a:rPr>
              <a:t>MRSA </a:t>
            </a:r>
            <a:endParaRPr lang="en-US" dirty="0" smtClean="0">
              <a:solidFill>
                <a:schemeClr val="bg1">
                  <a:lumMod val="75000"/>
                </a:schemeClr>
              </a:solidFill>
            </a:endParaRPr>
          </a:p>
          <a:p>
            <a:endParaRPr lang="en-US" dirty="0" smtClean="0"/>
          </a:p>
          <a:p>
            <a:endParaRPr lang="en-US" dirty="0"/>
          </a:p>
        </p:txBody>
      </p:sp>
    </p:spTree>
    <p:extLst>
      <p:ext uri="{BB962C8B-B14F-4D97-AF65-F5344CB8AC3E}">
        <p14:creationId xmlns:p14="http://schemas.microsoft.com/office/powerpoint/2010/main" val="43241438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969" y="274442"/>
            <a:ext cx="8229600" cy="1143000"/>
          </a:xfrm>
        </p:spPr>
        <p:txBody>
          <a:bodyPr>
            <a:normAutofit fontScale="90000"/>
          </a:bodyPr>
          <a:lstStyle/>
          <a:p>
            <a:r>
              <a:rPr lang="en-US" dirty="0" smtClean="0"/>
              <a:t/>
            </a:r>
            <a:br>
              <a:rPr lang="en-US" dirty="0" smtClean="0"/>
            </a:br>
            <a:r>
              <a:rPr lang="en-US" sz="4000" b="1" dirty="0" smtClean="0"/>
              <a:t>Overton et al (2011) used DNA microarrays to measure response of MRSA to </a:t>
            </a:r>
            <a:r>
              <a:rPr lang="en-US" sz="4000" b="1" dirty="0" err="1" smtClean="0"/>
              <a:t>ranalexin</a:t>
            </a:r>
            <a:r>
              <a:rPr lang="en-US" dirty="0"/>
              <a:t/>
            </a:r>
            <a:br>
              <a:rPr lang="en-US" dirty="0"/>
            </a:br>
            <a:endParaRPr lang="en-US" dirty="0"/>
          </a:p>
        </p:txBody>
      </p:sp>
      <p:sp>
        <p:nvSpPr>
          <p:cNvPr id="3" name="Content Placeholder 2"/>
          <p:cNvSpPr>
            <a:spLocks noGrp="1"/>
          </p:cNvSpPr>
          <p:nvPr>
            <p:ph idx="1"/>
          </p:nvPr>
        </p:nvSpPr>
        <p:spPr>
          <a:xfrm>
            <a:off x="457200" y="1706525"/>
            <a:ext cx="8229600" cy="4525963"/>
          </a:xfrm>
        </p:spPr>
        <p:txBody>
          <a:bodyPr>
            <a:normAutofit fontScale="92500"/>
          </a:bodyPr>
          <a:lstStyle/>
          <a:p>
            <a:r>
              <a:rPr lang="en-US" dirty="0"/>
              <a:t>Understanding the mechanism of antimicrobials leads to developing new therapeutic strategies </a:t>
            </a:r>
            <a:endParaRPr lang="en-US" dirty="0" smtClean="0"/>
          </a:p>
          <a:p>
            <a:r>
              <a:rPr lang="en-US" dirty="0" err="1"/>
              <a:t>Transcriptome</a:t>
            </a:r>
            <a:r>
              <a:rPr lang="en-US" dirty="0"/>
              <a:t> </a:t>
            </a:r>
            <a:r>
              <a:rPr lang="en-US" dirty="0" smtClean="0"/>
              <a:t>profiling</a:t>
            </a:r>
            <a:endParaRPr lang="en-US" dirty="0"/>
          </a:p>
          <a:p>
            <a:pPr lvl="1"/>
            <a:r>
              <a:rPr lang="en-US" dirty="0" smtClean="0"/>
              <a:t>Examines </a:t>
            </a:r>
            <a:r>
              <a:rPr lang="en-US" dirty="0"/>
              <a:t>the expression level of mRNAs in a given cell </a:t>
            </a:r>
            <a:r>
              <a:rPr lang="en-US" dirty="0" smtClean="0"/>
              <a:t>population</a:t>
            </a:r>
          </a:p>
          <a:p>
            <a:pPr lvl="1"/>
            <a:r>
              <a:rPr lang="en-US" dirty="0" smtClean="0"/>
              <a:t>“</a:t>
            </a:r>
            <a:r>
              <a:rPr lang="en-US" dirty="0" err="1" smtClean="0"/>
              <a:t>Rana</a:t>
            </a:r>
            <a:r>
              <a:rPr lang="en-US" dirty="0" err="1" smtClean="0"/>
              <a:t>Up</a:t>
            </a:r>
            <a:r>
              <a:rPr lang="en-US" dirty="0" smtClean="0"/>
              <a:t>” or “</a:t>
            </a:r>
            <a:r>
              <a:rPr lang="en-US" dirty="0" err="1" smtClean="0"/>
              <a:t>Ranadown</a:t>
            </a:r>
            <a:r>
              <a:rPr lang="en-US" dirty="0" smtClean="0"/>
              <a:t>” </a:t>
            </a:r>
            <a:endParaRPr lang="en-US" dirty="0" smtClean="0"/>
          </a:p>
          <a:p>
            <a:r>
              <a:rPr lang="en-US" dirty="0" smtClean="0"/>
              <a:t>mRNA generated in response to antimicrobial stress reflect the </a:t>
            </a:r>
            <a:r>
              <a:rPr lang="en-US" dirty="0"/>
              <a:t>change in particular cell functions, provide marker for the type of </a:t>
            </a:r>
            <a:r>
              <a:rPr lang="en-US" dirty="0" smtClean="0"/>
              <a:t>stress</a:t>
            </a:r>
          </a:p>
          <a:p>
            <a:endParaRPr lang="en-US" dirty="0"/>
          </a:p>
        </p:txBody>
      </p:sp>
    </p:spTree>
    <p:extLst>
      <p:ext uri="{BB962C8B-B14F-4D97-AF65-F5344CB8AC3E}">
        <p14:creationId xmlns:p14="http://schemas.microsoft.com/office/powerpoint/2010/main" val="180349989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Experimental Design </a:t>
            </a:r>
            <a:endParaRPr lang="en-US" b="1" dirty="0"/>
          </a:p>
        </p:txBody>
      </p:sp>
      <p:pic>
        <p:nvPicPr>
          <p:cNvPr id="6" name="Content Placeholder 5" descr="Screen Shot 2014-11-12 at 8.42.36 A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1436" r="2108"/>
          <a:stretch/>
        </p:blipFill>
        <p:spPr>
          <a:xfrm>
            <a:off x="457200" y="1600200"/>
            <a:ext cx="5030511" cy="4898125"/>
          </a:xfrm>
        </p:spPr>
      </p:pic>
      <p:sp>
        <p:nvSpPr>
          <p:cNvPr id="7" name="TextBox 6"/>
          <p:cNvSpPr txBox="1"/>
          <p:nvPr/>
        </p:nvSpPr>
        <p:spPr>
          <a:xfrm>
            <a:off x="5487711" y="1701399"/>
            <a:ext cx="3352671" cy="3785652"/>
          </a:xfrm>
          <a:prstGeom prst="rect">
            <a:avLst/>
          </a:prstGeom>
          <a:noFill/>
        </p:spPr>
        <p:txBody>
          <a:bodyPr wrap="square" rtlCol="0">
            <a:spAutoFit/>
          </a:bodyPr>
          <a:lstStyle/>
          <a:p>
            <a:pPr marL="285750" indent="-285750">
              <a:buFont typeface="Arial"/>
              <a:buChar char="•"/>
            </a:pPr>
            <a:r>
              <a:rPr lang="en-US" sz="2000" dirty="0" smtClean="0"/>
              <a:t>Used </a:t>
            </a:r>
            <a:r>
              <a:rPr lang="en-US" sz="2000" dirty="0"/>
              <a:t>samples form MRSA-</a:t>
            </a:r>
            <a:r>
              <a:rPr lang="en-US" sz="2000" dirty="0" smtClean="0"/>
              <a:t>252</a:t>
            </a:r>
          </a:p>
          <a:p>
            <a:pPr marL="285750" indent="-285750">
              <a:buFont typeface="Arial"/>
              <a:buChar char="•"/>
            </a:pPr>
            <a:r>
              <a:rPr lang="en-US" sz="2000" dirty="0"/>
              <a:t>H</a:t>
            </a:r>
            <a:r>
              <a:rPr lang="en-US" sz="2000" dirty="0" smtClean="0"/>
              <a:t>ybridized </a:t>
            </a:r>
            <a:r>
              <a:rPr lang="en-US" sz="2000" dirty="0"/>
              <a:t>6 microarray </a:t>
            </a:r>
            <a:r>
              <a:rPr lang="en-US" sz="2000" dirty="0" smtClean="0"/>
              <a:t>chips: they </a:t>
            </a:r>
            <a:r>
              <a:rPr lang="en-US" sz="2000" dirty="0"/>
              <a:t>performed three biological replicates, with each having two technical </a:t>
            </a:r>
            <a:r>
              <a:rPr lang="en-US" sz="2000" dirty="0" smtClean="0"/>
              <a:t>replicates</a:t>
            </a:r>
          </a:p>
          <a:p>
            <a:pPr marL="285750" indent="-285750">
              <a:buFont typeface="Arial"/>
              <a:buChar char="•"/>
            </a:pPr>
            <a:r>
              <a:rPr lang="en-US" sz="2000" dirty="0"/>
              <a:t>P</a:t>
            </a:r>
            <a:r>
              <a:rPr lang="en-US" sz="2000" dirty="0" smtClean="0"/>
              <a:t>aired </a:t>
            </a:r>
            <a:r>
              <a:rPr lang="en-US" sz="2000" dirty="0"/>
              <a:t>samples on the chip were: Control 1 and </a:t>
            </a:r>
            <a:r>
              <a:rPr lang="en-US" sz="2000" dirty="0" err="1" smtClean="0"/>
              <a:t>Ranalexin</a:t>
            </a:r>
            <a:r>
              <a:rPr lang="en-US" sz="2000" dirty="0" smtClean="0"/>
              <a:t> </a:t>
            </a:r>
            <a:r>
              <a:rPr lang="en-US" sz="2000" dirty="0"/>
              <a:t>1, Control 2 and </a:t>
            </a:r>
            <a:r>
              <a:rPr lang="en-US" sz="2000" dirty="0" err="1" smtClean="0"/>
              <a:t>Ranalexin</a:t>
            </a:r>
            <a:r>
              <a:rPr lang="en-US" sz="2000" dirty="0" smtClean="0"/>
              <a:t> </a:t>
            </a:r>
            <a:r>
              <a:rPr lang="en-US" sz="2000" dirty="0"/>
              <a:t>2, Control 3 and </a:t>
            </a:r>
            <a:r>
              <a:rPr lang="en-US" sz="2000" dirty="0" err="1" smtClean="0"/>
              <a:t>Ranalexin</a:t>
            </a:r>
            <a:r>
              <a:rPr lang="en-US" sz="2000" dirty="0" smtClean="0"/>
              <a:t> </a:t>
            </a:r>
            <a:r>
              <a:rPr lang="en-US" sz="2000" dirty="0"/>
              <a:t>3</a:t>
            </a:r>
          </a:p>
        </p:txBody>
      </p:sp>
    </p:spTree>
    <p:extLst>
      <p:ext uri="{BB962C8B-B14F-4D97-AF65-F5344CB8AC3E}">
        <p14:creationId xmlns:p14="http://schemas.microsoft.com/office/powerpoint/2010/main" val="1792717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Outline </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solidFill>
                  <a:srgbClr val="BFBFBF"/>
                </a:solidFill>
              </a:rPr>
              <a:t>MRSA infections rising due to resistant strains</a:t>
            </a:r>
          </a:p>
          <a:p>
            <a:r>
              <a:rPr lang="en-US" dirty="0">
                <a:solidFill>
                  <a:srgbClr val="BFBFBF"/>
                </a:solidFill>
              </a:rPr>
              <a:t>Antimicrobial peptides are a potential solution to combat resistant bacteria </a:t>
            </a:r>
            <a:endParaRPr lang="en-US" dirty="0" smtClean="0">
              <a:solidFill>
                <a:srgbClr val="BFBFBF"/>
              </a:solidFill>
            </a:endParaRPr>
          </a:p>
          <a:p>
            <a:r>
              <a:rPr lang="en-US" dirty="0" smtClean="0">
                <a:solidFill>
                  <a:srgbClr val="BFBFBF"/>
                </a:solidFill>
              </a:rPr>
              <a:t>Microarrays measure response of MRSA to </a:t>
            </a:r>
            <a:r>
              <a:rPr lang="en-US" dirty="0" err="1" smtClean="0">
                <a:solidFill>
                  <a:srgbClr val="BFBFBF"/>
                </a:solidFill>
              </a:rPr>
              <a:t>Ranalexin</a:t>
            </a:r>
            <a:r>
              <a:rPr lang="en-US" dirty="0" smtClean="0">
                <a:solidFill>
                  <a:srgbClr val="BFBFBF"/>
                </a:solidFill>
              </a:rPr>
              <a:t> </a:t>
            </a:r>
          </a:p>
          <a:p>
            <a:r>
              <a:rPr lang="en-US" dirty="0" smtClean="0"/>
              <a:t>The introduction of </a:t>
            </a:r>
            <a:r>
              <a:rPr lang="en-US" dirty="0" err="1" smtClean="0"/>
              <a:t>ranalexin</a:t>
            </a:r>
            <a:r>
              <a:rPr lang="en-US" dirty="0" smtClean="0"/>
              <a:t>: reduced growth rates,  </a:t>
            </a:r>
            <a:r>
              <a:rPr lang="en-US" dirty="0" err="1" smtClean="0"/>
              <a:t>downregulated</a:t>
            </a:r>
            <a:r>
              <a:rPr lang="en-US" dirty="0" smtClean="0"/>
              <a:t> genes (‘</a:t>
            </a:r>
            <a:r>
              <a:rPr lang="en-US" dirty="0" err="1" smtClean="0"/>
              <a:t>RanaDown</a:t>
            </a:r>
            <a:r>
              <a:rPr lang="en-US" dirty="0" smtClean="0"/>
              <a:t>’</a:t>
            </a:r>
            <a:r>
              <a:rPr lang="en-US" dirty="0" smtClean="0"/>
              <a:t>), and </a:t>
            </a:r>
            <a:r>
              <a:rPr lang="en-US" dirty="0" err="1" smtClean="0"/>
              <a:t>upregulated</a:t>
            </a:r>
            <a:r>
              <a:rPr lang="en-US" dirty="0" smtClean="0"/>
              <a:t> genes (‘</a:t>
            </a:r>
            <a:r>
              <a:rPr lang="en-US" dirty="0" err="1" smtClean="0"/>
              <a:t>RanaUp</a:t>
            </a:r>
            <a:r>
              <a:rPr lang="en-US" dirty="0" smtClean="0"/>
              <a:t>’) </a:t>
            </a:r>
          </a:p>
          <a:p>
            <a:pPr lvl="1"/>
            <a:r>
              <a:rPr lang="en-US" dirty="0" smtClean="0"/>
              <a:t>Mechanistic value of the regulation of genes </a:t>
            </a:r>
          </a:p>
          <a:p>
            <a:r>
              <a:rPr lang="en-US" dirty="0" err="1" smtClean="0">
                <a:solidFill>
                  <a:srgbClr val="BFBFBF"/>
                </a:solidFill>
              </a:rPr>
              <a:t>Ranalexin</a:t>
            </a:r>
            <a:r>
              <a:rPr lang="en-US" dirty="0" smtClean="0">
                <a:solidFill>
                  <a:srgbClr val="BFBFBF"/>
                </a:solidFill>
              </a:rPr>
              <a:t> </a:t>
            </a:r>
            <a:r>
              <a:rPr lang="en-US" dirty="0">
                <a:solidFill>
                  <a:srgbClr val="BFBFBF"/>
                </a:solidFill>
              </a:rPr>
              <a:t>exposure induces sensitivity to </a:t>
            </a:r>
            <a:r>
              <a:rPr lang="en-US" dirty="0" err="1">
                <a:solidFill>
                  <a:srgbClr val="BFBFBF"/>
                </a:solidFill>
              </a:rPr>
              <a:t>hyposmotic</a:t>
            </a:r>
            <a:r>
              <a:rPr lang="en-US" dirty="0">
                <a:solidFill>
                  <a:srgbClr val="BFBFBF"/>
                </a:solidFill>
              </a:rPr>
              <a:t> stress </a:t>
            </a:r>
            <a:endParaRPr lang="en-US" dirty="0" smtClean="0">
              <a:solidFill>
                <a:srgbClr val="BFBFBF"/>
              </a:solidFill>
            </a:endParaRPr>
          </a:p>
          <a:p>
            <a:r>
              <a:rPr lang="en-US" dirty="0" smtClean="0">
                <a:solidFill>
                  <a:srgbClr val="BFBFBF"/>
                </a:solidFill>
              </a:rPr>
              <a:t>Continuing mechanisms </a:t>
            </a:r>
            <a:r>
              <a:rPr lang="en-US" dirty="0">
                <a:solidFill>
                  <a:srgbClr val="BFBFBF"/>
                </a:solidFill>
              </a:rPr>
              <a:t>of drug tolerance in </a:t>
            </a:r>
            <a:r>
              <a:rPr lang="en-US" dirty="0" smtClean="0">
                <a:solidFill>
                  <a:srgbClr val="BFBFBF"/>
                </a:solidFill>
              </a:rPr>
              <a:t>MRSA </a:t>
            </a:r>
            <a:endParaRPr lang="en-US" dirty="0" smtClean="0">
              <a:solidFill>
                <a:srgbClr val="BFBFBF"/>
              </a:solidFill>
            </a:endParaRPr>
          </a:p>
          <a:p>
            <a:endParaRPr lang="en-US" dirty="0" smtClean="0"/>
          </a:p>
          <a:p>
            <a:endParaRPr lang="en-US" dirty="0"/>
          </a:p>
        </p:txBody>
      </p:sp>
    </p:spTree>
    <p:extLst>
      <p:ext uri="{BB962C8B-B14F-4D97-AF65-F5344CB8AC3E}">
        <p14:creationId xmlns:p14="http://schemas.microsoft.com/office/powerpoint/2010/main" val="381065637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Ranalexin</a:t>
            </a:r>
            <a:r>
              <a:rPr lang="en-US" b="1" dirty="0" smtClean="0"/>
              <a:t> treatment produces a temporary reduction in growth rates </a:t>
            </a:r>
            <a:endParaRPr lang="en-US" b="1" dirty="0"/>
          </a:p>
        </p:txBody>
      </p:sp>
      <p:pic>
        <p:nvPicPr>
          <p:cNvPr id="4" name="Content Placeholder 3" descr="Screen Shot 2014-11-11 at 2.46.37 A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323" r="729" b="24452"/>
          <a:stretch/>
        </p:blipFill>
        <p:spPr>
          <a:xfrm>
            <a:off x="457200" y="1516243"/>
            <a:ext cx="4867845" cy="476461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 name="TextBox 2"/>
          <p:cNvSpPr txBox="1"/>
          <p:nvPr/>
        </p:nvSpPr>
        <p:spPr>
          <a:xfrm>
            <a:off x="5692498" y="1825776"/>
            <a:ext cx="2994302" cy="2246769"/>
          </a:xfrm>
          <a:prstGeom prst="rect">
            <a:avLst/>
          </a:prstGeom>
          <a:noFill/>
        </p:spPr>
        <p:txBody>
          <a:bodyPr wrap="square" rtlCol="0">
            <a:spAutoFit/>
          </a:bodyPr>
          <a:lstStyle/>
          <a:p>
            <a:pPr marL="285750" indent="-285750">
              <a:buFont typeface="Arial"/>
              <a:buChar char="•"/>
            </a:pPr>
            <a:r>
              <a:rPr lang="en-US" sz="2000" dirty="0"/>
              <a:t>MRSA-252 exposed to </a:t>
            </a:r>
            <a:r>
              <a:rPr lang="en-US" sz="2000" dirty="0" err="1"/>
              <a:t>sublethal</a:t>
            </a:r>
            <a:r>
              <a:rPr lang="en-US" sz="2000" dirty="0"/>
              <a:t> </a:t>
            </a:r>
            <a:r>
              <a:rPr lang="en-US" sz="2000" dirty="0" err="1"/>
              <a:t>ranalexin</a:t>
            </a:r>
            <a:r>
              <a:rPr lang="en-US" sz="2000" dirty="0"/>
              <a:t> concentration ( </a:t>
            </a:r>
            <a:r>
              <a:rPr lang="en-US" sz="2000" dirty="0" smtClean="0"/>
              <a:t>20μ/ml)</a:t>
            </a:r>
            <a:endParaRPr lang="en-US" sz="2000" dirty="0"/>
          </a:p>
          <a:p>
            <a:pPr marL="285750" indent="-285750">
              <a:buFont typeface="Arial"/>
              <a:buChar char="•"/>
            </a:pPr>
            <a:r>
              <a:rPr lang="en-US" sz="2000" dirty="0"/>
              <a:t>Showed that in the presence of </a:t>
            </a:r>
            <a:r>
              <a:rPr lang="en-US" sz="2000" dirty="0" err="1"/>
              <a:t>ranalexin</a:t>
            </a:r>
            <a:r>
              <a:rPr lang="en-US" sz="2000" dirty="0"/>
              <a:t> had a brief reduction in growth rate</a:t>
            </a:r>
          </a:p>
        </p:txBody>
      </p:sp>
    </p:spTree>
    <p:extLst>
      <p:ext uri="{BB962C8B-B14F-4D97-AF65-F5344CB8AC3E}">
        <p14:creationId xmlns:p14="http://schemas.microsoft.com/office/powerpoint/2010/main" val="1880608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1407</TotalTime>
  <Words>1806</Words>
  <Application>Microsoft Macintosh PowerPoint</Application>
  <PresentationFormat>On-screen Show (4:3)</PresentationFormat>
  <Paragraphs>187</Paragraphs>
  <Slides>24</Slides>
  <Notes>16</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Global network analysis of drug tolerance, mode of action and virulence in methicillin-resistant S.aureus  Overton et al., 2011 I.M. Overton, S. Graham, K.A. Gould, J. Hinds, C.H. Botting, S. Shirran, G.J. Barton, P.J. Coote Global network analysis of drug tolerance, mode of action and virulence in methicillin-resistant S. aureus </vt:lpstr>
      <vt:lpstr>Outline </vt:lpstr>
      <vt:lpstr>MRSA infections are rising due to strains resistant to existing treatments</vt:lpstr>
      <vt:lpstr> Antimicrobial peptides are a potential solution to combat resistant bacteria </vt:lpstr>
      <vt:lpstr>Outline </vt:lpstr>
      <vt:lpstr> Overton et al (2011) used DNA microarrays to measure response of MRSA to ranalexin </vt:lpstr>
      <vt:lpstr>Experimental Design </vt:lpstr>
      <vt:lpstr>Outline </vt:lpstr>
      <vt:lpstr>Ranalexin treatment produces a temporary reduction in growth rates </vt:lpstr>
      <vt:lpstr>Global function association network, Linking disease associations with regulatory information</vt:lpstr>
      <vt:lpstr>Degree of Interacting Nodes (Genes)in the global gene functional association network  </vt:lpstr>
      <vt:lpstr>FtsH is a drug target for MRSA pathogenicity </vt:lpstr>
      <vt:lpstr>Ranalexin response modules that had significantly altered expression due to ranalexin treatment   </vt:lpstr>
      <vt:lpstr>Genes were downregulated with the introduction of ranalexin  </vt:lpstr>
      <vt:lpstr> ESAT-6 system plays important role in pathogenesis</vt:lpstr>
      <vt:lpstr>Virulence factors were mapped onto the modules </vt:lpstr>
      <vt:lpstr>Upregulation of vraR and tcaA by Ranalexin </vt:lpstr>
      <vt:lpstr>Antimicrobials peptides kill MRSA by multiple actions </vt:lpstr>
      <vt:lpstr>Outline </vt:lpstr>
      <vt:lpstr>Ranalexin exposure induces sensitivity to hyposmotic stress </vt:lpstr>
      <vt:lpstr>Outline </vt:lpstr>
      <vt:lpstr>Continuing mechanisms of drug tolerance in MRSA</vt:lpstr>
      <vt:lpstr>Summary </vt:lpstr>
      <vt:lpstr>Acknowledgments </vt:lpstr>
    </vt:vector>
  </TitlesOfParts>
  <Company>Loyola Marymount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network analysis of drug tolerance, mode of action and virulence in methicillin-resistant S. aureus</dc:title>
  <dc:creator>Library Guest</dc:creator>
  <cp:lastModifiedBy>Chloe Jones</cp:lastModifiedBy>
  <cp:revision>45</cp:revision>
  <dcterms:created xsi:type="dcterms:W3CDTF">2014-11-11T10:42:16Z</dcterms:created>
  <dcterms:modified xsi:type="dcterms:W3CDTF">2014-11-19T12:24:12Z</dcterms:modified>
</cp:coreProperties>
</file>