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76" r:id="rId3"/>
    <p:sldId id="280" r:id="rId4"/>
    <p:sldId id="257" r:id="rId5"/>
    <p:sldId id="258" r:id="rId6"/>
    <p:sldId id="259" r:id="rId7"/>
    <p:sldId id="260" r:id="rId8"/>
    <p:sldId id="262" r:id="rId9"/>
    <p:sldId id="266" r:id="rId10"/>
    <p:sldId id="263" r:id="rId11"/>
    <p:sldId id="264" r:id="rId12"/>
    <p:sldId id="265" r:id="rId13"/>
    <p:sldId id="267" r:id="rId14"/>
    <p:sldId id="277" r:id="rId15"/>
    <p:sldId id="279" r:id="rId16"/>
    <p:sldId id="278" r:id="rId17"/>
    <p:sldId id="281" r:id="rId18"/>
    <p:sldId id="282" r:id="rId19"/>
    <p:sldId id="261" r:id="rId20"/>
    <p:sldId id="269" r:id="rId21"/>
    <p:sldId id="270" r:id="rId22"/>
    <p:sldId id="275" r:id="rId23"/>
    <p:sldId id="283" r:id="rId24"/>
    <p:sldId id="271" r:id="rId25"/>
    <p:sldId id="284" r:id="rId26"/>
    <p:sldId id="272" r:id="rId27"/>
    <p:sldId id="285" r:id="rId28"/>
    <p:sldId id="286" r:id="rId29"/>
    <p:sldId id="287" r:id="rId30"/>
    <p:sldId id="288" r:id="rId31"/>
    <p:sldId id="273" r:id="rId32"/>
    <p:sldId id="289" r:id="rId33"/>
    <p:sldId id="290" r:id="rId34"/>
    <p:sldId id="291" r:id="rId35"/>
    <p:sldId id="292" r:id="rId36"/>
    <p:sldId id="274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3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3D9D4-3794-4B5D-88EC-120D29D52B7B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1F254-36CD-4B92-AF4D-E7FF58C8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89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genes should have no significant dynamics, given nothing</a:t>
            </a:r>
            <a:r>
              <a:rPr lang="en-US" baseline="0" dirty="0" smtClean="0"/>
              <a:t> is up or down-regulating them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1F254-36CD-4B92-AF4D-E7FF58C814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20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1F254-36CD-4B92-AF4D-E7FF58C8144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71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largest weight (for </a:t>
            </a:r>
            <a:r>
              <a:rPr lang="en-US" dirty="0" err="1" smtClean="0"/>
              <a:t>wt</a:t>
            </a:r>
            <a:r>
              <a:rPr lang="en-US" dirty="0" smtClean="0"/>
              <a:t> w0 run) was -1.44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1F254-36CD-4B92-AF4D-E7FF58C8144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696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1F254-36CD-4B92-AF4D-E7FF58C8144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5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9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7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4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8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07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4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98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6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08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9AA4E-9D2C-4598-A4B3-34D84D1C64E6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02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23.jpeg"/><Relationship Id="rId7" Type="http://schemas.openxmlformats.org/officeDocument/2006/relationships/image" Target="../media/image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5.jpeg"/><Relationship Id="rId4" Type="http://schemas.openxmlformats.org/officeDocument/2006/relationships/image" Target="../media/image17.jpeg"/><Relationship Id="rId9" Type="http://schemas.openxmlformats.org/officeDocument/2006/relationships/image" Target="../media/image2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SURP 2015 </a:t>
            </a:r>
            <a:r>
              <a:rPr lang="en-US" smtClean="0"/>
              <a:t>Presentation draft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15 minutes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717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HMO1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8398"/>
            <a:ext cx="8229600" cy="4525963"/>
          </a:xfrm>
        </p:spPr>
        <p:txBody>
          <a:bodyPr/>
          <a:lstStyle/>
          <a:p>
            <a:r>
              <a:rPr lang="en-US" dirty="0" smtClean="0"/>
              <a:t>Regulator: FHL1</a:t>
            </a:r>
            <a:endParaRPr lang="en-US" dirty="0"/>
          </a:p>
        </p:txBody>
      </p:sp>
      <p:pic>
        <p:nvPicPr>
          <p:cNvPr id="6" name="Picture 5" descr="J:\GRNmapTesting\wt_alone_2014b\figure_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4"/>
          <a:stretch/>
        </p:blipFill>
        <p:spPr bwMode="auto">
          <a:xfrm>
            <a:off x="171965" y="1912536"/>
            <a:ext cx="2876035" cy="280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90600" y="21336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p=0.4454</a:t>
            </a:r>
            <a:endParaRPr lang="en-US" sz="700" dirty="0"/>
          </a:p>
        </p:txBody>
      </p:sp>
      <p:pic>
        <p:nvPicPr>
          <p:cNvPr id="7" name="Picture 9" descr="J:\GRNmapTesting\wt_alone_2014b\figure_8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2" r="22846"/>
          <a:stretch/>
        </p:blipFill>
        <p:spPr bwMode="auto">
          <a:xfrm>
            <a:off x="5571698" y="1912536"/>
            <a:ext cx="2667000" cy="275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629400" y="2133599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p=0.0409</a:t>
            </a:r>
            <a:endParaRPr lang="en-US" sz="700" dirty="0"/>
          </a:p>
        </p:txBody>
      </p:sp>
      <p:sp>
        <p:nvSpPr>
          <p:cNvPr id="9" name="TextBox 8"/>
          <p:cNvSpPr txBox="1"/>
          <p:nvPr/>
        </p:nvSpPr>
        <p:spPr>
          <a:xfrm>
            <a:off x="3581400" y="2819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0.24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51054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Although FHL1 has insignificant dynamics, making parameters difficult to estimate, </a:t>
            </a:r>
            <a:r>
              <a:rPr lang="en-US" dirty="0"/>
              <a:t>i</a:t>
            </a:r>
            <a:r>
              <a:rPr lang="en-US" dirty="0" smtClean="0"/>
              <a:t>t does produce the correct output in HMO1. HMO1 is probably modeled 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522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83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Genes with Two Inputs (ACE2, HOT1, MGA2, MAL33)</a:t>
            </a:r>
            <a:endParaRPr lang="en-US" dirty="0"/>
          </a:p>
        </p:txBody>
      </p:sp>
      <p:pic>
        <p:nvPicPr>
          <p:cNvPr id="4" name="Picture 2" descr="J:\GRNmapTesting\wt_alone_2014b\figure_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683"/>
          <a:stretch/>
        </p:blipFill>
        <p:spPr bwMode="auto">
          <a:xfrm>
            <a:off x="16091" y="2133600"/>
            <a:ext cx="2278076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23667" y="23622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p=0.8702</a:t>
            </a:r>
            <a:endParaRPr lang="en-US" sz="700" dirty="0"/>
          </a:p>
        </p:txBody>
      </p:sp>
      <p:pic>
        <p:nvPicPr>
          <p:cNvPr id="6" name="Picture 10" descr="J:\GRNmapTesting\wt_alone_2014b\figure_9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r="21650"/>
          <a:stretch/>
        </p:blipFill>
        <p:spPr bwMode="auto">
          <a:xfrm>
            <a:off x="2618874" y="2133600"/>
            <a:ext cx="1981200" cy="201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352800" y="2362199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p=0.6387</a:t>
            </a:r>
            <a:endParaRPr lang="en-US" sz="700" dirty="0"/>
          </a:p>
        </p:txBody>
      </p:sp>
      <p:pic>
        <p:nvPicPr>
          <p:cNvPr id="8" name="Picture 13" descr="J:\GRNmapTesting\wt_alone_2014b\figure_12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" r="22355"/>
          <a:stretch/>
        </p:blipFill>
        <p:spPr bwMode="auto">
          <a:xfrm>
            <a:off x="4876800" y="2133600"/>
            <a:ext cx="1998315" cy="201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638800" y="226402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p=0.1028</a:t>
            </a:r>
            <a:endParaRPr lang="en-US" sz="700" dirty="0"/>
          </a:p>
        </p:txBody>
      </p:sp>
      <p:pic>
        <p:nvPicPr>
          <p:cNvPr id="10" name="Picture 11" descr="J:\GRNmapTesting\wt_alone_2014b\figure_1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" r="21581"/>
          <a:stretch/>
        </p:blipFill>
        <p:spPr bwMode="auto">
          <a:xfrm>
            <a:off x="6911210" y="2121568"/>
            <a:ext cx="2023812" cy="1979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772400" y="228585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p=0.0101</a:t>
            </a:r>
            <a:endParaRPr lang="en-US" sz="700" dirty="0"/>
          </a:p>
        </p:txBody>
      </p:sp>
      <p:sp>
        <p:nvSpPr>
          <p:cNvPr id="3" name="TextBox 2"/>
          <p:cNvSpPr txBox="1"/>
          <p:nvPr/>
        </p:nvSpPr>
        <p:spPr>
          <a:xfrm>
            <a:off x="7038474" y="4777154"/>
            <a:ext cx="21616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Poor fit, large variance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11338" y="4763756"/>
            <a:ext cx="21616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Okay fit, given large variance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6800" y="4748684"/>
            <a:ext cx="21616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Fairly good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statistically significant dynamics, but visible upward trend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14562" y="4710499"/>
            <a:ext cx="2161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Decent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40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20"/>
            <a:ext cx="8229600" cy="1143000"/>
          </a:xfrm>
        </p:spPr>
        <p:txBody>
          <a:bodyPr/>
          <a:lstStyle/>
          <a:p>
            <a:r>
              <a:rPr lang="en-US" dirty="0" smtClean="0"/>
              <a:t>ACE2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847" y="990600"/>
            <a:ext cx="8229600" cy="685800"/>
          </a:xfrm>
        </p:spPr>
        <p:txBody>
          <a:bodyPr/>
          <a:lstStyle/>
          <a:p>
            <a:r>
              <a:rPr lang="en-US" dirty="0" smtClean="0"/>
              <a:t>Regulators: ZAP1 and FKH2</a:t>
            </a:r>
            <a:endParaRPr lang="en-US" dirty="0"/>
          </a:p>
        </p:txBody>
      </p:sp>
      <p:pic>
        <p:nvPicPr>
          <p:cNvPr id="4" name="Picture 2" descr="J:\GRNmapTesting\wt_alone_2014b\figure_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683"/>
          <a:stretch/>
        </p:blipFill>
        <p:spPr bwMode="auto">
          <a:xfrm>
            <a:off x="5938294" y="1816248"/>
            <a:ext cx="2748506" cy="2666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205448" y="207209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p=0.8702</a:t>
            </a:r>
            <a:endParaRPr lang="en-US" sz="700" dirty="0"/>
          </a:p>
        </p:txBody>
      </p:sp>
      <p:pic>
        <p:nvPicPr>
          <p:cNvPr id="6" name="Picture 6" descr="J:\GRNmapTesting\wt_alone_2014b\figure_5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05"/>
          <a:stretch/>
        </p:blipFill>
        <p:spPr bwMode="auto">
          <a:xfrm>
            <a:off x="808401" y="1524000"/>
            <a:ext cx="2133600" cy="2075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47800" y="187203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p=0.1274</a:t>
            </a:r>
            <a:endParaRPr lang="en-US" sz="700" dirty="0"/>
          </a:p>
        </p:txBody>
      </p:sp>
      <p:pic>
        <p:nvPicPr>
          <p:cNvPr id="8" name="Picture 22" descr="J:\GRNmapTesting\wt_alone_2014b\figure_21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" r="27021"/>
          <a:stretch/>
        </p:blipFill>
        <p:spPr bwMode="auto">
          <a:xfrm>
            <a:off x="931002" y="3750152"/>
            <a:ext cx="1888398" cy="1959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654023" y="38862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p=0.0086</a:t>
            </a:r>
            <a:endParaRPr lang="en-US" sz="700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0" y="4543365"/>
            <a:ext cx="396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 and b parameters of ACE2 are easier to estimate because both its regulators have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Both regulators activate ACE2 in the network. If this was true, ACE2 should show significant upward dynamics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29000" y="2172117"/>
            <a:ext cx="250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0.22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56633" y="3563807"/>
            <a:ext cx="250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0.082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717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HOT1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1"/>
            <a:ext cx="8229600" cy="53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Regulators: CIN5 and SKN7</a:t>
            </a:r>
            <a:endParaRPr lang="en-US" dirty="0"/>
          </a:p>
        </p:txBody>
      </p:sp>
      <p:pic>
        <p:nvPicPr>
          <p:cNvPr id="4" name="Picture 10" descr="J:\GRNmapTesting\wt_alone_2014b\figure_9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r="21650"/>
          <a:stretch/>
        </p:blipFill>
        <p:spPr bwMode="auto">
          <a:xfrm>
            <a:off x="6172200" y="1812648"/>
            <a:ext cx="1981200" cy="201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15200" y="20574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p=0.6387</a:t>
            </a:r>
            <a:endParaRPr lang="en-US" sz="700" dirty="0"/>
          </a:p>
        </p:txBody>
      </p:sp>
      <p:pic>
        <p:nvPicPr>
          <p:cNvPr id="6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444107" y="1295400"/>
            <a:ext cx="2240929" cy="223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28341" y="1447800"/>
            <a:ext cx="10130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pic>
        <p:nvPicPr>
          <p:cNvPr id="8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475795" y="3534676"/>
            <a:ext cx="2169674" cy="2198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179720" y="3684111"/>
            <a:ext cx="10834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0" y="4057222"/>
            <a:ext cx="4343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Both regulators show significant dynamics, so it is easier to estimate HOT1’s parameters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Given that both regulators increase their expression, HOT1’s expression should decrease more towards then end of the time series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Unsure… variance of data makes it tricky to determine 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76600" y="2157427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-0.19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76600" y="3663925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-0.078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930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MGA2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1"/>
            <a:ext cx="8229600" cy="685800"/>
          </a:xfrm>
        </p:spPr>
        <p:txBody>
          <a:bodyPr/>
          <a:lstStyle/>
          <a:p>
            <a:r>
              <a:rPr lang="en-US" dirty="0" smtClean="0"/>
              <a:t>Regulators: GLN3 and SMP1</a:t>
            </a:r>
            <a:endParaRPr lang="en-US" dirty="0"/>
          </a:p>
        </p:txBody>
      </p:sp>
      <p:pic>
        <p:nvPicPr>
          <p:cNvPr id="4" name="Picture 13" descr="J:\GRNmapTesting\wt_alone_2014b\figure_1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" r="22355"/>
          <a:stretch/>
        </p:blipFill>
        <p:spPr bwMode="auto">
          <a:xfrm>
            <a:off x="5867400" y="1566704"/>
            <a:ext cx="2590800" cy="2609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791067" y="18288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p=0.1028</a:t>
            </a:r>
            <a:endParaRPr lang="en-US" sz="700" dirty="0"/>
          </a:p>
        </p:txBody>
      </p:sp>
      <p:pic>
        <p:nvPicPr>
          <p:cNvPr id="6" name="Picture 7" descr="J:\GRNmapTesting\wt_alone_2014b\figure_6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1" r="22712"/>
          <a:stretch/>
        </p:blipFill>
        <p:spPr bwMode="auto">
          <a:xfrm>
            <a:off x="632148" y="1371600"/>
            <a:ext cx="1905000" cy="1934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95400" y="156670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p=0.4125</a:t>
            </a:r>
            <a:endParaRPr lang="en-US" sz="700" dirty="0"/>
          </a:p>
        </p:txBody>
      </p:sp>
      <p:pic>
        <p:nvPicPr>
          <p:cNvPr id="8" name="Picture 18" descr="J:\GRNmapTesting\wt_alone_2014b\figure_17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" r="22117"/>
          <a:stretch/>
        </p:blipFill>
        <p:spPr bwMode="auto">
          <a:xfrm>
            <a:off x="632148" y="3421752"/>
            <a:ext cx="1970635" cy="198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295400" y="355182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p=0.6046</a:t>
            </a:r>
            <a:endParaRPr lang="en-US" sz="700" dirty="0"/>
          </a:p>
        </p:txBody>
      </p:sp>
      <p:sp>
        <p:nvSpPr>
          <p:cNvPr id="10" name="TextBox 9"/>
          <p:cNvSpPr txBox="1"/>
          <p:nvPr/>
        </p:nvSpPr>
        <p:spPr>
          <a:xfrm>
            <a:off x="3276600" y="21336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0.33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76600" y="355182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-0.028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76600" y="4948534"/>
            <a:ext cx="533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Regulators do not have significant dynamics. MGA2’s parameters are difficult to estimate.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691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MGA2 with dGLN3</a:t>
            </a:r>
            <a:endParaRPr lang="en-US" dirty="0"/>
          </a:p>
        </p:txBody>
      </p:sp>
      <p:pic>
        <p:nvPicPr>
          <p:cNvPr id="4" name="Picture 3" descr="E:\GRNmapTesting\dGLN3\figure_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426" y="1852246"/>
            <a:ext cx="4114800" cy="3086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220976" y="2127968"/>
            <a:ext cx="14097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dGLN3 B</a:t>
            </a:r>
            <a:r>
              <a:rPr lang="en-US" sz="700" dirty="0" smtClean="0"/>
              <a:t>&amp;H p=0.4322</a:t>
            </a:r>
            <a:endParaRPr lang="en-US" sz="700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52578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Deleting GLN3 decreases the expression of MGA2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MGA2’s wiring to GLN3 is modeled correctly  </a:t>
            </a:r>
            <a:endParaRPr lang="en-US" dirty="0"/>
          </a:p>
        </p:txBody>
      </p:sp>
      <p:pic>
        <p:nvPicPr>
          <p:cNvPr id="3074" name="Picture 2" descr="E:\GRNmapTesting\wt_dGLN3\figure_1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3566160" cy="2674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600200" y="1958972"/>
            <a:ext cx="14478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err="1" smtClean="0"/>
              <a:t>Wt</a:t>
            </a:r>
            <a:r>
              <a:rPr lang="en-US" sz="700" dirty="0" smtClean="0"/>
              <a:t> B&amp;H </a:t>
            </a:r>
            <a:r>
              <a:rPr lang="en-US" sz="700" dirty="0" smtClean="0"/>
              <a:t>p=0.1028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088904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MAL33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1"/>
            <a:ext cx="8229600" cy="609600"/>
          </a:xfrm>
        </p:spPr>
        <p:txBody>
          <a:bodyPr/>
          <a:lstStyle/>
          <a:p>
            <a:r>
              <a:rPr lang="en-US" dirty="0" smtClean="0"/>
              <a:t>Regulators: MBP1 and SMP1</a:t>
            </a:r>
            <a:endParaRPr lang="en-US" dirty="0"/>
          </a:p>
        </p:txBody>
      </p:sp>
      <p:pic>
        <p:nvPicPr>
          <p:cNvPr id="4" name="Picture 11" descr="J:\GRNmapTesting\wt_alone_2014b\figure_10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" r="21581"/>
          <a:stretch/>
        </p:blipFill>
        <p:spPr bwMode="auto">
          <a:xfrm>
            <a:off x="6004690" y="1371600"/>
            <a:ext cx="2362200" cy="2310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65880" y="1535886"/>
            <a:ext cx="86777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p=0.0101</a:t>
            </a:r>
            <a:endParaRPr lang="en-US" sz="700" dirty="0"/>
          </a:p>
        </p:txBody>
      </p:sp>
      <p:pic>
        <p:nvPicPr>
          <p:cNvPr id="6" name="Picture 12" descr="J:\GRNmapTesting\wt_alone_2014b\figure_1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" r="21595"/>
          <a:stretch/>
        </p:blipFill>
        <p:spPr bwMode="auto">
          <a:xfrm>
            <a:off x="381000" y="1219200"/>
            <a:ext cx="2152286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43000" y="1535885"/>
            <a:ext cx="100501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p=0.5240</a:t>
            </a:r>
            <a:endParaRPr lang="en-US" sz="700" dirty="0"/>
          </a:p>
        </p:txBody>
      </p:sp>
      <p:pic>
        <p:nvPicPr>
          <p:cNvPr id="8" name="Picture 18" descr="J:\GRNmapTesting\wt_alone_2014b\figure_17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" r="22117"/>
          <a:stretch/>
        </p:blipFill>
        <p:spPr bwMode="auto">
          <a:xfrm>
            <a:off x="533400" y="3352800"/>
            <a:ext cx="1999886" cy="2017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982290" y="3532636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p=0.6046</a:t>
            </a:r>
            <a:endParaRPr lang="en-US" sz="700" dirty="0"/>
          </a:p>
        </p:txBody>
      </p:sp>
      <p:sp>
        <p:nvSpPr>
          <p:cNvPr id="10" name="TextBox 9"/>
          <p:cNvSpPr txBox="1"/>
          <p:nvPr/>
        </p:nvSpPr>
        <p:spPr>
          <a:xfrm>
            <a:off x="3312607" y="173594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-1.45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26488" y="3442163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0.77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71800" y="4114800"/>
            <a:ext cx="5562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Production rate is huge relative to other genes. The model is attempting to fit the large initial spike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Are these dynamics due to a regulator we’re not seeing?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Why does MBP1 repress MAL33?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Because inputs have no dynamics, it is difficult to estimate w’s and 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Unsure of MAL33 connection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51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815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803"/>
            <a:ext cx="8229600" cy="1143000"/>
          </a:xfrm>
        </p:spPr>
        <p:txBody>
          <a:bodyPr/>
          <a:lstStyle/>
          <a:p>
            <a:r>
              <a:rPr lang="en-US" dirty="0" smtClean="0"/>
              <a:t>Genes with Three Inputs (MSS11)</a:t>
            </a:r>
            <a:endParaRPr lang="en-US" dirty="0"/>
          </a:p>
        </p:txBody>
      </p:sp>
      <p:pic>
        <p:nvPicPr>
          <p:cNvPr id="4" name="Picture 14" descr="J:\GRNmapTesting\wt_alone_2014b\figure_1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1" r="22842"/>
          <a:stretch/>
        </p:blipFill>
        <p:spPr bwMode="auto">
          <a:xfrm>
            <a:off x="5208586" y="1143001"/>
            <a:ext cx="3127892" cy="318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00800" y="14478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p=0.4275</a:t>
            </a:r>
            <a:endParaRPr lang="en-US" sz="700" dirty="0"/>
          </a:p>
        </p:txBody>
      </p:sp>
      <p:sp>
        <p:nvSpPr>
          <p:cNvPr id="3" name="TextBox 2"/>
          <p:cNvSpPr txBox="1"/>
          <p:nvPr/>
        </p:nvSpPr>
        <p:spPr>
          <a:xfrm>
            <a:off x="4206072" y="4390563"/>
            <a:ext cx="478552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Good fit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Inputs have some significant dynamics, weights are probably estimated well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Given this, why is there a downward expression?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Estimated production rate is about the same as degradation… this is causing downward model line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Weights are probably good… a good example of why we need to find production and degradation rates from literature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Validity of connection is uncertain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045235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SKO1, CIN5 and SKN7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43200" y="1647855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0.024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2710543" y="3010622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0.16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4375175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0.078</a:t>
            </a:r>
            <a:endParaRPr lang="en-US" sz="1600" dirty="0"/>
          </a:p>
        </p:txBody>
      </p:sp>
      <p:pic>
        <p:nvPicPr>
          <p:cNvPr id="10" name="Picture 17" descr="J:\GRNmapTesting\wt_alone_2014b\figure_16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5" r="23006"/>
          <a:stretch/>
        </p:blipFill>
        <p:spPr bwMode="auto">
          <a:xfrm>
            <a:off x="762000" y="1381438"/>
            <a:ext cx="148079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158396" y="151033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p=0.1330</a:t>
            </a:r>
          </a:p>
        </p:txBody>
      </p:sp>
      <p:pic>
        <p:nvPicPr>
          <p:cNvPr id="12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755301" y="2890198"/>
            <a:ext cx="150987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258013" y="297984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pic>
        <p:nvPicPr>
          <p:cNvPr id="14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785718" y="4495800"/>
            <a:ext cx="1488820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293770" y="454445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735272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392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760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Genes with Self-Regulation Only (MBP1, SKN7, ZAP1)</a:t>
            </a:r>
            <a:endParaRPr lang="en-US" dirty="0"/>
          </a:p>
        </p:txBody>
      </p:sp>
      <p:pic>
        <p:nvPicPr>
          <p:cNvPr id="4" name="Picture 12" descr="J:\GRNmapTesting\wt_alone_2014b\figure_1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" r="21595"/>
          <a:stretch/>
        </p:blipFill>
        <p:spPr bwMode="auto">
          <a:xfrm>
            <a:off x="288833" y="1960058"/>
            <a:ext cx="2590800" cy="2568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19200" y="210027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p=0.5240</a:t>
            </a:r>
            <a:endParaRPr lang="en-US" sz="700" dirty="0"/>
          </a:p>
        </p:txBody>
      </p:sp>
      <p:pic>
        <p:nvPicPr>
          <p:cNvPr id="6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3267332" y="2093431"/>
            <a:ext cx="2362200" cy="239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076699" y="221005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pic>
        <p:nvPicPr>
          <p:cNvPr id="8" name="Picture 22" descr="J:\GRNmapTesting\wt_alone_2014b\figure_2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" r="27021"/>
          <a:stretch/>
        </p:blipFill>
        <p:spPr bwMode="auto">
          <a:xfrm>
            <a:off x="6115565" y="1941636"/>
            <a:ext cx="2514600" cy="260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629400" y="210027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p=0.0086</a:t>
            </a:r>
            <a:endParaRPr lang="en-US" sz="7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4800600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Decent fit, large variance though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98464" y="4809811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Good fit, large variance though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Significant upward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24200" y="4809811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Decent fit, large variance though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Significant upward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252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MBP1 Self Regulation</a:t>
            </a:r>
            <a:endParaRPr lang="en-US" dirty="0"/>
          </a:p>
        </p:txBody>
      </p:sp>
      <p:pic>
        <p:nvPicPr>
          <p:cNvPr id="4" name="Picture 12" descr="J:\GRNmapTesting\wt_alone_2014b\figure_1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" r="21595"/>
          <a:stretch/>
        </p:blipFill>
        <p:spPr bwMode="auto">
          <a:xfrm>
            <a:off x="5334000" y="1308798"/>
            <a:ext cx="2898168" cy="287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511502" y="153647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p=0.5240</a:t>
            </a:r>
            <a:endParaRPr lang="en-US" sz="700" dirty="0"/>
          </a:p>
        </p:txBody>
      </p:sp>
      <p:pic>
        <p:nvPicPr>
          <p:cNvPr id="7" name="Picture 12" descr="J:\GRNmapTesting\wt_alone_2014b\figure_1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" r="21595"/>
          <a:stretch/>
        </p:blipFill>
        <p:spPr bwMode="auto">
          <a:xfrm>
            <a:off x="490418" y="1321358"/>
            <a:ext cx="2898168" cy="287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676400" y="1555641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p=0.5240</a:t>
            </a:r>
            <a:endParaRPr lang="en-US" sz="700" dirty="0"/>
          </a:p>
        </p:txBody>
      </p:sp>
      <p:sp>
        <p:nvSpPr>
          <p:cNvPr id="9" name="TextBox 8"/>
          <p:cNvSpPr txBox="1"/>
          <p:nvPr/>
        </p:nvSpPr>
        <p:spPr>
          <a:xfrm>
            <a:off x="3643365" y="2286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4495800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Upward trend of model described by estimated production rate 4X that of degradation rate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Weight can be almost anything because MBP1 has no significant dynamics… the model made it small so it would fit the up-</a:t>
            </a:r>
            <a:r>
              <a:rPr lang="en-US" dirty="0" err="1" smtClean="0"/>
              <a:t>ish</a:t>
            </a:r>
            <a:r>
              <a:rPr lang="en-US" dirty="0" smtClean="0"/>
              <a:t> trend of the </a:t>
            </a:r>
            <a:r>
              <a:rPr lang="en-US" dirty="0" err="1" smtClean="0"/>
              <a:t>dat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Because of variance of data, it is difficult to tell if MBP1 is missing an activator (it’s probably not wired correctly though… we really need production rates to tell)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4136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SKN7 Self Regulation</a:t>
            </a:r>
            <a:endParaRPr lang="en-US" dirty="0"/>
          </a:p>
        </p:txBody>
      </p:sp>
      <p:pic>
        <p:nvPicPr>
          <p:cNvPr id="4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457200" y="1371600"/>
            <a:ext cx="2706946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38940" y="16002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pic>
        <p:nvPicPr>
          <p:cNvPr id="6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6019800" y="1447800"/>
            <a:ext cx="2667000" cy="2702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981567" y="162222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2286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0.50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4343400"/>
            <a:ext cx="78486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Because of SKN7’s significant dynamics, we can be fairly confident in the validity of the weight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Model appears fits the positive feedback connection in the network...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However, the trend looks as if it’s leveling off, which should not be the case with complete positive feedback (see ZAP1) – unless weight is smallish and degradation rate kicks in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SKN7 may have a repressor that levels this off… or a larger degradation 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Fit is uncertain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46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ZAP1</a:t>
            </a:r>
            <a:r>
              <a:rPr lang="en-US" dirty="0" smtClean="0"/>
              <a:t> Self Regulation</a:t>
            </a:r>
            <a:endParaRPr lang="en-US" dirty="0"/>
          </a:p>
        </p:txBody>
      </p:sp>
      <p:pic>
        <p:nvPicPr>
          <p:cNvPr id="4" name="Picture 22" descr="J:\GRNmapTesting\wt_alone_2014b\figure_2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" r="27021"/>
          <a:stretch/>
        </p:blipFill>
        <p:spPr bwMode="auto">
          <a:xfrm>
            <a:off x="6115565" y="1556657"/>
            <a:ext cx="2514600" cy="260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086600" y="1782663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p=0.0086</a:t>
            </a:r>
            <a:endParaRPr lang="en-US" sz="700" dirty="0"/>
          </a:p>
        </p:txBody>
      </p:sp>
      <p:pic>
        <p:nvPicPr>
          <p:cNvPr id="6" name="Picture 22" descr="J:\GRNmapTesting\wt_alone_2014b\figure_2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" r="27021"/>
          <a:stretch/>
        </p:blipFill>
        <p:spPr bwMode="auto">
          <a:xfrm>
            <a:off x="685800" y="1524000"/>
            <a:ext cx="2514600" cy="260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71367" y="1682636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p=0.0086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2301073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0.77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44958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Because of ZAP1’s significant dynamics, we can be a little more confident in the validity of this weight. ZAP1 seems to be exhibiting a positive feedback cycle trend, which matches the continuous upward trend in expression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strength of this weight could be masking other activators, but other than this ZAP1 seems to be modeled well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4453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619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109" y="76200"/>
            <a:ext cx="86868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Genes with Self Regulation and Other Inputs (FKH2, AFT2, GLN3, CIN5, SMP1, SWI4, YAP6, PHD1)</a:t>
            </a:r>
            <a:endParaRPr lang="en-US" sz="3200" dirty="0"/>
          </a:p>
        </p:txBody>
      </p:sp>
      <p:pic>
        <p:nvPicPr>
          <p:cNvPr id="4" name="Picture 6" descr="J:\GRNmapTesting\wt_alone_2014b\figure_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05"/>
          <a:stretch/>
        </p:blipFill>
        <p:spPr bwMode="auto">
          <a:xfrm>
            <a:off x="184220" y="1379220"/>
            <a:ext cx="1550895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15240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p=0.1274</a:t>
            </a:r>
            <a:endParaRPr lang="en-US" sz="700" dirty="0"/>
          </a:p>
        </p:txBody>
      </p:sp>
      <p:pic>
        <p:nvPicPr>
          <p:cNvPr id="6" name="Picture 3" descr="J:\GRNmapTesting\wt_alone_2014b\figure_2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" r="22950"/>
          <a:stretch/>
        </p:blipFill>
        <p:spPr bwMode="auto">
          <a:xfrm>
            <a:off x="2405978" y="1276680"/>
            <a:ext cx="149665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886752" y="140259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p=0.7161</a:t>
            </a:r>
            <a:endParaRPr lang="en-US" sz="700" dirty="0"/>
          </a:p>
        </p:txBody>
      </p:sp>
      <p:pic>
        <p:nvPicPr>
          <p:cNvPr id="8" name="Picture 7" descr="J:\GRNmapTesting\wt_alone_2014b\figure_6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1" r="22712"/>
          <a:stretch/>
        </p:blipFill>
        <p:spPr bwMode="auto">
          <a:xfrm>
            <a:off x="4648200" y="1279192"/>
            <a:ext cx="1485966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159769" y="142474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p=0.4125</a:t>
            </a:r>
            <a:endParaRPr lang="en-US" sz="700" dirty="0"/>
          </a:p>
        </p:txBody>
      </p:sp>
      <p:pic>
        <p:nvPicPr>
          <p:cNvPr id="10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7010400" y="1391251"/>
            <a:ext cx="150987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509611" y="1523999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pic>
        <p:nvPicPr>
          <p:cNvPr id="12" name="Picture 18" descr="J:\GRNmapTesting\wt_alone_2014b\figure_17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" r="22117"/>
          <a:stretch/>
        </p:blipFill>
        <p:spPr bwMode="auto">
          <a:xfrm>
            <a:off x="386109" y="4191000"/>
            <a:ext cx="1495245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73743" y="43434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p=0.6046</a:t>
            </a:r>
            <a:endParaRPr lang="en-US" sz="700" dirty="0"/>
          </a:p>
        </p:txBody>
      </p:sp>
      <p:pic>
        <p:nvPicPr>
          <p:cNvPr id="14" name="Picture 23" descr="J:\GRNmapTesting\wt_alone_2014b\figure_18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6" r="21865"/>
          <a:stretch/>
        </p:blipFill>
        <p:spPr bwMode="auto">
          <a:xfrm>
            <a:off x="2362200" y="4191000"/>
            <a:ext cx="151698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748959" y="435521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p=0.6367</a:t>
            </a:r>
            <a:endParaRPr lang="en-US" sz="700" dirty="0"/>
          </a:p>
        </p:txBody>
      </p:sp>
      <p:pic>
        <p:nvPicPr>
          <p:cNvPr id="16" name="Picture 21" descr="J:\GRNmapTesting\wt_alone_2014b\figure_20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" r="22556"/>
          <a:stretch/>
        </p:blipFill>
        <p:spPr bwMode="auto">
          <a:xfrm>
            <a:off x="4038600" y="4223886"/>
            <a:ext cx="149290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501242" y="443635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p=0.0003</a:t>
            </a:r>
            <a:endParaRPr lang="en-US" sz="700" dirty="0"/>
          </a:p>
        </p:txBody>
      </p:sp>
      <p:pic>
        <p:nvPicPr>
          <p:cNvPr id="18" name="Picture 15" descr="J:\GRNmapTesting\wt_alone_2014b\figure_14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5" r="22407"/>
          <a:stretch/>
        </p:blipFill>
        <p:spPr bwMode="auto">
          <a:xfrm>
            <a:off x="6019800" y="4203833"/>
            <a:ext cx="150488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6403004" y="433632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p=0.0017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1359521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AFT2 (Two regulators)</a:t>
            </a:r>
            <a:endParaRPr lang="en-US" dirty="0"/>
          </a:p>
        </p:txBody>
      </p:sp>
      <p:pic>
        <p:nvPicPr>
          <p:cNvPr id="4" name="Picture 3" descr="J:\GRNmapTesting\wt_alone_2014b\figure_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" r="22950"/>
          <a:stretch/>
        </p:blipFill>
        <p:spPr bwMode="auto">
          <a:xfrm>
            <a:off x="5257800" y="1159724"/>
            <a:ext cx="3124200" cy="3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595309" y="135771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p=0.7161</a:t>
            </a:r>
            <a:endParaRPr lang="en-US" sz="700" dirty="0"/>
          </a:p>
        </p:txBody>
      </p:sp>
      <p:pic>
        <p:nvPicPr>
          <p:cNvPr id="6" name="Picture 3" descr="J:\GRNmapTesting\wt_alone_2014b\figure_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" r="22950"/>
          <a:stretch/>
        </p:blipFill>
        <p:spPr bwMode="auto">
          <a:xfrm>
            <a:off x="612350" y="1344391"/>
            <a:ext cx="2013487" cy="20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35664" y="15240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p=0.7161</a:t>
            </a:r>
            <a:endParaRPr lang="en-US" sz="700" dirty="0"/>
          </a:p>
        </p:txBody>
      </p:sp>
      <p:pic>
        <p:nvPicPr>
          <p:cNvPr id="8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531387" y="3374167"/>
            <a:ext cx="2105336" cy="2133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281236" y="3526422"/>
            <a:ext cx="104951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sp>
        <p:nvSpPr>
          <p:cNvPr id="10" name="TextBox 9"/>
          <p:cNvSpPr txBox="1"/>
          <p:nvPr/>
        </p:nvSpPr>
        <p:spPr>
          <a:xfrm>
            <a:off x="593928" y="975059"/>
            <a:ext cx="7098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AFT2 and SKN7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971800" y="1724055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0.045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71800" y="3441783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-0.094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301721" y="4459486"/>
            <a:ext cx="548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AFT2 has a decent fit, 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Weights are too small to see any effect.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Uncertain of AFT2’s connectivity… because of its dynamics it looks like we’re modeling noise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4102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FKH2 (Two regulators)</a:t>
            </a:r>
            <a:endParaRPr lang="en-US" dirty="0"/>
          </a:p>
        </p:txBody>
      </p:sp>
      <p:pic>
        <p:nvPicPr>
          <p:cNvPr id="4" name="Picture 6" descr="J:\GRNmapTesting\wt_alone_2014b\figure_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05"/>
          <a:stretch/>
        </p:blipFill>
        <p:spPr bwMode="auto">
          <a:xfrm>
            <a:off x="186732" y="1579572"/>
            <a:ext cx="1949380" cy="1896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89689" y="172405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p=0.1274</a:t>
            </a:r>
            <a:endParaRPr lang="en-US" sz="700" dirty="0"/>
          </a:p>
        </p:txBody>
      </p:sp>
      <p:pic>
        <p:nvPicPr>
          <p:cNvPr id="6" name="Picture 6" descr="J:\GRNmapTesting\wt_alone_2014b\figure_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05"/>
          <a:stretch/>
        </p:blipFill>
        <p:spPr bwMode="auto">
          <a:xfrm>
            <a:off x="5442020" y="1479247"/>
            <a:ext cx="2743200" cy="266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77000" y="1624027"/>
            <a:ext cx="131503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p=0.1274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2954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FKH2 and FHL1</a:t>
            </a:r>
            <a:endParaRPr lang="en-US" dirty="0"/>
          </a:p>
        </p:txBody>
      </p:sp>
      <p:pic>
        <p:nvPicPr>
          <p:cNvPr id="9" name="Picture 5" descr="J:\GRNmapTesting\wt_alone_2014b\figure_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4"/>
          <a:stretch/>
        </p:blipFill>
        <p:spPr bwMode="auto">
          <a:xfrm>
            <a:off x="304800" y="3581399"/>
            <a:ext cx="1831312" cy="1784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920320" y="3685762"/>
            <a:ext cx="87924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p=0.4454</a:t>
            </a:r>
            <a:endParaRPr lang="en-US" sz="700" dirty="0"/>
          </a:p>
        </p:txBody>
      </p:sp>
      <p:sp>
        <p:nvSpPr>
          <p:cNvPr id="11" name="TextBox 10"/>
          <p:cNvSpPr txBox="1"/>
          <p:nvPr/>
        </p:nvSpPr>
        <p:spPr>
          <a:xfrm>
            <a:off x="2819400" y="2057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-0.014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94279" y="3501096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0.062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667000" y="4147919"/>
            <a:ext cx="624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FKH2 has a fairly good fit with statistically insignificant dynamics, but a visible downward trend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Because FKH2’s regulators do not have much dynamics, it is difficult to estimate w’s and 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Degradation rate is higher than production rate… model decreased P in attempt to fit data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Unsure of connection validity… no glaring errors, but having a literature production rate would help elucidate weights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9912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024" y="0"/>
            <a:ext cx="8229600" cy="1143000"/>
          </a:xfrm>
        </p:spPr>
        <p:txBody>
          <a:bodyPr/>
          <a:lstStyle/>
          <a:p>
            <a:r>
              <a:rPr lang="en-US" dirty="0" smtClean="0"/>
              <a:t>GLN3 (Two regulators)</a:t>
            </a:r>
            <a:endParaRPr lang="en-US" dirty="0"/>
          </a:p>
        </p:txBody>
      </p:sp>
      <p:pic>
        <p:nvPicPr>
          <p:cNvPr id="4" name="Picture 3" descr="J:\GRNmapTesting\wt_alone_2014b\figure_6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1" r="22712"/>
          <a:stretch/>
        </p:blipFill>
        <p:spPr bwMode="auto">
          <a:xfrm>
            <a:off x="6019800" y="1282541"/>
            <a:ext cx="2667000" cy="2707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086600" y="152477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p=0.4125</a:t>
            </a:r>
            <a:endParaRPr lang="en-US" sz="700" dirty="0"/>
          </a:p>
        </p:txBody>
      </p:sp>
      <p:pic>
        <p:nvPicPr>
          <p:cNvPr id="6" name="Picture 5" descr="J:\GRNmapTesting\wt_alone_2014b\figure_6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1" r="22712"/>
          <a:stretch/>
        </p:blipFill>
        <p:spPr bwMode="auto">
          <a:xfrm>
            <a:off x="381000" y="1624798"/>
            <a:ext cx="1828800" cy="1856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92569" y="1777209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p=0.4125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1066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GLN3 and MAL33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33700" y="172482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-0.18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933700" y="350492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0.55</a:t>
            </a:r>
            <a:endParaRPr lang="en-US" dirty="0"/>
          </a:p>
        </p:txBody>
      </p:sp>
      <p:pic>
        <p:nvPicPr>
          <p:cNvPr id="11" name="Picture 11" descr="J:\GRNmapTesting\wt_alone_2014b\figure_1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" r="21581"/>
          <a:stretch/>
        </p:blipFill>
        <p:spPr bwMode="auto">
          <a:xfrm>
            <a:off x="492974" y="3621118"/>
            <a:ext cx="1754925" cy="1716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426369" y="3705757"/>
            <a:ext cx="8457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p=0.0101</a:t>
            </a:r>
            <a:endParaRPr lang="en-US" sz="700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0" y="4191000"/>
            <a:ext cx="5486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GLN3 has an okay fit with 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Slight self repression may work to keep levels stable… not enough data points to tell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Regulator MAL33 has a relatively large weight and increased levels of expression…. GLN3 should exhibit more increased expression. Perhaps GLN3 is missing a repressor.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GLN3 is probably missing an input, although variance gives </a:t>
            </a:r>
            <a:r>
              <a:rPr lang="en-US" dirty="0" err="1" smtClean="0"/>
              <a:t>unceratinty</a:t>
            </a:r>
            <a:r>
              <a:rPr lang="en-US" smtClean="0"/>
              <a:t>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Wt</a:t>
            </a:r>
            <a:r>
              <a:rPr lang="en-US" dirty="0" smtClean="0"/>
              <a:t>, initial weight 1 run</a:t>
            </a:r>
            <a:endParaRPr lang="en-US" dirty="0"/>
          </a:p>
        </p:txBody>
      </p:sp>
      <p:pic>
        <p:nvPicPr>
          <p:cNvPr id="1026" name="Picture 2" descr="E:\GRNmapTesting\wt_alone_2014b\wt_alone_w1_netwo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11" y="873369"/>
            <a:ext cx="7772400" cy="582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03934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CIN5 (Four regulators)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184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SMP1 (Four regulators)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91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SWI4 (Four regulators)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7604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YAP6 (Seven regulators)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8125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PHD1 (Seven regulators)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30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892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definitely need to get literature production and degradation rates</a:t>
            </a:r>
          </a:p>
          <a:p>
            <a:r>
              <a:rPr lang="en-US" dirty="0" smtClean="0"/>
              <a:t>It is difficult to make any conclusive statements about the connections in the network without knowing the production and degradation rates… too many parameters to take into consideration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516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Evaluating how the network is modeled </a:t>
            </a:r>
          </a:p>
          <a:p>
            <a:pPr lvl="1"/>
            <a:r>
              <a:rPr lang="en-US" dirty="0" smtClean="0"/>
              <a:t>Looking at each gene in its entirety (including its regulators)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243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Genes with no Inputs (FHL1, SKO1, SWI6)</a:t>
            </a:r>
            <a:endParaRPr lang="en-US" dirty="0"/>
          </a:p>
        </p:txBody>
      </p:sp>
      <p:pic>
        <p:nvPicPr>
          <p:cNvPr id="6" name="Picture 5" descr="J:\GRNmapTesting\wt_alone_2014b\figure_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4"/>
          <a:stretch/>
        </p:blipFill>
        <p:spPr bwMode="auto">
          <a:xfrm>
            <a:off x="118273" y="1905000"/>
            <a:ext cx="2659054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19200" y="2262172"/>
            <a:ext cx="1219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p=0.4454</a:t>
            </a:r>
            <a:endParaRPr lang="en-US" sz="700" dirty="0"/>
          </a:p>
        </p:txBody>
      </p:sp>
      <p:pic>
        <p:nvPicPr>
          <p:cNvPr id="8" name="Picture 17" descr="J:\GRNmapTesting\wt_alone_2014b\figure_16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5" r="23006"/>
          <a:stretch/>
        </p:blipFill>
        <p:spPr bwMode="auto">
          <a:xfrm>
            <a:off x="3276599" y="1992609"/>
            <a:ext cx="2456789" cy="2503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209535" y="225627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p=0.1330</a:t>
            </a:r>
          </a:p>
        </p:txBody>
      </p:sp>
      <p:pic>
        <p:nvPicPr>
          <p:cNvPr id="10" name="Picture 20" descr="J:\GRNmapTesting\wt_alone_2014b\figure_19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1" r="22425"/>
          <a:stretch/>
        </p:blipFill>
        <p:spPr bwMode="auto">
          <a:xfrm>
            <a:off x="5943599" y="1992609"/>
            <a:ext cx="2514600" cy="253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829167" y="2370691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p=0.1178</a:t>
            </a:r>
            <a:endParaRPr lang="en-US" sz="7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48768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Good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significant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Modeled well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81400" y="4531797"/>
            <a:ext cx="228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Good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significant change, but maybe because of large variance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Modeled well, could have an activator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29632" y="4870101"/>
            <a:ext cx="2286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Fair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significant change, but some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Modeled fairly well, may have a missing repressor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858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981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Pick one gene from above category and look at its regulators in more detail --- does it make sense? If so, it is probably wired correctly. If not, it needs another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437"/>
            <a:ext cx="8229600" cy="53641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374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these genes are not regulated by any other genes, they should have no significant dynamics.</a:t>
            </a:r>
          </a:p>
          <a:p>
            <a:r>
              <a:rPr lang="en-US" dirty="0" smtClean="0"/>
              <a:t>This is reflected in their p-values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(they should also be unaffected by deletion strains… check on this)</a:t>
            </a:r>
          </a:p>
          <a:p>
            <a:r>
              <a:rPr lang="en-US" dirty="0" smtClean="0"/>
              <a:t>Genes with no inputs are modeled 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480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Genes with One Input (HAP5, HMO1)</a:t>
            </a:r>
            <a:endParaRPr lang="en-US" dirty="0"/>
          </a:p>
        </p:txBody>
      </p:sp>
      <p:pic>
        <p:nvPicPr>
          <p:cNvPr id="4" name="Picture 8" descr="J:\GRNmapTesting\wt_alone_2014b\figure_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9" r="23064"/>
          <a:stretch/>
        </p:blipFill>
        <p:spPr bwMode="auto">
          <a:xfrm>
            <a:off x="762000" y="1799434"/>
            <a:ext cx="2806851" cy="2870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81200" y="2058176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p=0.1539</a:t>
            </a:r>
            <a:endParaRPr lang="en-US" sz="700" dirty="0"/>
          </a:p>
        </p:txBody>
      </p:sp>
      <p:pic>
        <p:nvPicPr>
          <p:cNvPr id="6" name="Picture 9" descr="J:\GRNmapTesting\wt_alone_2014b\figure_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2" r="22846"/>
          <a:stretch/>
        </p:blipFill>
        <p:spPr bwMode="auto">
          <a:xfrm>
            <a:off x="5334000" y="1902231"/>
            <a:ext cx="2667000" cy="275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77000" y="204949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p=0.0409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1066800" y="5029200"/>
            <a:ext cx="25020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Poor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significant dynamics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62600" y="49530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Good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Significant upward dynamics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852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Regulator: SWI4 </a:t>
            </a:r>
            <a:endParaRPr lang="en-US" dirty="0"/>
          </a:p>
        </p:txBody>
      </p:sp>
      <p:pic>
        <p:nvPicPr>
          <p:cNvPr id="4" name="Picture 23" descr="J:\GRNmapTesting\wt_alone_2014b\figure_1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6" r="21865"/>
          <a:stretch/>
        </p:blipFill>
        <p:spPr bwMode="auto">
          <a:xfrm>
            <a:off x="533400" y="2710924"/>
            <a:ext cx="2819400" cy="2804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69701" y="297561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p=0.6367</a:t>
            </a:r>
            <a:endParaRPr lang="en-US" sz="700" dirty="0"/>
          </a:p>
        </p:txBody>
      </p:sp>
      <p:pic>
        <p:nvPicPr>
          <p:cNvPr id="6" name="Picture 8" descr="J:\GRNmapTesting\wt_alone_2014b\figure_7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9" r="23064"/>
          <a:stretch/>
        </p:blipFill>
        <p:spPr bwMode="auto">
          <a:xfrm>
            <a:off x="5410200" y="2644172"/>
            <a:ext cx="2806851" cy="2870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638667" y="288647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p=0.1539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5867400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Because the dynamics of HAP5’s only regulator are not significant, it is difficult to estimate HAP5’s w and b. SWI4 seems to have essentially no effect on HAP5.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57600" y="3581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</a:t>
            </a:r>
            <a:r>
              <a:rPr lang="en-US" dirty="0" smtClean="0"/>
              <a:t>-</a:t>
            </a:r>
            <a:r>
              <a:rPr lang="en-US" dirty="0" smtClean="0"/>
              <a:t>4.4</a:t>
            </a:r>
            <a:r>
              <a:rPr lang="en-US" dirty="0" smtClean="0"/>
              <a:t>E-5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662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1336</Words>
  <Application>Microsoft Office PowerPoint</Application>
  <PresentationFormat>On-screen Show (4:3)</PresentationFormat>
  <Paragraphs>201</Paragraphs>
  <Slides>36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SURP 2015 Presentation draft </vt:lpstr>
      <vt:lpstr>PowerPoint Presentation</vt:lpstr>
      <vt:lpstr>Wt, initial weight 1 run</vt:lpstr>
      <vt:lpstr>PowerPoint Presentation</vt:lpstr>
      <vt:lpstr>Genes with no Inputs (FHL1, SKO1, SWI6)</vt:lpstr>
      <vt:lpstr>Pick one gene from above category and look at its regulators in more detail --- does it make sense? If so, it is probably wired correctly. If not, it needs another input</vt:lpstr>
      <vt:lpstr>PowerPoint Presentation</vt:lpstr>
      <vt:lpstr>Genes with One Input (HAP5, HMO1)</vt:lpstr>
      <vt:lpstr>HAP5</vt:lpstr>
      <vt:lpstr>HMO1</vt:lpstr>
      <vt:lpstr>PowerPoint Presentation</vt:lpstr>
      <vt:lpstr>Genes with Two Inputs (ACE2, HOT1, MGA2, MAL33)</vt:lpstr>
      <vt:lpstr>ACE2</vt:lpstr>
      <vt:lpstr>HOT1</vt:lpstr>
      <vt:lpstr>MGA2</vt:lpstr>
      <vt:lpstr>MGA2 with dGLN3</vt:lpstr>
      <vt:lpstr>MAL33</vt:lpstr>
      <vt:lpstr>PowerPoint Presentation</vt:lpstr>
      <vt:lpstr>Genes with Three Inputs (MSS11)</vt:lpstr>
      <vt:lpstr>PowerPoint Presentation</vt:lpstr>
      <vt:lpstr>Genes with Self-Regulation Only (MBP1, SKN7, ZAP1)</vt:lpstr>
      <vt:lpstr>MBP1 Self Regulation</vt:lpstr>
      <vt:lpstr>SKN7 Self Regulation</vt:lpstr>
      <vt:lpstr>ZAP1 Self Regulation</vt:lpstr>
      <vt:lpstr>PowerPoint Presentation</vt:lpstr>
      <vt:lpstr>Genes with Self Regulation and Other Inputs (FKH2, AFT2, GLN3, CIN5, SMP1, SWI4, YAP6, PHD1)</vt:lpstr>
      <vt:lpstr>AFT2 (Two regulators)</vt:lpstr>
      <vt:lpstr>FKH2 (Two regulators)</vt:lpstr>
      <vt:lpstr>GLN3 (Two regulators)</vt:lpstr>
      <vt:lpstr>CIN5 (Four regulators)</vt:lpstr>
      <vt:lpstr>SMP1 (Four regulators)</vt:lpstr>
      <vt:lpstr>SWI4 (Four regulators)</vt:lpstr>
      <vt:lpstr>YAP6 (Seven regulators)</vt:lpstr>
      <vt:lpstr>PHD1 (Seven regulators)</vt:lpstr>
      <vt:lpstr>PowerPoint Presentation</vt:lpstr>
      <vt:lpstr>General 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SURP 2015 Presentation draft </dc:title>
  <dc:creator>Student</dc:creator>
  <cp:lastModifiedBy>Student</cp:lastModifiedBy>
  <cp:revision>89</cp:revision>
  <dcterms:created xsi:type="dcterms:W3CDTF">2015-06-18T00:04:41Z</dcterms:created>
  <dcterms:modified xsi:type="dcterms:W3CDTF">2015-06-23T00:53:57Z</dcterms:modified>
</cp:coreProperties>
</file>