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81" r:id="rId3"/>
    <p:sldId id="282" r:id="rId4"/>
    <p:sldId id="273" r:id="rId5"/>
    <p:sldId id="260" r:id="rId6"/>
    <p:sldId id="270" r:id="rId7"/>
    <p:sldId id="277" r:id="rId8"/>
    <p:sldId id="278" r:id="rId9"/>
    <p:sldId id="275" r:id="rId10"/>
    <p:sldId id="283" r:id="rId11"/>
    <p:sldId id="284" r:id="rId12"/>
    <p:sldId id="285" r:id="rId13"/>
    <p:sldId id="289" r:id="rId14"/>
    <p:sldId id="261" r:id="rId15"/>
    <p:sldId id="262" r:id="rId16"/>
    <p:sldId id="263" r:id="rId17"/>
    <p:sldId id="264" r:id="rId18"/>
    <p:sldId id="265" r:id="rId19"/>
    <p:sldId id="291" r:id="rId20"/>
    <p:sldId id="259" r:id="rId21"/>
    <p:sldId id="292" r:id="rId22"/>
    <p:sldId id="290" r:id="rId23"/>
    <p:sldId id="293" r:id="rId24"/>
    <p:sldId id="294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26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92FC8-BCB7-4181-AFD8-3CEAA27FC33F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3E6B2-E2BF-4102-8E1C-B32D0F4B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9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ea typeface="ＭＳ Ｐゴシック" pitchFamily="-8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ea typeface="ＭＳ Ｐゴシック" pitchFamily="-8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3A809396-7FB6-4E78-ABBB-910055AA62E5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Osaka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Osaka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Osaka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Osaka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Osaka" pitchFamily="1" charset="-128"/>
              </a:defRPr>
            </a:lvl9pPr>
          </a:lstStyle>
          <a:p>
            <a:pPr eaLnBrk="1" hangingPunct="1"/>
            <a:fld id="{8A97D45E-E249-42F9-A2B4-4F0C438EA2B0}" type="slidenum">
              <a:rPr lang="en-US" altLang="en-US" smtClean="0">
                <a:latin typeface="Arial" charset="0"/>
              </a:rPr>
              <a:pPr eaLnBrk="1" hangingPunct="1"/>
              <a:t>12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0E97F-83D9-4363-ACAE-037120DF301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33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F285-B52C-416A-89A5-E37B9366F90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06C-7C56-4363-ABEB-5BE71BDA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9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F285-B52C-416A-89A5-E37B9366F90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06C-7C56-4363-ABEB-5BE71BDA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5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F285-B52C-416A-89A5-E37B9366F90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06C-7C56-4363-ABEB-5BE71BDA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4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852738" y="6400800"/>
            <a:ext cx="61388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2005 Prentice Hall Inc. / A Pearson Education Company / Upper Saddle River, New Jersey 07458</a:t>
            </a:r>
          </a:p>
        </p:txBody>
      </p:sp>
    </p:spTree>
    <p:extLst>
      <p:ext uri="{BB962C8B-B14F-4D97-AF65-F5344CB8AC3E}">
        <p14:creationId xmlns:p14="http://schemas.microsoft.com/office/powerpoint/2010/main" val="93815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F285-B52C-416A-89A5-E37B9366F90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06C-7C56-4363-ABEB-5BE71BDA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7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F285-B52C-416A-89A5-E37B9366F90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06C-7C56-4363-ABEB-5BE71BDA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F285-B52C-416A-89A5-E37B9366F90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06C-7C56-4363-ABEB-5BE71BDA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2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F285-B52C-416A-89A5-E37B9366F90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06C-7C56-4363-ABEB-5BE71BDA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5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F285-B52C-416A-89A5-E37B9366F90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06C-7C56-4363-ABEB-5BE71BDA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2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F285-B52C-416A-89A5-E37B9366F90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06C-7C56-4363-ABEB-5BE71BDA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2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F285-B52C-416A-89A5-E37B9366F90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06C-7C56-4363-ABEB-5BE71BDA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F285-B52C-416A-89A5-E37B9366F90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06C-7C56-4363-ABEB-5BE71BDA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2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6F285-B52C-416A-89A5-E37B9366F907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3C06C-7C56-4363-ABEB-5BE71BDAB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0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Build-a-Gene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2609"/>
            <a:ext cx="1295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X</a:t>
            </a:r>
            <a:endParaRPr lang="en-US" sz="13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-660000">
            <a:off x="2202447" y="34701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 smtClean="0">
                <a:solidFill>
                  <a:srgbClr val="FF0000"/>
                </a:solidFill>
              </a:rPr>
              <a:t>Edit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Okay, let’s stop and talk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组合 51201"/>
          <p:cNvGrpSpPr>
            <a:grpSpLocks/>
          </p:cNvGrpSpPr>
          <p:nvPr/>
        </p:nvGrpSpPr>
        <p:grpSpPr bwMode="auto">
          <a:xfrm>
            <a:off x="914400" y="609600"/>
            <a:ext cx="7315200" cy="1966913"/>
            <a:chOff x="0" y="0"/>
            <a:chExt cx="4608" cy="1239"/>
          </a:xfrm>
        </p:grpSpPr>
        <p:sp>
          <p:nvSpPr>
            <p:cNvPr id="55301" name="矩形 51202"/>
            <p:cNvSpPr>
              <a:spLocks noChangeArrowheads="1"/>
            </p:cNvSpPr>
            <p:nvPr/>
          </p:nvSpPr>
          <p:spPr bwMode="auto">
            <a:xfrm>
              <a:off x="0" y="912"/>
              <a:ext cx="46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38138" indent="-338138">
                <a:buFont typeface="Arial" pitchFamily="34" charset="0"/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buFont typeface="Arial" pitchFamily="34" charset="0"/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buFont typeface="Arial" pitchFamily="34" charset="0"/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buFont typeface="Arial" pitchFamily="34" charset="0"/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buFont typeface="Arial" pitchFamily="34" charset="0"/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tabLst>
                  <a:tab pos="338138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algn="ctr"/>
              <a:endParaRPr lang="zh-CN" altLang="en-US" sz="2800">
                <a:latin typeface="Times New Roman" pitchFamily="18" charset="0"/>
              </a:endParaRPr>
            </a:p>
          </p:txBody>
        </p:sp>
        <p:sp>
          <p:nvSpPr>
            <p:cNvPr id="55302" name="文本框 51203"/>
            <p:cNvSpPr txBox="1">
              <a:spLocks noChangeArrowheads="1"/>
            </p:cNvSpPr>
            <p:nvPr/>
          </p:nvSpPr>
          <p:spPr bwMode="auto">
            <a:xfrm>
              <a:off x="0" y="0"/>
              <a:ext cx="46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zh-CN" altLang="en-US" sz="2400">
                <a:solidFill>
                  <a:srgbClr val="0000CC"/>
                </a:solidFill>
              </a:endParaRPr>
            </a:p>
          </p:txBody>
        </p:sp>
      </p:grpSp>
      <p:sp>
        <p:nvSpPr>
          <p:cNvPr id="55299" name="标题 5120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000" dirty="0" smtClean="0"/>
              <a:t>Use good lab technique</a:t>
            </a:r>
          </a:p>
        </p:txBody>
      </p:sp>
      <p:sp>
        <p:nvSpPr>
          <p:cNvPr id="55300" name="文本占位符 5120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 smtClean="0">
                <a:latin typeface="+mj-lt"/>
              </a:rPr>
              <a:t>Wear gloves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>
                <a:latin typeface="+mj-lt"/>
              </a:rPr>
              <a:t>Do not leave bottles, etc. open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>
                <a:latin typeface="+mj-lt"/>
              </a:rPr>
              <a:t>Change pipet tips between each sample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>
                <a:latin typeface="+mj-lt"/>
              </a:rPr>
              <a:t>If your pipet tip touches anything besides your sample, change </a:t>
            </a:r>
            <a:r>
              <a:rPr lang="en-US" altLang="en-US" sz="3000" dirty="0" smtClean="0">
                <a:latin typeface="+mj-lt"/>
              </a:rPr>
              <a:t>it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>
                <a:latin typeface="+mj-lt"/>
              </a:rPr>
              <a:t>Wash hands after using bacteria</a:t>
            </a:r>
            <a:endParaRPr lang="en-US" alt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24029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805113" y="1077913"/>
            <a:ext cx="3505200" cy="5105400"/>
            <a:chOff x="3886200" y="1284288"/>
            <a:chExt cx="3505200" cy="5105400"/>
          </a:xfrm>
        </p:grpSpPr>
        <p:sp>
          <p:nvSpPr>
            <p:cNvPr id="4102" name="Oval 6"/>
            <p:cNvSpPr>
              <a:spLocks noChangeArrowheads="1"/>
            </p:cNvSpPr>
            <p:nvPr/>
          </p:nvSpPr>
          <p:spPr bwMode="auto">
            <a:xfrm>
              <a:off x="4300537" y="1757363"/>
              <a:ext cx="7620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a typeface="+mn-ea"/>
                  <a:cs typeface="Arial" pitchFamily="34" charset="0"/>
                </a:rPr>
                <a:t>P20</a:t>
              </a: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5367337" y="1757363"/>
              <a:ext cx="7620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P200</a:t>
              </a:r>
            </a:p>
          </p:txBody>
        </p: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4114800" y="3462338"/>
              <a:ext cx="8418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" charset="0"/>
                </a:rPr>
                <a:t>(1.0 </a:t>
              </a:r>
              <a:r>
                <a:rPr lang="en-US" altLang="en-US" sz="1600" b="1">
                  <a:latin typeface="Arial" charset="0"/>
                  <a:sym typeface="Symbol" pitchFamily="18" charset="2"/>
                </a:rPr>
                <a:t>l)</a:t>
              </a:r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6357937" y="1757363"/>
              <a:ext cx="7620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a typeface="+mn-ea"/>
                  <a:cs typeface="Arial" pitchFamily="34" charset="0"/>
                </a:rPr>
                <a:t>P1000</a:t>
              </a:r>
            </a:p>
          </p:txBody>
        </p:sp>
        <p:sp>
          <p:nvSpPr>
            <p:cNvPr id="4104" name="Rectangle 10"/>
            <p:cNvSpPr>
              <a:spLocks noChangeArrowheads="1"/>
            </p:cNvSpPr>
            <p:nvPr/>
          </p:nvSpPr>
          <p:spPr bwMode="auto">
            <a:xfrm>
              <a:off x="4316413" y="22907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0</a:t>
              </a:r>
            </a:p>
          </p:txBody>
        </p:sp>
        <p:sp>
          <p:nvSpPr>
            <p:cNvPr id="3" name="Rectangle 11"/>
            <p:cNvSpPr>
              <a:spLocks noChangeArrowheads="1"/>
            </p:cNvSpPr>
            <p:nvPr/>
          </p:nvSpPr>
          <p:spPr bwMode="auto">
            <a:xfrm>
              <a:off x="4316413" y="26717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 dirty="0"/>
                <a:t>1</a:t>
              </a:r>
            </a:p>
          </p:txBody>
        </p:sp>
        <p:sp>
          <p:nvSpPr>
            <p:cNvPr id="4106" name="Rectangle 12"/>
            <p:cNvSpPr>
              <a:spLocks noChangeArrowheads="1"/>
            </p:cNvSpPr>
            <p:nvPr/>
          </p:nvSpPr>
          <p:spPr bwMode="auto">
            <a:xfrm>
              <a:off x="4316413" y="30527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0</a:t>
              </a:r>
            </a:p>
          </p:txBody>
        </p:sp>
        <p:sp>
          <p:nvSpPr>
            <p:cNvPr id="4107" name="Rectangle 13"/>
            <p:cNvSpPr>
              <a:spLocks noChangeArrowheads="1"/>
            </p:cNvSpPr>
            <p:nvPr/>
          </p:nvSpPr>
          <p:spPr bwMode="auto">
            <a:xfrm>
              <a:off x="5403850" y="22907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0</a:t>
              </a:r>
            </a:p>
          </p:txBody>
        </p:sp>
        <p:sp>
          <p:nvSpPr>
            <p:cNvPr id="4108" name="Rectangle 14"/>
            <p:cNvSpPr>
              <a:spLocks noChangeArrowheads="1"/>
            </p:cNvSpPr>
            <p:nvPr/>
          </p:nvSpPr>
          <p:spPr bwMode="auto">
            <a:xfrm>
              <a:off x="5403850" y="26717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2</a:t>
              </a:r>
            </a:p>
          </p:txBody>
        </p:sp>
        <p:sp>
          <p:nvSpPr>
            <p:cNvPr id="4109" name="Rectangle 15"/>
            <p:cNvSpPr>
              <a:spLocks noChangeArrowheads="1"/>
            </p:cNvSpPr>
            <p:nvPr/>
          </p:nvSpPr>
          <p:spPr bwMode="auto">
            <a:xfrm>
              <a:off x="5403850" y="30527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0</a:t>
              </a:r>
            </a:p>
          </p:txBody>
        </p:sp>
        <p:sp>
          <p:nvSpPr>
            <p:cNvPr id="4110" name="Rectangle 16"/>
            <p:cNvSpPr>
              <a:spLocks noChangeArrowheads="1"/>
            </p:cNvSpPr>
            <p:nvPr/>
          </p:nvSpPr>
          <p:spPr bwMode="auto">
            <a:xfrm>
              <a:off x="6402388" y="22907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0</a:t>
              </a:r>
            </a:p>
          </p:txBody>
        </p:sp>
        <p:sp>
          <p:nvSpPr>
            <p:cNvPr id="4111" name="Rectangle 17"/>
            <p:cNvSpPr>
              <a:spLocks noChangeArrowheads="1"/>
            </p:cNvSpPr>
            <p:nvPr/>
          </p:nvSpPr>
          <p:spPr bwMode="auto">
            <a:xfrm>
              <a:off x="6402388" y="26717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2</a:t>
              </a:r>
            </a:p>
          </p:txBody>
        </p:sp>
        <p:sp>
          <p:nvSpPr>
            <p:cNvPr id="4112" name="Rectangle 18"/>
            <p:cNvSpPr>
              <a:spLocks noChangeArrowheads="1"/>
            </p:cNvSpPr>
            <p:nvPr/>
          </p:nvSpPr>
          <p:spPr bwMode="auto">
            <a:xfrm>
              <a:off x="6402388" y="30527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0</a:t>
              </a:r>
            </a:p>
          </p:txBody>
        </p:sp>
        <p:sp>
          <p:nvSpPr>
            <p:cNvPr id="4113" name="Text Box 19"/>
            <p:cNvSpPr txBox="1">
              <a:spLocks noChangeArrowheads="1"/>
            </p:cNvSpPr>
            <p:nvPr/>
          </p:nvSpPr>
          <p:spPr bwMode="auto">
            <a:xfrm>
              <a:off x="5240338" y="3462338"/>
              <a:ext cx="7762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" charset="0"/>
                </a:rPr>
                <a:t>(20 </a:t>
              </a:r>
              <a:r>
                <a:rPr lang="en-US" altLang="en-US" sz="1600" b="1">
                  <a:latin typeface="Arial" charset="0"/>
                  <a:sym typeface="Symbol" pitchFamily="18" charset="2"/>
                </a:rPr>
                <a:t>l)</a:t>
              </a:r>
            </a:p>
          </p:txBody>
        </p:sp>
        <p:sp>
          <p:nvSpPr>
            <p:cNvPr id="4114" name="Text Box 20"/>
            <p:cNvSpPr txBox="1">
              <a:spLocks noChangeArrowheads="1"/>
            </p:cNvSpPr>
            <p:nvPr/>
          </p:nvSpPr>
          <p:spPr bwMode="auto">
            <a:xfrm>
              <a:off x="6221413" y="3462338"/>
              <a:ext cx="889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" charset="0"/>
                </a:rPr>
                <a:t>(200 </a:t>
              </a:r>
              <a:r>
                <a:rPr lang="en-US" altLang="en-US" sz="1600" b="1">
                  <a:latin typeface="Arial" charset="0"/>
                  <a:sym typeface="Symbol" pitchFamily="18" charset="2"/>
                </a:rPr>
                <a:t>l)</a:t>
              </a:r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4300537" y="4348163"/>
              <a:ext cx="7620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P20</a:t>
              </a:r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5367337" y="4348163"/>
              <a:ext cx="7620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a typeface="+mn-ea"/>
                  <a:cs typeface="Arial" pitchFamily="34" charset="0"/>
                </a:rPr>
                <a:t>P200</a:t>
              </a:r>
            </a:p>
          </p:txBody>
        </p:sp>
        <p:sp>
          <p:nvSpPr>
            <p:cNvPr id="4" name="Text Box 23"/>
            <p:cNvSpPr txBox="1">
              <a:spLocks noChangeArrowheads="1"/>
            </p:cNvSpPr>
            <p:nvPr/>
          </p:nvSpPr>
          <p:spPr bwMode="auto">
            <a:xfrm>
              <a:off x="4114800" y="6053138"/>
              <a:ext cx="9445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" charset="0"/>
                </a:rPr>
                <a:t>(20.0 </a:t>
              </a:r>
              <a:r>
                <a:rPr lang="en-US" altLang="en-US" sz="1600" b="1">
                  <a:latin typeface="Arial" charset="0"/>
                  <a:sym typeface="Symbol" pitchFamily="18" charset="2"/>
                </a:rPr>
                <a:t>l)</a:t>
              </a:r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6297612" y="4348163"/>
              <a:ext cx="7620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b="1">
                  <a:solidFill>
                    <a:schemeClr val="bg1"/>
                  </a:solidFill>
                  <a:ea typeface="+mn-ea"/>
                  <a:cs typeface="Arial" pitchFamily="34" charset="0"/>
                </a:rPr>
                <a:t>P1000</a:t>
              </a:r>
            </a:p>
          </p:txBody>
        </p:sp>
        <p:sp>
          <p:nvSpPr>
            <p:cNvPr id="4119" name="Rectangle 25"/>
            <p:cNvSpPr>
              <a:spLocks noChangeArrowheads="1"/>
            </p:cNvSpPr>
            <p:nvPr/>
          </p:nvSpPr>
          <p:spPr bwMode="auto">
            <a:xfrm>
              <a:off x="4316413" y="48815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2</a:t>
              </a:r>
            </a:p>
          </p:txBody>
        </p:sp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4316413" y="52625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0</a:t>
              </a:r>
            </a:p>
          </p:txBody>
        </p:sp>
        <p:sp>
          <p:nvSpPr>
            <p:cNvPr id="4121" name="Rectangle 27"/>
            <p:cNvSpPr>
              <a:spLocks noChangeArrowheads="1"/>
            </p:cNvSpPr>
            <p:nvPr/>
          </p:nvSpPr>
          <p:spPr bwMode="auto">
            <a:xfrm>
              <a:off x="4316413" y="56435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0</a:t>
              </a:r>
            </a:p>
          </p:txBody>
        </p:sp>
        <p:sp>
          <p:nvSpPr>
            <p:cNvPr id="4122" name="Rectangle 28"/>
            <p:cNvSpPr>
              <a:spLocks noChangeArrowheads="1"/>
            </p:cNvSpPr>
            <p:nvPr/>
          </p:nvSpPr>
          <p:spPr bwMode="auto">
            <a:xfrm>
              <a:off x="5403850" y="48815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2</a:t>
              </a:r>
            </a:p>
          </p:txBody>
        </p:sp>
        <p:sp>
          <p:nvSpPr>
            <p:cNvPr id="4123" name="Rectangle 29"/>
            <p:cNvSpPr>
              <a:spLocks noChangeArrowheads="1"/>
            </p:cNvSpPr>
            <p:nvPr/>
          </p:nvSpPr>
          <p:spPr bwMode="auto">
            <a:xfrm>
              <a:off x="5403850" y="52625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0</a:t>
              </a:r>
            </a:p>
          </p:txBody>
        </p:sp>
        <p:sp>
          <p:nvSpPr>
            <p:cNvPr id="4124" name="Rectangle 30"/>
            <p:cNvSpPr>
              <a:spLocks noChangeArrowheads="1"/>
            </p:cNvSpPr>
            <p:nvPr/>
          </p:nvSpPr>
          <p:spPr bwMode="auto">
            <a:xfrm>
              <a:off x="5403850" y="56435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0</a:t>
              </a:r>
            </a:p>
          </p:txBody>
        </p:sp>
        <p:sp>
          <p:nvSpPr>
            <p:cNvPr id="4125" name="Rectangle 31"/>
            <p:cNvSpPr>
              <a:spLocks noChangeArrowheads="1"/>
            </p:cNvSpPr>
            <p:nvPr/>
          </p:nvSpPr>
          <p:spPr bwMode="auto">
            <a:xfrm>
              <a:off x="6402388" y="48815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1</a:t>
              </a:r>
            </a:p>
          </p:txBody>
        </p:sp>
        <p:sp>
          <p:nvSpPr>
            <p:cNvPr id="4126" name="Rectangle 32"/>
            <p:cNvSpPr>
              <a:spLocks noChangeArrowheads="1"/>
            </p:cNvSpPr>
            <p:nvPr/>
          </p:nvSpPr>
          <p:spPr bwMode="auto">
            <a:xfrm>
              <a:off x="6402388" y="52625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0</a:t>
              </a:r>
            </a:p>
          </p:txBody>
        </p:sp>
        <p:sp>
          <p:nvSpPr>
            <p:cNvPr id="4127" name="Rectangle 33"/>
            <p:cNvSpPr>
              <a:spLocks noChangeArrowheads="1"/>
            </p:cNvSpPr>
            <p:nvPr/>
          </p:nvSpPr>
          <p:spPr bwMode="auto">
            <a:xfrm>
              <a:off x="6402388" y="5643563"/>
              <a:ext cx="574675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algn="ctr" eaLnBrk="1" hangingPunct="1"/>
              <a:r>
                <a:rPr lang="en-US" altLang="en-US" sz="1600" b="1"/>
                <a:t>0</a:t>
              </a:r>
            </a:p>
          </p:txBody>
        </p:sp>
        <p:sp>
          <p:nvSpPr>
            <p:cNvPr id="4128" name="Text Box 34"/>
            <p:cNvSpPr txBox="1">
              <a:spLocks noChangeArrowheads="1"/>
            </p:cNvSpPr>
            <p:nvPr/>
          </p:nvSpPr>
          <p:spPr bwMode="auto">
            <a:xfrm>
              <a:off x="5240338" y="6053138"/>
              <a:ext cx="889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" charset="0"/>
                </a:rPr>
                <a:t>(200 </a:t>
              </a:r>
              <a:r>
                <a:rPr lang="en-US" altLang="en-US" sz="1600" b="1">
                  <a:latin typeface="Arial" charset="0"/>
                  <a:sym typeface="Symbol" pitchFamily="18" charset="2"/>
                </a:rPr>
                <a:t>l)</a:t>
              </a:r>
            </a:p>
          </p:txBody>
        </p:sp>
        <p:sp>
          <p:nvSpPr>
            <p:cNvPr id="4129" name="Text Box 35"/>
            <p:cNvSpPr txBox="1">
              <a:spLocks noChangeArrowheads="1"/>
            </p:cNvSpPr>
            <p:nvPr/>
          </p:nvSpPr>
          <p:spPr bwMode="auto">
            <a:xfrm>
              <a:off x="6221413" y="6053138"/>
              <a:ext cx="10017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Arial" charset="0"/>
                </a:rPr>
                <a:t>(1000 </a:t>
              </a:r>
              <a:r>
                <a:rPr lang="en-US" altLang="en-US" sz="1600" b="1">
                  <a:latin typeface="Arial" charset="0"/>
                  <a:sym typeface="Symbol" pitchFamily="18" charset="2"/>
                </a:rPr>
                <a:t>l)</a:t>
              </a:r>
            </a:p>
          </p:txBody>
        </p:sp>
        <p:sp>
          <p:nvSpPr>
            <p:cNvPr id="4130" name="Rectangle 36"/>
            <p:cNvSpPr>
              <a:spLocks noChangeArrowheads="1"/>
            </p:cNvSpPr>
            <p:nvPr/>
          </p:nvSpPr>
          <p:spPr bwMode="auto">
            <a:xfrm>
              <a:off x="3886200" y="1284288"/>
              <a:ext cx="3505200" cy="510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1" name="Text Box 37"/>
            <p:cNvSpPr txBox="1">
              <a:spLocks noChangeArrowheads="1"/>
            </p:cNvSpPr>
            <p:nvPr/>
          </p:nvSpPr>
          <p:spPr bwMode="auto">
            <a:xfrm>
              <a:off x="4022725" y="1371600"/>
              <a:ext cx="26212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  <a:latin typeface="Arial" charset="0"/>
                </a:rPr>
                <a:t>Minimum volume is….</a:t>
              </a:r>
            </a:p>
          </p:txBody>
        </p:sp>
        <p:sp>
          <p:nvSpPr>
            <p:cNvPr id="4132" name="Text Box 38"/>
            <p:cNvSpPr txBox="1">
              <a:spLocks noChangeArrowheads="1"/>
            </p:cNvSpPr>
            <p:nvPr/>
          </p:nvSpPr>
          <p:spPr bwMode="auto">
            <a:xfrm>
              <a:off x="4024313" y="4027488"/>
              <a:ext cx="26084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Osaka" pitchFamily="1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  <a:latin typeface="Arial" charset="0"/>
                </a:rPr>
                <a:t>Maximum volume is…</a:t>
              </a:r>
            </a:p>
          </p:txBody>
        </p:sp>
      </p:grp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723900" y="-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 pitchFamily="1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 pitchFamily="1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 pitchFamily="1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Osaka" pitchFamily="1" charset="-128"/>
              </a:defRPr>
            </a:lvl9pPr>
          </a:lstStyle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Micropipettes</a:t>
            </a:r>
          </a:p>
        </p:txBody>
      </p:sp>
    </p:spTree>
    <p:extLst>
      <p:ext uri="{BB962C8B-B14F-4D97-AF65-F5344CB8AC3E}">
        <p14:creationId xmlns:p14="http://schemas.microsoft.com/office/powerpoint/2010/main" val="19373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Back to </a:t>
            </a:r>
            <a:r>
              <a:rPr lang="en-US" dirty="0" err="1" smtClean="0"/>
              <a:t>minipreps</a:t>
            </a:r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Spin columns are the most common method for extracting DNA from cells</a:t>
            </a:r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4"/>
          <a:stretch/>
        </p:blipFill>
        <p:spPr>
          <a:xfrm>
            <a:off x="6172200" y="2286000"/>
            <a:ext cx="1169724" cy="2867895"/>
          </a:xfrm>
        </p:spPr>
      </p:pic>
      <p:sp>
        <p:nvSpPr>
          <p:cNvPr id="6" name="TextBox 5"/>
          <p:cNvSpPr txBox="1"/>
          <p:nvPr/>
        </p:nvSpPr>
        <p:spPr>
          <a:xfrm>
            <a:off x="304800" y="2286000"/>
            <a:ext cx="84380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Four steps: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Binding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Washing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Elution</a:t>
            </a:r>
            <a:endParaRPr lang="en-GB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39372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Step 1: Lysis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3886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Break down the cell membrane with detergent and </a:t>
            </a:r>
            <a:r>
              <a:rPr lang="en-GB" sz="2800" dirty="0" err="1" smtClean="0"/>
              <a:t>NaOH</a:t>
            </a:r>
            <a:endParaRPr lang="en-GB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Remove proteins by denaturing them (changing their shape) with salts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alt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  <p:pic>
        <p:nvPicPr>
          <p:cNvPr id="4" name="Picture 2" descr="figure 8-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480553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19125" y="2382053"/>
            <a:ext cx="1905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0525" y="19050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Genomic DNA (chromosome)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098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07" y="76200"/>
            <a:ext cx="7125113" cy="924475"/>
          </a:xfrm>
        </p:spPr>
        <p:txBody>
          <a:bodyPr/>
          <a:lstStyle/>
          <a:p>
            <a:r>
              <a:rPr lang="en-GB" dirty="0" smtClean="0"/>
              <a:t>Step 2: Binding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14600"/>
            <a:ext cx="4622372" cy="2867895"/>
          </a:xfrm>
        </p:spPr>
      </p:pic>
      <p:sp>
        <p:nvSpPr>
          <p:cNvPr id="6" name="TextBox 5"/>
          <p:cNvSpPr txBox="1"/>
          <p:nvPr/>
        </p:nvSpPr>
        <p:spPr>
          <a:xfrm>
            <a:off x="152400" y="1828800"/>
            <a:ext cx="4267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/>
              <a:t>DNA must be separated </a:t>
            </a:r>
            <a:r>
              <a:rPr lang="en-US" altLang="en-US" sz="2800" dirty="0" smtClean="0"/>
              <a:t>from the cell’s debris</a:t>
            </a:r>
          </a:p>
          <a:p>
            <a:endParaRPr lang="en-US" altLang="en-US" sz="2400" dirty="0" smtClean="0"/>
          </a:p>
          <a:p>
            <a:r>
              <a:rPr lang="en-US" altLang="en-US" sz="2800" dirty="0" smtClean="0"/>
              <a:t>Uses selective binding of DNA to solid support (silica)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In high salt, DNA binds silica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In high salt, protein </a:t>
            </a:r>
            <a:r>
              <a:rPr lang="en-US" altLang="en-US" sz="2400" dirty="0"/>
              <a:t>does </a:t>
            </a:r>
            <a:r>
              <a:rPr lang="en-US" altLang="en-US" sz="2400" dirty="0" smtClean="0"/>
              <a:t>not bind (flows through column)</a:t>
            </a:r>
            <a:endParaRPr lang="en-US" alt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315200" y="4114800"/>
            <a:ext cx="990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848600" y="4876800"/>
            <a:ext cx="685800" cy="7992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19900" y="475318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DNA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3300" y="5676007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Proteins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125113" cy="924475"/>
          </a:xfrm>
        </p:spPr>
        <p:txBody>
          <a:bodyPr/>
          <a:lstStyle/>
          <a:p>
            <a:r>
              <a:rPr lang="en-GB" dirty="0" smtClean="0"/>
              <a:t>Step 3: Wash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4170218" cy="4483485"/>
          </a:xfrm>
        </p:spPr>
        <p:txBody>
          <a:bodyPr anchor="t">
            <a:noAutofit/>
          </a:bodyPr>
          <a:lstStyle/>
          <a:p>
            <a:r>
              <a:rPr lang="en-GB" sz="2400" dirty="0" smtClean="0"/>
              <a:t>Most protein has washed through, but some might be left</a:t>
            </a:r>
          </a:p>
          <a:p>
            <a:r>
              <a:rPr lang="en-GB" sz="2400" dirty="0" smtClean="0"/>
              <a:t>Wash column 1-2X to remove these impurities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18" y="1524000"/>
            <a:ext cx="4622372" cy="286789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315200" y="3124200"/>
            <a:ext cx="990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848600" y="3886200"/>
            <a:ext cx="685800" cy="7992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19900" y="376258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DNA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3300" y="4685407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Proteins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715"/>
            <a:ext cx="8229600" cy="1143000"/>
          </a:xfrm>
        </p:spPr>
        <p:txBody>
          <a:bodyPr/>
          <a:lstStyle/>
          <a:p>
            <a:r>
              <a:rPr lang="en-GB" dirty="0" smtClean="0"/>
              <a:t>Step 4: Elute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677"/>
            <a:ext cx="3810000" cy="47244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Elution buffer (low salt) releases the DNA from the membrane </a:t>
            </a:r>
          </a:p>
          <a:p>
            <a:endParaRPr lang="en-GB" sz="2800" dirty="0"/>
          </a:p>
          <a:p>
            <a:r>
              <a:rPr lang="en-GB" sz="2800" dirty="0" smtClean="0"/>
              <a:t>Now the DNA will flow through and be collected in the tube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19200"/>
            <a:ext cx="4622372" cy="28678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696200" y="3486596"/>
            <a:ext cx="685800" cy="7992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48500" y="4293775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DNA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Gel electrophoresis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21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Traditional method</a:t>
            </a:r>
          </a:p>
          <a:p>
            <a:pPr lvl="1"/>
            <a:r>
              <a:rPr lang="en-US" dirty="0" smtClean="0"/>
              <a:t>Using site-directed mutagenesis to edit a gene</a:t>
            </a:r>
          </a:p>
          <a:p>
            <a:pPr lvl="1"/>
            <a:r>
              <a:rPr lang="en-US" dirty="0" smtClean="0"/>
              <a:t>Make red fluorescent protein brighter </a:t>
            </a:r>
          </a:p>
          <a:p>
            <a:pPr lvl="1"/>
            <a:r>
              <a:rPr lang="en-US" dirty="0" smtClean="0"/>
              <a:t>Weeks 1,2,4,5</a:t>
            </a:r>
          </a:p>
          <a:p>
            <a:pPr lvl="1"/>
            <a:endParaRPr lang="en-US" dirty="0"/>
          </a:p>
          <a:p>
            <a:r>
              <a:rPr lang="en-US" dirty="0" smtClean="0"/>
              <a:t>New method</a:t>
            </a:r>
          </a:p>
          <a:p>
            <a:pPr lvl="1"/>
            <a:r>
              <a:rPr lang="en-US" dirty="0" smtClean="0"/>
              <a:t>Using CRISPR to edit a gene (within the genome)</a:t>
            </a:r>
          </a:p>
          <a:p>
            <a:pPr lvl="1"/>
            <a:r>
              <a:rPr lang="en-US" dirty="0" smtClean="0"/>
              <a:t>Edit the CAN1 gene of yeast so that yeast cells become resistant to a toxic chemical</a:t>
            </a:r>
          </a:p>
          <a:p>
            <a:pPr lvl="1"/>
            <a:r>
              <a:rPr lang="en-US" dirty="0" smtClean="0"/>
              <a:t>Weeks 3,4,5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0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can determine the quantity and quality of our nucleic acid using gel electrophoresis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77" b="28901"/>
          <a:stretch/>
        </p:blipFill>
        <p:spPr bwMode="auto">
          <a:xfrm>
            <a:off x="0" y="2514600"/>
            <a:ext cx="6019800" cy="350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4" r="70667"/>
          <a:stretch>
            <a:fillRect/>
          </a:stretch>
        </p:blipFill>
        <p:spPr bwMode="auto">
          <a:xfrm>
            <a:off x="6459091" y="2766611"/>
            <a:ext cx="1715330" cy="299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9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3008313" cy="552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Pouring a Gel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990600"/>
            <a:ext cx="7620000" cy="46910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gel is made out of an agarose matrix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Agarose is clear and colorless; we can see DNA by incorporating ethidium bromide or </a:t>
            </a:r>
            <a:r>
              <a:rPr lang="en-US" sz="2800" dirty="0" err="1" smtClean="0"/>
              <a:t>GelRed</a:t>
            </a:r>
            <a:r>
              <a:rPr lang="en-US" sz="2800" dirty="0" smtClean="0"/>
              <a:t>, which inserts into the DNA and fluoresces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4191000" cy="250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3" t="46277" b="28901"/>
          <a:stretch/>
        </p:blipFill>
        <p:spPr bwMode="auto">
          <a:xfrm>
            <a:off x="4732283" y="2976355"/>
            <a:ext cx="4411717" cy="350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4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Serial Dilutions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4648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a serial dilution,</a:t>
            </a: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concentration decreases by the same amount in each successive step 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Serial dilutions are multiplicative</a:t>
            </a:r>
          </a:p>
          <a:p>
            <a:pPr lvl="1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1:5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dilution followed by a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1:5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dilution =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1:25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 is it crucial to change pipet tips when performing dilutions?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performing serial dilutions, why is it crucial to mix thoroughly at each step?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Preparing your samples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80182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To get the clear and colorless DNA into the gel we mix it with loading dye</a:t>
            </a:r>
            <a:endParaRPr lang="en-US" sz="3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5"/>
          <a:stretch/>
        </p:blipFill>
        <p:spPr bwMode="auto">
          <a:xfrm>
            <a:off x="2514600" y="2057400"/>
            <a:ext cx="3868737" cy="443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5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Running a Gel</a:t>
            </a:r>
            <a:endParaRPr lang="en-US" sz="32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5"/>
          <a:stretch/>
        </p:blipFill>
        <p:spPr bwMode="auto">
          <a:xfrm>
            <a:off x="609599" y="1143000"/>
            <a:ext cx="4706937" cy="539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6536" y="914400"/>
            <a:ext cx="3675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Cover the gel with buffer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Hover over the well and pipet gently; do not push all the way down on pipet!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 sure to load a DNA ladder into one lane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4" r="70667"/>
          <a:stretch>
            <a:fillRect/>
          </a:stretch>
        </p:blipFill>
        <p:spPr bwMode="auto">
          <a:xfrm>
            <a:off x="6629400" y="4466849"/>
            <a:ext cx="1368746" cy="239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 rot="18300000">
            <a:off x="6426833" y="3553132"/>
            <a:ext cx="1639778" cy="30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r>
              <a:rPr lang="en-US" sz="1400" dirty="0">
                <a:latin typeface="Arial" charset="0"/>
                <a:cs typeface="Arial" charset="0"/>
              </a:rPr>
              <a:t>DNA ladder</a:t>
            </a:r>
          </a:p>
        </p:txBody>
      </p:sp>
    </p:spTree>
    <p:extLst>
      <p:ext uri="{BB962C8B-B14F-4D97-AF65-F5344CB8AC3E}">
        <p14:creationId xmlns:p14="http://schemas.microsoft.com/office/powerpoint/2010/main" val="41621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Viewing your Gel</a:t>
            </a:r>
            <a:endParaRPr lang="en-US" sz="32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6015904" y="2133600"/>
            <a:ext cx="1706679" cy="3883698"/>
            <a:chOff x="4808114" y="1631653"/>
            <a:chExt cx="1706679" cy="388369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74" r="70667"/>
            <a:stretch>
              <a:fillRect/>
            </a:stretch>
          </p:blipFill>
          <p:spPr bwMode="auto">
            <a:xfrm>
              <a:off x="4808114" y="3124200"/>
              <a:ext cx="1368746" cy="2391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 rot="18300000">
              <a:off x="4600260" y="2297686"/>
              <a:ext cx="1639778" cy="30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DNA ladder</a:t>
              </a:r>
            </a:p>
          </p:txBody>
        </p:sp>
        <p:sp>
          <p:nvSpPr>
            <p:cNvPr id="6" name="TextBox 15"/>
            <p:cNvSpPr txBox="1">
              <a:spLocks noChangeArrowheads="1"/>
            </p:cNvSpPr>
            <p:nvPr/>
          </p:nvSpPr>
          <p:spPr bwMode="auto">
            <a:xfrm rot="18300000">
              <a:off x="4931577" y="2327117"/>
              <a:ext cx="1639778" cy="30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r>
                <a:rPr lang="en-US" sz="1400" dirty="0" smtClean="0">
                  <a:latin typeface="Arial" charset="0"/>
                  <a:cs typeface="Arial" charset="0"/>
                </a:rPr>
                <a:t>Sample </a:t>
              </a:r>
              <a:r>
                <a:rPr lang="en-US" sz="14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7" name="TextBox 16"/>
            <p:cNvSpPr txBox="1">
              <a:spLocks noChangeArrowheads="1"/>
            </p:cNvSpPr>
            <p:nvPr/>
          </p:nvSpPr>
          <p:spPr bwMode="auto">
            <a:xfrm rot="18300000">
              <a:off x="5236312" y="2327117"/>
              <a:ext cx="1639778" cy="30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r>
                <a:rPr lang="en-US" sz="1400" dirty="0" smtClean="0">
                  <a:latin typeface="Arial" charset="0"/>
                  <a:cs typeface="Arial" charset="0"/>
                </a:rPr>
                <a:t>Sample </a:t>
              </a:r>
              <a:r>
                <a:rPr lang="en-US" sz="1400" dirty="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8" name="TextBox 17"/>
            <p:cNvSpPr txBox="1">
              <a:spLocks noChangeArrowheads="1"/>
            </p:cNvSpPr>
            <p:nvPr/>
          </p:nvSpPr>
          <p:spPr bwMode="auto">
            <a:xfrm rot="18300000">
              <a:off x="5541048" y="2331416"/>
              <a:ext cx="1639778" cy="30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</a:defRPr>
              </a:lvl9pPr>
            </a:lstStyle>
            <a:p>
              <a:r>
                <a:rPr lang="en-US" sz="1400" dirty="0" smtClean="0">
                  <a:latin typeface="Arial" charset="0"/>
                  <a:cs typeface="Arial" charset="0"/>
                </a:rPr>
                <a:t>Sample 3</a:t>
              </a:r>
              <a:endParaRPr lang="en-US" sz="140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90" y="3016613"/>
            <a:ext cx="2971800" cy="24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9144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Remove carefully!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Compare to the DNA ladder to determine DNA length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relationship between DNA, chromosomes, genes, and the genome?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minipreps</a:t>
            </a:r>
            <a:r>
              <a:rPr lang="en-US" dirty="0" smtClean="0"/>
              <a:t> to extract DNA from cells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DNA is used for long-term storage of information in cells</a:t>
            </a:r>
          </a:p>
          <a:p>
            <a:pPr lvl="1"/>
            <a:r>
              <a:rPr lang="en-US" dirty="0" err="1" smtClean="0"/>
              <a:t>Minipreps</a:t>
            </a:r>
            <a:r>
              <a:rPr lang="en-US" dirty="0" smtClean="0"/>
              <a:t> can be used to extract DNA from many cell types:</a:t>
            </a:r>
          </a:p>
          <a:p>
            <a:pPr marL="1257300" lvl="2" indent="-457200"/>
            <a:r>
              <a:rPr lang="en-US" dirty="0"/>
              <a:t>Animal cells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or tissue (patient samples)</a:t>
            </a:r>
          </a:p>
          <a:p>
            <a:pPr marL="1257300" lvl="2" indent="-457200"/>
            <a:r>
              <a:rPr lang="en-US" dirty="0"/>
              <a:t>Plant cells or tissue</a:t>
            </a:r>
          </a:p>
          <a:p>
            <a:pPr marL="1257300" lvl="2" indent="-457200"/>
            <a:r>
              <a:rPr lang="en-US" dirty="0"/>
              <a:t>Whole blood </a:t>
            </a:r>
          </a:p>
          <a:p>
            <a:pPr marL="1257300" lvl="2" indent="-457200"/>
            <a:r>
              <a:rPr lang="en-US" dirty="0"/>
              <a:t>Yeast cells </a:t>
            </a:r>
          </a:p>
          <a:p>
            <a:pPr marL="1257300" lvl="2" indent="-457200"/>
            <a:r>
              <a:rPr lang="en-US" dirty="0"/>
              <a:t>Bacterial cells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r="12185"/>
          <a:stretch/>
        </p:blipFill>
        <p:spPr>
          <a:xfrm rot="5400000">
            <a:off x="3450772" y="1197429"/>
            <a:ext cx="2235201" cy="9136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Why </a:t>
            </a:r>
            <a:r>
              <a:rPr lang="en-GB" dirty="0"/>
              <a:t>e</a:t>
            </a:r>
            <a:r>
              <a:rPr lang="en-GB" dirty="0" smtClean="0"/>
              <a:t>xtract DNA from cells?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6" y="990600"/>
            <a:ext cx="8831944" cy="42038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dirty="0" smtClean="0">
                <a:latin typeface="+mj-lt"/>
              </a:rPr>
              <a:t>Clinical applications</a:t>
            </a:r>
          </a:p>
          <a:p>
            <a:pPr lvl="1"/>
            <a:r>
              <a:rPr lang="en-US" altLang="en-US" sz="2400" dirty="0" smtClean="0">
                <a:latin typeface="+mj-lt"/>
              </a:rPr>
              <a:t>Tissue typing for organ transplant</a:t>
            </a:r>
          </a:p>
          <a:p>
            <a:pPr lvl="1"/>
            <a:r>
              <a:rPr lang="en-US" altLang="en-US" sz="2400" dirty="0" smtClean="0">
                <a:latin typeface="+mj-lt"/>
              </a:rPr>
              <a:t>Detection of pathogens</a:t>
            </a:r>
          </a:p>
          <a:p>
            <a:pPr lvl="1"/>
            <a:r>
              <a:rPr lang="en-US" altLang="en-US" sz="2400" dirty="0" smtClean="0">
                <a:latin typeface="+mj-lt"/>
              </a:rPr>
              <a:t>Human identity testing</a:t>
            </a:r>
          </a:p>
          <a:p>
            <a:pPr marL="0" indent="0">
              <a:buNone/>
            </a:pPr>
            <a:r>
              <a:rPr lang="en-GB" sz="2800" dirty="0" smtClean="0">
                <a:latin typeface="+mj-lt"/>
              </a:rPr>
              <a:t>Downstream research applications (additional experiments)</a:t>
            </a:r>
          </a:p>
          <a:p>
            <a:pPr lvl="1"/>
            <a:r>
              <a:rPr lang="en-US" altLang="en-US" sz="2400" dirty="0" smtClean="0">
                <a:latin typeface="+mj-lt"/>
              </a:rPr>
              <a:t>Determine DNA sequence</a:t>
            </a:r>
          </a:p>
          <a:p>
            <a:pPr lvl="1"/>
            <a:r>
              <a:rPr lang="en-US" altLang="en-US" sz="2400" dirty="0" smtClean="0">
                <a:latin typeface="+mj-lt"/>
              </a:rPr>
              <a:t>Combine different DNAs together (make recombinant DNA)</a:t>
            </a:r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  <a:latin typeface="+mj-lt"/>
              </a:rPr>
              <a:t>Change or alter the DNA sequence</a:t>
            </a:r>
          </a:p>
          <a:p>
            <a:pPr marL="0" indent="0">
              <a:buNone/>
            </a:pPr>
            <a:endParaRPr lang="en-GB" sz="2800" dirty="0">
              <a:latin typeface="+mj-lt"/>
            </a:endParaRPr>
          </a:p>
          <a:p>
            <a:endParaRPr lang="en-GB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659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50177"/>
          <p:cNvSpPr>
            <a:spLocks noChangeArrowheads="1"/>
          </p:cNvSpPr>
          <p:nvPr/>
        </p:nvSpPr>
        <p:spPr bwMode="auto">
          <a:xfrm>
            <a:off x="152400" y="1371600"/>
            <a:ext cx="4343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r>
              <a:rPr lang="en-US" altLang="en-US" sz="2800" dirty="0" smtClean="0">
                <a:latin typeface="+mj-lt"/>
              </a:rPr>
              <a:t>Genomic DNA (chromosome(s)) is located in the nucleus</a:t>
            </a:r>
            <a:endParaRPr lang="en-US" altLang="en-US" sz="2400" dirty="0" smtClean="0">
              <a:latin typeface="+mj-lt"/>
            </a:endParaRPr>
          </a:p>
          <a:p>
            <a:endParaRPr lang="en-US" altLang="en-US" sz="2800" dirty="0" smtClean="0">
              <a:latin typeface="+mj-lt"/>
            </a:endParaRPr>
          </a:p>
          <a:p>
            <a:endParaRPr lang="en-US" altLang="en-US" sz="2800" dirty="0">
              <a:latin typeface="+mj-lt"/>
            </a:endParaRPr>
          </a:p>
          <a:p>
            <a:r>
              <a:rPr lang="en-US" altLang="en-US" sz="2800" dirty="0" smtClean="0">
                <a:latin typeface="+mj-lt"/>
              </a:rPr>
              <a:t>Plasmid DNA is located in the cytoplasm in bacterial and yeast cells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b="4112"/>
          <a:stretch/>
        </p:blipFill>
        <p:spPr>
          <a:xfrm>
            <a:off x="4267200" y="533400"/>
            <a:ext cx="4827103" cy="328401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1594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Where is the DNA located in cells?</a:t>
            </a:r>
            <a:endParaRPr lang="en-GB" sz="4000" dirty="0"/>
          </a:p>
        </p:txBody>
      </p:sp>
      <p:pic>
        <p:nvPicPr>
          <p:cNvPr id="6" name="Picture 2" descr="figure 8-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75" y="4191000"/>
            <a:ext cx="420484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33424" y="3626913"/>
            <a:ext cx="148223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230944" y="4238304"/>
            <a:ext cx="1605376" cy="319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3424" y="3694093"/>
            <a:ext cx="2519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Genomic DNA (chromosome)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7916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ure 8-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80553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28600" y="2286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What are plasmids?</a:t>
            </a:r>
            <a:endParaRPr lang="en-US" alt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56725" y="1066800"/>
            <a:ext cx="1905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6725" y="8382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Genomic DNA (chromosome)</a:t>
            </a:r>
            <a:endParaRPr lang="en-US" sz="2800" b="1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" r="1736" b="1428"/>
          <a:stretch>
            <a:fillRect/>
          </a:stretch>
        </p:blipFill>
        <p:spPr bwMode="auto">
          <a:xfrm>
            <a:off x="5638800" y="1219200"/>
            <a:ext cx="2874963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567" y="4038600"/>
            <a:ext cx="5638800" cy="3352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altLang="en-US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Arial" charset="0"/>
              </a:rPr>
              <a:t>Plasmids are small circles of DNA (they contain genes)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Arial" charset="0"/>
              </a:rPr>
              <a:t>Some plasmids can have hundreds of copies/cell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>
                <a:latin typeface="Arial" charset="0"/>
              </a:rPr>
              <a:t>They can be transferred between cells</a:t>
            </a:r>
          </a:p>
        </p:txBody>
      </p:sp>
    </p:spTree>
    <p:extLst>
      <p:ext uri="{BB962C8B-B14F-4D97-AF65-F5344CB8AC3E}">
        <p14:creationId xmlns:p14="http://schemas.microsoft.com/office/powerpoint/2010/main" val="265940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able 8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6600"/>
            <a:ext cx="8543925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/>
              <a:t>Table 8.1 </a:t>
            </a:r>
            <a:r>
              <a:rPr lang="en-US" altLang="en-US" sz="1100" i="1"/>
              <a:t> Genomes 3 </a:t>
            </a:r>
            <a:r>
              <a:rPr lang="en-US" altLang="en-US" sz="1100"/>
              <a:t>(© Garland Science 2007)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228600" y="228600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8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Cells have plasmids because they give the cells useful properties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3868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 2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26797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304800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sz="3200" dirty="0" smtClean="0">
                <a:latin typeface="Arial" charset="0"/>
              </a:rPr>
              <a:t>Why are plasmids useful to us?</a:t>
            </a:r>
            <a:endParaRPr lang="en-US" altLang="en-US" sz="32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Arial" charset="0"/>
              <a:buNone/>
            </a:pPr>
            <a:endParaRPr lang="en-US" altLang="en-US" sz="3200" dirty="0"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2324" y="1237592"/>
            <a:ext cx="5284076" cy="52578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Arial" charset="0"/>
              </a:rPr>
              <a:t>They can be put into cells and taken out of cells easily</a:t>
            </a:r>
          </a:p>
          <a:p>
            <a:pPr>
              <a:lnSpc>
                <a:spcPct val="80000"/>
              </a:lnSpc>
            </a:pPr>
            <a:endParaRPr lang="en-US" altLang="en-US" sz="2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Arial" charset="0"/>
              </a:rPr>
              <a:t>We can insert a DNA of interest into a plasmid to make a recombinant DNA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Arial" charset="0"/>
              </a:rPr>
              <a:t>This new DNA can be inserted back into the cells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>
                <a:latin typeface="Arial" charset="0"/>
              </a:rPr>
              <a:t>The cells will copy the new DNA and make many copies of our DNA</a:t>
            </a: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latin typeface="Arial" charset="0"/>
              </a:rPr>
              <a:t>The DNA on plasmids can be easily manipulated in the lab</a:t>
            </a:r>
          </a:p>
        </p:txBody>
      </p:sp>
    </p:spTree>
    <p:extLst>
      <p:ext uri="{BB962C8B-B14F-4D97-AF65-F5344CB8AC3E}">
        <p14:creationId xmlns:p14="http://schemas.microsoft.com/office/powerpoint/2010/main" val="76126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767</Words>
  <Application>Microsoft Office PowerPoint</Application>
  <PresentationFormat>On-screen Show (4:3)</PresentationFormat>
  <Paragraphs>161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Build-a-Gene</vt:lpstr>
      <vt:lpstr>Two projects</vt:lpstr>
      <vt:lpstr>What is the relationship between DNA, chromosomes, genes, and the genome?</vt:lpstr>
      <vt:lpstr>Using minipreps to extract DNA from cells</vt:lpstr>
      <vt:lpstr>Why extract DNA from cells?</vt:lpstr>
      <vt:lpstr>PowerPoint Presentation</vt:lpstr>
      <vt:lpstr>PowerPoint Presentation</vt:lpstr>
      <vt:lpstr>PowerPoint Presentation</vt:lpstr>
      <vt:lpstr>PowerPoint Presentation</vt:lpstr>
      <vt:lpstr>Okay, let’s stop and talk technique</vt:lpstr>
      <vt:lpstr>Use good lab technique</vt:lpstr>
      <vt:lpstr>PowerPoint Presentation</vt:lpstr>
      <vt:lpstr>Back to minipreps….</vt:lpstr>
      <vt:lpstr>Spin columns are the most common method for extracting DNA from cells</vt:lpstr>
      <vt:lpstr>Step 1: Lysis </vt:lpstr>
      <vt:lpstr>Step 2: Binding</vt:lpstr>
      <vt:lpstr>Step 3: Wash</vt:lpstr>
      <vt:lpstr>Step 4: Elute</vt:lpstr>
      <vt:lpstr>Gel electrophoresis</vt:lpstr>
      <vt:lpstr>We can determine the quantity and quality of our nucleic acid using gel electrophoresis</vt:lpstr>
      <vt:lpstr>Pouring a Gel</vt:lpstr>
      <vt:lpstr>Serial Dilutions</vt:lpstr>
      <vt:lpstr>Preparing your samples </vt:lpstr>
      <vt:lpstr>Running a Gel</vt:lpstr>
      <vt:lpstr>Viewing your Gel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our starting material (source of RNA)?</dc:title>
  <dc:creator>Administrator</dc:creator>
  <cp:lastModifiedBy>Administrator</cp:lastModifiedBy>
  <cp:revision>44</cp:revision>
  <dcterms:created xsi:type="dcterms:W3CDTF">2016-05-31T01:01:48Z</dcterms:created>
  <dcterms:modified xsi:type="dcterms:W3CDTF">2016-08-06T12:50:40Z</dcterms:modified>
</cp:coreProperties>
</file>