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id="0" initials="" name="Mel Mel 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slides/slide34.xml" Type="http://schemas.openxmlformats.org/officeDocument/2006/relationships/slide" Id="rId40"/><Relationship Target="theme/theme2.xml" Type="http://schemas.openxmlformats.org/officeDocument/2006/relationships/theme" Id="rId1"/><Relationship Target="slides/slide16.xml" Type="http://schemas.openxmlformats.org/officeDocument/2006/relationships/slide" Id="rId22"/><Relationship Target="slides/slide35.xml" Type="http://schemas.openxmlformats.org/officeDocument/2006/relationships/slide" Id="rId41"/><Relationship Target="commentAuthors.xml" Type="http://schemas.openxmlformats.org/officeDocument/2006/relationships/commentAuthors" Id="rId4"/><Relationship Target="slides/slide17.xml" Type="http://schemas.openxmlformats.org/officeDocument/2006/relationships/slide" Id="rId23"/><Relationship Target="slides/slide36.xml" Type="http://schemas.openxmlformats.org/officeDocument/2006/relationships/slide" Id="rId42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37.xml" Type="http://schemas.openxmlformats.org/officeDocument/2006/relationships/slide" Id="rId43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1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2" authorId="0">
    <p:pos y="0" x="6000"/>
    <p:text>Upload new versions here:
http://openwetware.org/wiki/Image:HIV_Structure_Project_BIOL398.pptx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0">
    <p:pos y="0" x="6000"/>
    <p:text>I'm changing the size of certain things here because they're going to be really small on the projector</p:text>
  </p:cm>
</p:cmLst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will finish when everybody imputs data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DNA more conserved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, also may be true  of V3 region affecting the host's ability to adapt to the changes and generate sufficient immune response.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comments/comment1.xml" Type="http://schemas.openxmlformats.org/officeDocument/2006/relationships/comments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4"/><Relationship Target="../media/image19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4"/><Relationship Target="../comments/comment2.xml" Type="http://schemas.openxmlformats.org/officeDocument/2006/relationships/comments" Id="rId3"/><Relationship Target="../media/image19.png" Type="http://schemas.openxmlformats.org/officeDocument/2006/relationships/image" Id="rId5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png" Type="http://schemas.openxmlformats.org/officeDocument/2006/relationships/image" Id="rId4"/><Relationship Target="../media/image2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4"/><Relationship Target="../media/image28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7.png" Type="http://schemas.openxmlformats.org/officeDocument/2006/relationships/image" Id="rId4"/><Relationship Target="../media/image25.png" Type="http://schemas.openxmlformats.org/officeDocument/2006/relationships/image" Id="rId3"/><Relationship Target="../media/image24.png" Type="http://schemas.openxmlformats.org/officeDocument/2006/relationships/image" Id="rId5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29.png" Type="http://schemas.openxmlformats.org/officeDocument/2006/relationships/image" Id="rId3"/><Relationship Target="../media/image14.png" Type="http://schemas.openxmlformats.org/officeDocument/2006/relationships/image" Id="rId5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4"/><Relationship Target="../media/image30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10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gif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3684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The V3 Region Expresses More Diversity in Amino Acid Sequence in AIDS Diagnosed Patients than in Non-Trending and AIDS Progressing Patients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673978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HIV Structure Project</a:t>
            </a:r>
          </a:p>
          <a:p>
            <a:pPr rtl="0"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Chloe Jones, </a:t>
            </a:r>
            <a:r>
              <a:rPr sz="1800" lang="en">
                <a:solidFill>
                  <a:schemeClr val="dk1"/>
                </a:solidFill>
              </a:rPr>
              <a:t>Isabel Gonzaga, and </a:t>
            </a:r>
            <a:r>
              <a:rPr sz="1800" lang="en">
                <a:solidFill>
                  <a:schemeClr val="dk1"/>
                </a:solidFill>
              </a:rPr>
              <a:t>Nicole Anguiano</a:t>
            </a:r>
          </a:p>
          <a:p>
            <a:pPr rtl="0" lvl="0"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BIOL368: Bioinformatics Laboratory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October 28, 2014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Subject 3 and Subject 10 share a similar PsiPred secondary structure prediction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t="7460" b="42398" r="11655" l="20502"/>
          <a:stretch/>
        </p:blipFill>
        <p:spPr>
          <a:xfrm>
            <a:off y="1366225" x="615450"/>
            <a:ext cy="3358050" cx="351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 t="7887" b="42539" r="12391" l="20263"/>
          <a:stretch/>
        </p:blipFill>
        <p:spPr>
          <a:xfrm>
            <a:off y="1366225" x="4718500"/>
            <a:ext cy="3358050" cx="352533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y="975450" x="1631450"/>
            <a:ext cy="281999" cx="1260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Subject 3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90" name="Shape 90"/>
          <p:cNvSpPr txBox="1"/>
          <p:nvPr/>
        </p:nvSpPr>
        <p:spPr>
          <a:xfrm>
            <a:off y="975450" x="5808800"/>
            <a:ext cy="4923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1"/>
                </a:solidFill>
              </a:rPr>
              <a:t>Subject 10</a:t>
            </a:r>
          </a:p>
        </p:txBody>
      </p:sp>
      <p:sp>
        <p:nvSpPr>
          <p:cNvPr id="91" name="Shape 91"/>
          <p:cNvSpPr/>
          <p:nvPr/>
        </p:nvSpPr>
        <p:spPr>
          <a:xfrm>
            <a:off y="1366225" x="2715850"/>
            <a:ext cy="857400" cx="9185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y="2223625" x="1025775"/>
            <a:ext cy="857400" cx="14361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y="1366225" x="6849500"/>
            <a:ext cy="857400" cx="9185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y="2223625" x="5164025"/>
            <a:ext cy="857400" cx="14361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Subject 15 had no beta sheet and a shortened alpha helix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t="7831" b="41836" r="12888" l="20745"/>
          <a:stretch/>
        </p:blipFill>
        <p:spPr>
          <a:xfrm>
            <a:off y="1063375" x="1021725"/>
            <a:ext cy="3862474" cx="3935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y="1112225" x="3429025"/>
            <a:ext cy="857400" cx="10061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y="1969625" x="1514275"/>
            <a:ext cy="941699" cx="15533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y="1965750" x="1934325"/>
            <a:ext cy="941699" cx="303000"/>
          </a:xfrm>
          <a:prstGeom prst="rect">
            <a:avLst/>
          </a:prstGeom>
          <a:noFill/>
          <a:ln w="38100" cap="flat">
            <a:solidFill>
              <a:srgbClr val="99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y="1063375" x="4957075"/>
            <a:ext cy="3624299" cx="393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/>
              <a:t>Missing sheet amino acid sequence: Phe-Tyr-Thr</a:t>
            </a:r>
          </a:p>
          <a:p>
            <a:pPr rtl="0" lvl="1" indent="-3683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200" lang="en"/>
              <a:t>Same amino acid sequence as subject 10</a:t>
            </a:r>
          </a:p>
          <a:p>
            <a:pPr algn="l" rtl="0" lvl="0" marR="0" indent="-3683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/>
              <a:t>Missing portion in alpha helix has same AA sequence as both other subjects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t="29983" b="3725" r="2248" l="0"/>
          <a:stretch/>
        </p:blipFill>
        <p:spPr>
          <a:xfrm>
            <a:off y="1003275" x="400300"/>
            <a:ext cy="2368600" cx="43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Diagnosed group initial visit secondary structure highlights amino acid changes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t="7817" b="42611" r="11656" l="20256"/>
          <a:stretch/>
        </p:blipFill>
        <p:spPr>
          <a:xfrm>
            <a:off y="1063375" x="5046050"/>
            <a:ext cy="3725700" cx="395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y="1063375" x="2872250"/>
            <a:ext cy="1030200" cx="19152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y="2223475" x="1324725"/>
            <a:ext cy="1148400" cx="2091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y="1112225" x="7434375"/>
            <a:ext cy="857400" cx="9963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y="1969625" x="5594050"/>
            <a:ext cy="857400" cx="14790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y="3371875" x="332150"/>
            <a:ext cy="1309199" cx="452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Location of missing </a:t>
            </a:r>
            <a:r>
              <a:rPr sz="2000" lang="en">
                <a:solidFill>
                  <a:srgbClr val="252525"/>
                </a:solidFill>
              </a:rPr>
              <a:t>beta</a:t>
            </a:r>
            <a:r>
              <a:rPr sz="2000" lang="en"/>
              <a:t> sheet </a:t>
            </a:r>
            <a:r>
              <a:rPr sz="2000" lang="en">
                <a:solidFill>
                  <a:schemeClr val="dk1"/>
                </a:solidFill>
              </a:rPr>
              <a:t>(20-22)</a:t>
            </a:r>
            <a:r>
              <a:rPr sz="2000" lang="en"/>
              <a:t> has no fully conserved residues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Alpha helix </a:t>
            </a:r>
            <a:r>
              <a:rPr sz="2000" lang="en">
                <a:solidFill>
                  <a:schemeClr val="dk1"/>
                </a:solidFill>
              </a:rPr>
              <a:t>(55-59)</a:t>
            </a:r>
            <a:r>
              <a:rPr sz="2000" lang="en"/>
              <a:t>: 1 difference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000" lang="en"/>
              <a:t>Gln vs Lys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t="29983" b="3725" r="2248" l="0"/>
          <a:stretch/>
        </p:blipFill>
        <p:spPr>
          <a:xfrm>
            <a:off y="1003275" x="400300"/>
            <a:ext cy="2368600" cx="43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Location of missing </a:t>
            </a:r>
            <a:r>
              <a:rPr sz="3000" lang="en">
                <a:solidFill>
                  <a:srgbClr val="000000"/>
                </a:solidFill>
              </a:rPr>
              <a:t>beta sheet has no fully conserved residues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t="7817" b="42611" r="11656" l="20256"/>
          <a:stretch/>
        </p:blipFill>
        <p:spPr>
          <a:xfrm>
            <a:off y="1063375" x="5046050"/>
            <a:ext cy="3725700" cx="395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y="3303500" x="149000"/>
            <a:ext cy="1309199" cx="4889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9900"/>
                </a:solidFill>
              </a:rPr>
              <a:t>Missing </a:t>
            </a:r>
            <a:r>
              <a:rPr b="1" sz="1800" lang="en">
                <a:solidFill>
                  <a:srgbClr val="FF9900"/>
                </a:solidFill>
              </a:rPr>
              <a:t>beta</a:t>
            </a:r>
            <a:r>
              <a:rPr b="1" sz="1800" lang="en">
                <a:solidFill>
                  <a:srgbClr val="FF9900"/>
                </a:solidFill>
              </a:rPr>
              <a:t> sheet</a:t>
            </a:r>
            <a:r>
              <a:rPr sz="1800" lang="en"/>
              <a:t> </a:t>
            </a:r>
            <a:r>
              <a:rPr sz="1800" lang="en">
                <a:solidFill>
                  <a:schemeClr val="dk1"/>
                </a:solidFill>
              </a:rPr>
              <a:t>(20-22):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20: Arg (+) vs Lys (+) vs Ser (polar)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21: Thr (polar) vs Ala (nonpolar) vs Val (nonpolar)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22: Phe (nonpolar) vs Tyr (polar)</a:t>
            </a:r>
          </a:p>
        </p:txBody>
      </p:sp>
      <p:sp>
        <p:nvSpPr>
          <p:cNvPr id="125" name="Shape 125"/>
          <p:cNvSpPr/>
          <p:nvPr/>
        </p:nvSpPr>
        <p:spPr>
          <a:xfrm>
            <a:off y="1045675" x="3819775"/>
            <a:ext cy="1093800" cx="250499"/>
          </a:xfrm>
          <a:prstGeom prst="rect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/>
        </p:nvSpPr>
        <p:spPr>
          <a:xfrm>
            <a:off y="1934300" x="5984650"/>
            <a:ext cy="927900" cx="250499"/>
          </a:xfrm>
          <a:prstGeom prst="rect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t="29983" b="3725" r="2248" l="0"/>
          <a:stretch/>
        </p:blipFill>
        <p:spPr>
          <a:xfrm>
            <a:off y="1003275" x="400300"/>
            <a:ext cy="2368600" cx="43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Alpha helix has one residue that is strongly conserved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t="7817" b="42611" r="11656" l="20256"/>
          <a:stretch/>
        </p:blipFill>
        <p:spPr>
          <a:xfrm>
            <a:off y="1063375" x="5046050"/>
            <a:ext cy="3725700" cx="395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y="3635650" x="149000"/>
            <a:ext cy="1309199" cx="4889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000" lang="en">
                <a:solidFill>
                  <a:srgbClr val="FF00FF"/>
                </a:solidFill>
              </a:rPr>
              <a:t>Alpha helix</a:t>
            </a:r>
            <a:r>
              <a:rPr sz="2000" lang="en"/>
              <a:t> </a:t>
            </a:r>
            <a:r>
              <a:rPr sz="2000" lang="en">
                <a:solidFill>
                  <a:schemeClr val="dk1"/>
                </a:solidFill>
              </a:rPr>
              <a:t>(55-59):</a:t>
            </a:r>
            <a:r>
              <a:rPr sz="2000" lang="en"/>
              <a:t> 1 difference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58: Gln vs Lys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000" lang="en"/>
              <a:t>polar </a:t>
            </a:r>
            <a:r>
              <a:rPr sz="2000" lang="en">
                <a:solidFill>
                  <a:schemeClr val="dk1"/>
                </a:solidFill>
              </a:rPr>
              <a:t>→ (+)</a:t>
            </a:r>
          </a:p>
        </p:txBody>
      </p:sp>
      <p:sp>
        <p:nvSpPr>
          <p:cNvPr id="135" name="Shape 135"/>
          <p:cNvSpPr/>
          <p:nvPr/>
        </p:nvSpPr>
        <p:spPr>
          <a:xfrm>
            <a:off y="1003275" x="4441050"/>
            <a:ext cy="1143599" cx="346200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y="1790675" x="6498450"/>
            <a:ext cy="1143599" cx="4766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Diagnosed group final visit diversity affects secondary structure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t="30969" b="2629" r="0" l="0"/>
          <a:stretch/>
        </p:blipFill>
        <p:spPr>
          <a:xfrm>
            <a:off y="1065850" x="300900"/>
            <a:ext cy="2410350" cx="45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y="1065850" x="2784350"/>
            <a:ext cy="1098600" cx="20220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y="2263550" x="1201625"/>
            <a:ext cy="1098600" cx="1857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t="7644" b="42972" r="12985" l="20111"/>
          <a:stretch/>
        </p:blipFill>
        <p:spPr>
          <a:xfrm>
            <a:off y="1065850" x="4992075"/>
            <a:ext cy="3725700" cx="390052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y="1065850" x="7362225"/>
            <a:ext cy="902399" cx="10196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y="1968250" x="5531475"/>
            <a:ext cy="902399" cx="15123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y="3478675" x="96687"/>
            <a:ext cy="1582499" cx="491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>
                <a:solidFill>
                  <a:schemeClr val="dk1"/>
                </a:solidFill>
              </a:rPr>
              <a:t>Location of missing </a:t>
            </a:r>
            <a:r>
              <a:rPr sz="2000" lang="en">
                <a:solidFill>
                  <a:srgbClr val="252525"/>
                </a:solidFill>
              </a:rPr>
              <a:t>beta</a:t>
            </a:r>
            <a:r>
              <a:rPr sz="2000" lang="en">
                <a:solidFill>
                  <a:schemeClr val="dk1"/>
                </a:solidFill>
              </a:rPr>
              <a:t> sheet (20-22) still has no fully conserved sequences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>
                <a:solidFill>
                  <a:schemeClr val="dk1"/>
                </a:solidFill>
              </a:rPr>
              <a:t>Alpha helix (55-59): 3 differences at residues 55, 58, and 59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Location of missing beta sheet in diagnosed group has no fully conserved residues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t="30969" b="2629" r="0" l="0"/>
          <a:stretch/>
        </p:blipFill>
        <p:spPr>
          <a:xfrm>
            <a:off y="1065850" x="300912"/>
            <a:ext cy="2410350" cx="450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t="7644" b="42972" r="12985" l="20111"/>
          <a:stretch/>
        </p:blipFill>
        <p:spPr>
          <a:xfrm>
            <a:off y="1065850" x="4992075"/>
            <a:ext cy="3725700" cx="390052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y="3536475" x="300925"/>
            <a:ext cy="1534500" cx="491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9900"/>
                </a:solidFill>
              </a:rPr>
              <a:t>Missing </a:t>
            </a:r>
            <a:r>
              <a:rPr b="1" sz="1800" lang="en">
                <a:solidFill>
                  <a:srgbClr val="FF9900"/>
                </a:solidFill>
              </a:rPr>
              <a:t>beta</a:t>
            </a:r>
            <a:r>
              <a:rPr b="1" sz="1800" lang="en">
                <a:solidFill>
                  <a:srgbClr val="FF9900"/>
                </a:solidFill>
              </a:rPr>
              <a:t> sheet</a:t>
            </a:r>
            <a:r>
              <a:rPr sz="1800" lang="en">
                <a:solidFill>
                  <a:schemeClr val="dk1"/>
                </a:solidFill>
              </a:rPr>
              <a:t> (20-22):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20: Arg (+) vs Lys (+) 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21: Thr (polar) vs Ala (nonpolar) vs Val (nonpolar)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22: Phe (nonpolar) vs Tyr (polar) vs Leu (nonpolar)</a:t>
            </a:r>
          </a:p>
        </p:txBody>
      </p:sp>
      <p:sp>
        <p:nvSpPr>
          <p:cNvPr id="157" name="Shape 157"/>
          <p:cNvSpPr/>
          <p:nvPr/>
        </p:nvSpPr>
        <p:spPr>
          <a:xfrm>
            <a:off y="1065850" x="3780675"/>
            <a:ext cy="1093800" cx="250499"/>
          </a:xfrm>
          <a:prstGeom prst="rect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/>
        </p:nvSpPr>
        <p:spPr>
          <a:xfrm>
            <a:off y="2051550" x="5959100"/>
            <a:ext cy="703500" cx="250499"/>
          </a:xfrm>
          <a:prstGeom prst="rect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Diagnosed group alpha helix loses consensus from the first to the final visit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t="30969" b="2629" r="0" l="0"/>
          <a:stretch/>
        </p:blipFill>
        <p:spPr>
          <a:xfrm>
            <a:off y="1065850" x="300912"/>
            <a:ext cy="2410350" cx="450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t="7644" b="42972" r="12985" l="20111"/>
          <a:stretch/>
        </p:blipFill>
        <p:spPr>
          <a:xfrm>
            <a:off y="1065850" x="4992075"/>
            <a:ext cy="3725700" cx="390052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y="3647950" x="96700"/>
            <a:ext cy="1143599" cx="491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SzPct val="55000"/>
              <a:buNone/>
            </a:pPr>
            <a:r>
              <a:rPr b="1" sz="2000" lang="en">
                <a:solidFill>
                  <a:srgbClr val="FF00FF"/>
                </a:solidFill>
              </a:rPr>
              <a:t>Alpha helix</a:t>
            </a:r>
            <a:r>
              <a:rPr sz="2000" lang="en">
                <a:solidFill>
                  <a:schemeClr val="dk1"/>
                </a:solidFill>
              </a:rPr>
              <a:t> (55-59): 3 differences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000" lang="en">
                <a:solidFill>
                  <a:schemeClr val="dk1"/>
                </a:solidFill>
              </a:rPr>
              <a:t>55</a:t>
            </a:r>
            <a:r>
              <a:rPr sz="2000" lang="en">
                <a:solidFill>
                  <a:schemeClr val="dk1"/>
                </a:solidFill>
              </a:rPr>
              <a:t>: Asn (polar) vs Asp (-)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>
                <a:solidFill>
                  <a:schemeClr val="dk1"/>
                </a:solidFill>
              </a:rPr>
              <a:t>58: Gln (polar) vs Lys (+)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000" lang="en">
                <a:solidFill>
                  <a:schemeClr val="dk1"/>
                </a:solidFill>
              </a:rPr>
              <a:t>59</a:t>
            </a:r>
            <a:r>
              <a:rPr sz="2000" lang="en">
                <a:solidFill>
                  <a:schemeClr val="dk1"/>
                </a:solidFill>
              </a:rPr>
              <a:t>: Ala (nonpolar) vs Arg (+)</a:t>
            </a:r>
          </a:p>
        </p:txBody>
      </p:sp>
      <p:sp>
        <p:nvSpPr>
          <p:cNvPr id="167" name="Shape 167"/>
          <p:cNvSpPr/>
          <p:nvPr/>
        </p:nvSpPr>
        <p:spPr>
          <a:xfrm>
            <a:off y="1065850" x="4415700"/>
            <a:ext cy="1080900" cx="3716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y="2034350" x="6476750"/>
            <a:ext cy="857400" cx="4301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3427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AIDS progressing groups show increased diversity over time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48" x="965750"/>
            <a:ext cy="3517725" cx="693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05975" x="457200"/>
            <a:ext cy="857400" cx="85587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Progressing group initial visit secondary structure highlights amino acid changes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43725" x="5158112"/>
            <a:ext cy="3638550" cx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y="1243725" x="7506375"/>
            <a:ext cy="732899" cx="10260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y="2115525" x="5604400"/>
            <a:ext cy="732899" cx="15902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49549" x="534150"/>
            <a:ext cy="2371475" cx="450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y="1049550" x="2975325"/>
            <a:ext cy="1143599" cx="20609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y="2115525" x="1370750"/>
            <a:ext cy="1388700" cx="1937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y="3421025" x="457200"/>
            <a:ext cy="1168200" cx="4555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Beta sheet (20-22): 2 differences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000" lang="en"/>
              <a:t>20: Phe vs Lys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000" lang="en"/>
              <a:t>22: Ala vs Thr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Alpha helix (56-61): 1 difference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000" lang="en"/>
              <a:t>56: Asp vs Asn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014525" x="457200"/>
            <a:ext cy="3997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V3 region of gp120 protein plays a critical role in HIV entry to CD4 T-Cells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262626"/>
                </a:solidFill>
              </a:rPr>
              <a:t>Examining  the V3 structure between the HIV-1 variants provide insight on level of progressiveness 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262626"/>
                </a:solidFill>
              </a:rPr>
              <a:t>V3 region and protein structure changes over time in respect to each group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262626"/>
                </a:solidFill>
              </a:rPr>
              <a:t>Analysis of how the progressor group affected the diversity and secondary structure of the V3 region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205975" x="457200"/>
            <a:ext cy="857400" cx="85587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Progressing group initial visit secondary structure highlights amino acid changes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43725" x="5158112"/>
            <a:ext cy="3638550" cx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y="2115525" x="6044200"/>
            <a:ext cy="732899" cx="303900"/>
          </a:xfrm>
          <a:prstGeom prst="rect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49549" x="534150"/>
            <a:ext cy="2371475" cx="450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y="961850" x="4122625"/>
            <a:ext cy="1231200" cx="250499"/>
          </a:xfrm>
          <a:prstGeom prst="rect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y="3369650" x="434675"/>
            <a:ext cy="1168200" cx="4701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000" lang="en">
                <a:solidFill>
                  <a:srgbClr val="FF9900"/>
                </a:solidFill>
              </a:rPr>
              <a:t>Beta sheet</a:t>
            </a:r>
            <a:r>
              <a:rPr sz="2000" lang="en"/>
              <a:t> (20-22): 2 differences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20: Phe vs Lys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000" lang="en"/>
              <a:t>nonpolar, aromatic </a:t>
            </a:r>
            <a:r>
              <a:rPr sz="2000" lang="en">
                <a:solidFill>
                  <a:schemeClr val="dk1"/>
                </a:solidFill>
              </a:rPr>
              <a:t>→ (+</a:t>
            </a:r>
            <a:r>
              <a:rPr sz="2000" lang="en"/>
              <a:t>)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22: Ala vs Thr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000" lang="en"/>
              <a:t>nonpolar </a:t>
            </a:r>
            <a:r>
              <a:rPr sz="2000" lang="en">
                <a:solidFill>
                  <a:schemeClr val="dk1"/>
                </a:solidFill>
              </a:rPr>
              <a:t>→ polar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05975" x="457200"/>
            <a:ext cy="857400" cx="85587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Progressing group initial visit secondary structure highlights amino acid changes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43725" x="5158112"/>
            <a:ext cy="3638550" cx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y="2115525" x="6601150"/>
            <a:ext cy="732899" cx="5936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49549" x="534150"/>
            <a:ext cy="2371475" cx="4502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>
            <a:off y="1049550" x="4616875"/>
            <a:ext cy="1143599" cx="4193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y="2115525" x="1370750"/>
            <a:ext cy="1305600" cx="1937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y="3331125" x="507437"/>
            <a:ext cy="1168200" cx="4555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000" lang="en">
                <a:solidFill>
                  <a:srgbClr val="FF00FF"/>
                </a:solidFill>
              </a:rPr>
              <a:t>Alpha helix </a:t>
            </a:r>
            <a:r>
              <a:rPr sz="2000" lang="en"/>
              <a:t>(56-61): 1 difference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56: Asp vs Asn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000" lang="en"/>
              <a:t>(-) </a:t>
            </a:r>
            <a:r>
              <a:rPr sz="2000" lang="en">
                <a:solidFill>
                  <a:schemeClr val="dk1"/>
                </a:solidFill>
              </a:rPr>
              <a:t>→ polar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y="205975" x="457200"/>
            <a:ext cy="857400" cx="8569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Progressing group final visit diversity affects secondary structure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88816" x="5036325"/>
            <a:ext cy="3795608" cx="39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75" x="457200"/>
            <a:ext cy="2447624" cx="4377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y="1063375" x="7425600"/>
            <a:ext cy="857400" cx="10773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y="1920775" x="5590175"/>
            <a:ext cy="857400" cx="15017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y="1063375" x="2773900"/>
            <a:ext cy="1143599" cx="20609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y="2278075" x="1216850"/>
            <a:ext cy="1217099" cx="2580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y="3495175" x="51799"/>
            <a:ext cy="1168200" cx="5188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Beta sheet (20-22): 2 a.a. differences</a:t>
            </a:r>
          </a:p>
          <a:p>
            <a:pPr rtl="0" lvl="1" indent="-3429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1800" lang="en"/>
              <a:t>no more conservation at residue 20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Alpha helix (56-61): 3 a.a. differences</a:t>
            </a:r>
          </a:p>
          <a:p>
            <a:pPr rtl="0" lvl="1" indent="-3429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1800" lang="en"/>
              <a:t>New strong conservation at 59 and 61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y="0" x="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205975" x="457200"/>
            <a:ext cy="857400" cx="8569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Progressing group loses consensus at B-sheets over time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88816" x="5036325"/>
            <a:ext cy="3795608" cx="39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75" x="457200"/>
            <a:ext cy="2447624" cx="4377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y="1920775" x="5950400"/>
            <a:ext cy="857400" cx="329699"/>
          </a:xfrm>
          <a:prstGeom prst="rect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/>
        </p:nvSpPr>
        <p:spPr>
          <a:xfrm>
            <a:off y="3132625" x="269700"/>
            <a:ext cy="1651799" cx="500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rtl="0" lvl="0">
              <a:spcBef>
                <a:spcPts val="0"/>
              </a:spcBef>
              <a:buNone/>
            </a:pPr>
            <a:r>
              <a:rPr b="1" sz="2000" lang="en">
                <a:solidFill>
                  <a:schemeClr val="accent2"/>
                </a:solidFill>
              </a:rPr>
              <a:t>Beta sheet</a:t>
            </a:r>
            <a:r>
              <a:rPr sz="2000" lang="en">
                <a:solidFill>
                  <a:schemeClr val="accent2"/>
                </a:solidFill>
              </a:rPr>
              <a:t> </a:t>
            </a:r>
            <a:r>
              <a:rPr sz="2000" lang="en"/>
              <a:t>(20-22): 2 differences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20: Phe vs Lys vs </a:t>
            </a:r>
            <a:r>
              <a:rPr b="1" sz="2000" lang="en"/>
              <a:t>Tyr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000" lang="en">
                <a:solidFill>
                  <a:schemeClr val="dk1"/>
                </a:solidFill>
              </a:rPr>
              <a:t>np, arom → (+) → polar arom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22: Ala vs Thr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000" lang="en">
                <a:solidFill>
                  <a:schemeClr val="dk1"/>
                </a:solidFill>
              </a:rPr>
              <a:t>nonpolar → polar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36" name="Shape 236"/>
          <p:cNvSpPr txBox="1"/>
          <p:nvPr/>
        </p:nvSpPr>
        <p:spPr>
          <a:xfrm>
            <a:off y="0" x="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y="988825" x="3890687"/>
            <a:ext cy="1231200" cx="293999"/>
          </a:xfrm>
          <a:prstGeom prst="rect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y="205975" x="457200"/>
            <a:ext cy="857400" cx="8569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Progressing group alpha helix loses consensus over time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88816" x="5036325"/>
            <a:ext cy="3795608" cx="39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75" x="457200"/>
            <a:ext cy="2447624" cx="4377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y="1920775" x="6549775"/>
            <a:ext cy="857400" cx="616500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y="1063375" x="4405050"/>
            <a:ext cy="1143599" cx="4298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y="2278075" x="1216850"/>
            <a:ext cy="1217099" cx="258000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y="3511000" x="212074"/>
            <a:ext cy="1305000" cx="5361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000" lang="en">
                <a:solidFill>
                  <a:srgbClr val="FF00FF"/>
                </a:solidFill>
              </a:rPr>
              <a:t>Alpha helix </a:t>
            </a:r>
            <a:r>
              <a:rPr sz="2000" lang="en"/>
              <a:t>(56-61): 3 differences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56: Asp vs Asn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"/>
              <a:t>59:</a:t>
            </a:r>
            <a:r>
              <a:rPr sz="2000" lang="en"/>
              <a:t> Gln vs Lys: polar </a:t>
            </a:r>
            <a:r>
              <a:rPr sz="2000" lang="en">
                <a:solidFill>
                  <a:schemeClr val="dk1"/>
                </a:solidFill>
              </a:rPr>
              <a:t>→ (+)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"/>
              <a:t>61: </a:t>
            </a:r>
            <a:r>
              <a:rPr sz="2000" lang="en"/>
              <a:t>His vs Tyr: </a:t>
            </a:r>
            <a:r>
              <a:rPr sz="2000" lang="en">
                <a:solidFill>
                  <a:schemeClr val="dk1"/>
                </a:solidFill>
              </a:rPr>
              <a:t>(+) → polar, arom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y="0" x="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Non-Trending group shows little change in diversity over time 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1889250" x="328600"/>
            <a:ext cy="31283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70901" x="1024699"/>
            <a:ext cy="3011625" cx="660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y="4057650" x="328600"/>
            <a:ext cy="959999" cx="84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y="1200150" x="810200"/>
            <a:ext cy="9599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Table 1.  T</a:t>
            </a:r>
            <a:r>
              <a:rPr lang="en">
                <a:solidFill>
                  <a:schemeClr val="dk1"/>
                </a:solidFill>
              </a:rPr>
              <a:t>he calculated percentage differences of amino acid and DNA residues for non-trending groups at the initial visits, final visits, and combined visits.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No diversity or divergence present in phylogenetic tree of Non-trending groups 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200150" x="457200"/>
            <a:ext cy="3725699" cx="4233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67437" x="457200"/>
            <a:ext cy="3791124" cx="41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y="1200150" x="4756775"/>
            <a:ext cy="735000" cx="6300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Figure 1.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Phylogenetic tree comparing all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non-trending subjects from the first to final visit.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-Clones from the same virus were more genetically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similar to each other, than to clones from other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subjects</a:t>
            </a:r>
            <a:r>
              <a:rPr sz="800" lang="en">
                <a:solidFill>
                  <a:schemeClr val="dk1"/>
                </a:solidFill>
              </a:rPr>
              <a:t>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-Each subject stayed with in a particular region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-no divergence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algn="ctr"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sz="3000" lang="en"/>
              <a:t>Non-trending group initial visit secondary structure highlight amino acid changes 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1200150" x="457200"/>
            <a:ext cy="2193000" cx="3730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t="0" b="13755" r="0" l="0"/>
          <a:stretch/>
        </p:blipFill>
        <p:spPr>
          <a:xfrm>
            <a:off y="975749" x="4557775"/>
            <a:ext cy="3968574" cx="45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y="1304175" x="4483325"/>
            <a:ext cy="735000" cx="429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6" name="Shape 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75" x="326100"/>
            <a:ext cy="2767424" cx="415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y="3655800" x="392575"/>
            <a:ext cy="735000" cx="6300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y="3466225" x="239400"/>
            <a:ext cy="735000" cx="3948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V3 region is 29-63 denoted by color in</a:t>
            </a:r>
            <a:r>
              <a:rPr sz="2400" lang="en">
                <a:solidFill>
                  <a:srgbClr val="FF0000"/>
                </a:solidFill>
              </a:rPr>
              <a:t> Red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79" name="Shape 279"/>
          <p:cNvSpPr/>
          <p:nvPr/>
        </p:nvSpPr>
        <p:spPr>
          <a:xfrm>
            <a:off y="1271925" x="7405075"/>
            <a:ext cy="735000" cx="9393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y="2188300" x="5555225"/>
            <a:ext cy="688499" cx="15531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y="1203300" x="2530225"/>
            <a:ext cy="1203300" cx="18326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y="2516925" x="1114475"/>
            <a:ext cy="1203300" cx="1847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Non-trending group initial visit secondary structure highlight amino acid changes 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1200150" x="381650"/>
            <a:ext cy="2561399" cx="8305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75" x="326100"/>
            <a:ext cy="2767424" cx="415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5">
            <a:alphaModFix/>
          </a:blip>
          <a:srcRect t="0" b="13755" r="0" l="0"/>
          <a:stretch/>
        </p:blipFill>
        <p:spPr>
          <a:xfrm>
            <a:off y="975749" x="4557775"/>
            <a:ext cy="3968574" cx="45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y="2252150" x="6003675"/>
            <a:ext cy="601499" cx="196800"/>
          </a:xfrm>
          <a:prstGeom prst="rect">
            <a:avLst/>
          </a:prstGeom>
          <a:noFill/>
          <a:ln w="38100" cap="flat">
            <a:solidFill>
              <a:srgbClr val="F1C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y="3830800" x="185950"/>
            <a:ext cy="735000" cx="4157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Beta sheet (47-49): Denoted by </a:t>
            </a:r>
            <a:r>
              <a:rPr sz="1800" lang="en">
                <a:solidFill>
                  <a:srgbClr val="F1C232"/>
                </a:solidFill>
              </a:rPr>
              <a:t>yellow 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1800" lang="en"/>
              <a:t>49</a:t>
            </a:r>
            <a:r>
              <a:rPr sz="1800" lang="en"/>
              <a:t>: </a:t>
            </a:r>
            <a:r>
              <a:rPr sz="1800" lang="en">
                <a:solidFill>
                  <a:schemeClr val="dk1"/>
                </a:solidFill>
              </a:rPr>
              <a:t>Thr (polar) vs. Ala (nonpolar)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/>
              <a:t>Alpha helix (56-60): Denoted by </a:t>
            </a:r>
            <a:r>
              <a:rPr sz="1800" lang="en">
                <a:solidFill>
                  <a:srgbClr val="FF00FF"/>
                </a:solidFill>
              </a:rPr>
              <a:t>pink</a:t>
            </a:r>
            <a:r>
              <a:rPr sz="1800" lang="en"/>
              <a:t> 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1800" lang="en"/>
              <a:t>56</a:t>
            </a:r>
            <a:r>
              <a:rPr sz="1800" lang="en"/>
              <a:t>: Asp (polar) vs. Asn (polar)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93" name="Shape 293"/>
          <p:cNvSpPr/>
          <p:nvPr/>
        </p:nvSpPr>
        <p:spPr>
          <a:xfrm>
            <a:off y="1213075" x="3564550"/>
            <a:ext cy="1126499" cx="196800"/>
          </a:xfrm>
          <a:prstGeom prst="rect">
            <a:avLst/>
          </a:prstGeom>
          <a:noFill/>
          <a:ln w="38100" cap="flat">
            <a:solidFill>
              <a:srgbClr val="F1C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y="2252125" x="6583375"/>
            <a:ext cy="601499" cx="393900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y="1223975" x="4045800"/>
            <a:ext cy="1126499" cx="2558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Non-trending group final  visit secondary structure highlight amino acid changes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1200150" x="5019275"/>
            <a:ext cy="3725699" cx="3667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t="0" b="18719" r="9258" l="16557"/>
          <a:stretch/>
        </p:blipFill>
        <p:spPr>
          <a:xfrm>
            <a:off y="1008675" x="4895050"/>
            <a:ext cy="3769725" cx="361739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y="909275" x="5850550"/>
            <a:ext cy="735000" cx="6300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75" x="557400"/>
            <a:ext cy="2694325" cx="42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y="3958425" x="589475"/>
            <a:ext cy="735000" cx="4101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V3 region denoted by </a:t>
            </a:r>
            <a:r>
              <a:rPr sz="2400" lang="en">
                <a:solidFill>
                  <a:srgbClr val="FF0000"/>
                </a:solidFill>
              </a:rPr>
              <a:t>Red </a:t>
            </a:r>
          </a:p>
        </p:txBody>
      </p:sp>
      <p:sp>
        <p:nvSpPr>
          <p:cNvPr id="306" name="Shape 306"/>
          <p:cNvSpPr/>
          <p:nvPr/>
        </p:nvSpPr>
        <p:spPr>
          <a:xfrm>
            <a:off y="1318875" x="7066575"/>
            <a:ext cy="735000" cx="9150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y="2228100" x="5456775"/>
            <a:ext cy="735000" cx="13781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y="1154425" x="2908275"/>
            <a:ext cy="1126499" cx="17828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y="2405250" x="1366050"/>
            <a:ext cy="1126499" cx="1871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9390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V3 region of gp120 protein plays a critical role in HIV entry to CD4 T-Cells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23032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Third variable region (V3)</a:t>
            </a:r>
          </a:p>
          <a:p>
            <a:pPr rtl="0" lvl="0" indent="-355600" marL="45720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Conformational Changes important for coreceptor binding: CCR5 or CXCR4 (necessary for viral entry)</a:t>
            </a:r>
          </a:p>
          <a:p>
            <a:pPr rtl="0" lvl="0" indent="-355600" marL="45720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Spikes on envelope allows for binding of receptors and virus entry, “molecular hook”</a:t>
            </a:r>
          </a:p>
          <a:p>
            <a:pPr rtl="0" lvl="0" indent="-355600" marL="45720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Studying the V3 structure, the HIV virus it can be further examined and analyzed towards progression and neutralization</a:t>
            </a:r>
          </a:p>
          <a:p>
            <a:pPr rtl="0" lvl="1" indent="-355600" marL="91440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sz="2000" lang="en"/>
              <a:t>Neutralization targets V3 region</a:t>
            </a:r>
          </a:p>
          <a:p>
            <a:pPr rtl="0" lv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t/>
            </a:r>
            <a:endParaRPr sz="20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Non-trending group final  visit secondary structure highlight amino acid changes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557400"/>
            <a:ext cy="2694325" cx="42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t="7254" b="18714" r="9258" l="16557"/>
          <a:stretch/>
        </p:blipFill>
        <p:spPr>
          <a:xfrm>
            <a:off y="1063375" x="4829425"/>
            <a:ext cy="3663524" cx="391964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y="3738375" x="557400"/>
            <a:ext cy="735000" cx="6300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Beta sheet (47-49): Denoted by </a:t>
            </a:r>
            <a:r>
              <a:rPr sz="1800" lang="en">
                <a:solidFill>
                  <a:srgbClr val="F1C232"/>
                </a:solidFill>
              </a:rPr>
              <a:t>yellow 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1800" lang="en">
                <a:solidFill>
                  <a:schemeClr val="dk1"/>
                </a:solidFill>
              </a:rPr>
              <a:t>49</a:t>
            </a:r>
            <a:r>
              <a:rPr sz="1800" lang="en">
                <a:solidFill>
                  <a:schemeClr val="dk1"/>
                </a:solidFill>
              </a:rPr>
              <a:t>: Thr (polar)  vs. Ala (nonpolar)  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1"/>
                </a:solidFill>
              </a:rPr>
              <a:t>Alpha helix (56-60): Denoted by </a:t>
            </a:r>
            <a:r>
              <a:rPr sz="1800" lang="en">
                <a:solidFill>
                  <a:srgbClr val="FF00FF"/>
                </a:solidFill>
              </a:rPr>
              <a:t>pink</a:t>
            </a:r>
            <a:r>
              <a:rPr sz="1800" lang="en">
                <a:solidFill>
                  <a:schemeClr val="dk1"/>
                </a:solidFill>
              </a:rPr>
              <a:t> </a:t>
            </a:r>
          </a:p>
          <a:p>
            <a:pPr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1800" lang="en">
                <a:solidFill>
                  <a:schemeClr val="dk1"/>
                </a:solidFill>
              </a:rPr>
              <a:t>no change</a:t>
            </a:r>
          </a:p>
        </p:txBody>
      </p:sp>
      <p:sp>
        <p:nvSpPr>
          <p:cNvPr id="319" name="Shape 319"/>
          <p:cNvSpPr/>
          <p:nvPr/>
        </p:nvSpPr>
        <p:spPr>
          <a:xfrm>
            <a:off y="2099000" x="5861475"/>
            <a:ext cy="689099" cx="229800"/>
          </a:xfrm>
          <a:prstGeom prst="rect">
            <a:avLst/>
          </a:prstGeom>
          <a:noFill/>
          <a:ln w="38100" cap="flat">
            <a:solidFill>
              <a:srgbClr val="F1C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/>
        </p:nvSpPr>
        <p:spPr>
          <a:xfrm>
            <a:off y="1136475" x="3859875"/>
            <a:ext cy="1082700" cx="229800"/>
          </a:xfrm>
          <a:prstGeom prst="rect">
            <a:avLst/>
          </a:prstGeom>
          <a:noFill/>
          <a:ln w="19050" cap="flat">
            <a:solidFill>
              <a:srgbClr val="F1C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y="2033375" x="6397425"/>
            <a:ext cy="735000" cx="3827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y="1158350" x="4363000"/>
            <a:ext cy="1148400" cx="3827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t="0" b="31726" r="2769" l="-2770"/>
          <a:stretch/>
        </p:blipFill>
        <p:spPr>
          <a:xfrm>
            <a:off y="1454650" x="290400"/>
            <a:ext cy="3000000" cx="31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 t="-30140" b="30139" r="0" l="0"/>
          <a:stretch/>
        </p:blipFill>
        <p:spPr>
          <a:xfrm>
            <a:off y="306700" x="3290400"/>
            <a:ext cy="4064099" cx="30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5">
            <a:alphaModFix/>
          </a:blip>
          <a:srcRect t="2327" b="28199" r="17377" l="9297"/>
          <a:stretch/>
        </p:blipFill>
        <p:spPr>
          <a:xfrm>
            <a:off y="1532375" x="6306600"/>
            <a:ext cy="2824575" cx="260817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y="306700" x="615450"/>
            <a:ext cy="735000" cx="81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000" lang="en">
                <a:solidFill>
                  <a:schemeClr val="dk1"/>
                </a:solidFill>
              </a:rPr>
              <a:t>Subject 6 and subject 13 shared the same PsiPred secondary structure prediction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y="719650" x="4103075"/>
            <a:ext cy="735000" cx="6387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b="1" sz="1800" lang="en"/>
              <a:t>Subject 6                                 Subject 13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y="1526350" x="0"/>
            <a:ext cy="735000" cx="6300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y="2522650" x="4023975"/>
            <a:ext cy="863999" cx="2360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y="2569150" x="7032300"/>
            <a:ext cy="863999" cx="2360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y="2525350" x="4406800"/>
            <a:ext cy="951600" cx="4592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y="2551950" x="7522300"/>
            <a:ext cy="863999" cx="397200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 txBox="1"/>
          <p:nvPr/>
        </p:nvSpPr>
        <p:spPr>
          <a:xfrm>
            <a:off y="-539750" x="1260075"/>
            <a:ext cy="1994399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 lvl="0">
              <a:spcBef>
                <a:spcPts val="0"/>
              </a:spcBef>
              <a:buNone/>
            </a:pPr>
            <a:r>
              <a:rPr b="1" sz="1800" lang="en"/>
              <a:t>Subject 5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AIDS diagnosed group showed higher diversity in V3 region than the other groups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y="920750" x="457200"/>
            <a:ext cy="3993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Number of differences in the V3 Region: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b="1" lang="en"/>
              <a:t>Aids diagnosed group</a:t>
            </a:r>
          </a:p>
          <a:p>
            <a:pPr rtl="0" lvl="2" indent="-381000" marL="13716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■"/>
            </a:pPr>
            <a:r>
              <a:rPr lang="en"/>
              <a:t>First Visit: 15 (4 in alpha helix/beta sheet)</a:t>
            </a:r>
          </a:p>
          <a:p>
            <a:pPr rtl="0" lvl="2" indent="-381000" marL="13716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■"/>
            </a:pPr>
            <a:r>
              <a:rPr lang="en"/>
              <a:t>Final Visit: 16 (6 in alpha helix/beta sheet)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b="1" lang="en"/>
              <a:t>Aids progressing group </a:t>
            </a:r>
          </a:p>
          <a:p>
            <a:pPr rtl="0" lvl="2" indent="-381000" marL="13716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■"/>
            </a:pPr>
            <a:r>
              <a:rPr lang="en"/>
              <a:t>First Visit: 7 (3 in alpha helix/beta sheet)</a:t>
            </a:r>
          </a:p>
          <a:p>
            <a:pPr rtl="0" lvl="2" indent="-381000" marL="13716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■"/>
            </a:pPr>
            <a:r>
              <a:rPr lang="en"/>
              <a:t>Final Visit: 12 (5 in alpha helix/beta sheet)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b="1" lang="en"/>
              <a:t>Non-trending group</a:t>
            </a:r>
          </a:p>
          <a:p>
            <a:pPr rtl="0" lvl="2" indent="-381000" marL="13716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■"/>
            </a:pPr>
            <a:r>
              <a:rPr lang="en"/>
              <a:t>First Visit: 10 (2 in alpha helix/beta sheet)</a:t>
            </a:r>
          </a:p>
          <a:p>
            <a:pPr lvl="2" indent="-381000" marL="13716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■"/>
            </a:pPr>
            <a:r>
              <a:rPr lang="en"/>
              <a:t>Final Visit: 10 (1 in beta sheet)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y="3427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V3 secondary structure does not change greatly between groups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t="9863" b="31073" r="19393" l="19734"/>
          <a:stretch/>
        </p:blipFill>
        <p:spPr>
          <a:xfrm>
            <a:off y="1387250" x="195375"/>
            <a:ext cy="2393249" cx="29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y="1053750" x="1025687"/>
            <a:ext cy="146399" cx="169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"/>
              <a:t>Non-trending</a:t>
            </a: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4">
            <a:alphaModFix/>
          </a:blip>
          <a:srcRect t="0" b="26068" r="11512" l="0"/>
          <a:stretch/>
        </p:blipFill>
        <p:spPr>
          <a:xfrm>
            <a:off y="1387250" x="3077200"/>
            <a:ext cy="2375443" cx="29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/>
          <p:nvPr/>
        </p:nvSpPr>
        <p:spPr>
          <a:xfrm>
            <a:off y="1053750" x="3931625"/>
            <a:ext cy="146399" cx="169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Progressing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5">
            <a:alphaModFix/>
          </a:blip>
          <a:srcRect t="7643" b="56488" r="20069" l="20111"/>
          <a:stretch/>
        </p:blipFill>
        <p:spPr>
          <a:xfrm>
            <a:off y="1387237" x="5988525"/>
            <a:ext cy="2266125" cx="292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y="1053750" x="6996587"/>
            <a:ext cy="146399" cx="169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Diagnosed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y="4122625" x="605700"/>
            <a:ext cy="713100" cx="7629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Diagnosed group missing beta sheet</a:t>
            </a:r>
          </a:p>
          <a:p>
            <a:pPr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Alpha helix varies in size between groups by 1-2 residues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The PsiPred secondary structure prediction was incorrect for the V3 region</a:t>
            </a: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t="8020" b="56270" r="19764" l="20505"/>
          <a:stretch/>
        </p:blipFill>
        <p:spPr>
          <a:xfrm>
            <a:off y="1123500" x="730750"/>
            <a:ext cy="2813524" cx="363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75" x="5563375"/>
            <a:ext cy="2813525" cx="21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/>
          <p:nvPr/>
        </p:nvSpPr>
        <p:spPr>
          <a:xfrm>
            <a:off y="1130275" x="3204300"/>
            <a:ext cy="930899" cx="10455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y="2004700" x="1262650"/>
            <a:ext cy="994499" cx="16484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 txBox="1"/>
          <p:nvPr/>
        </p:nvSpPr>
        <p:spPr>
          <a:xfrm>
            <a:off y="4103075" x="625225"/>
            <a:ext cy="857400" cx="8137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There is no alpha helix in the V3 loop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Low confidence of prediction may account for the discrepancy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y="3427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Further study needs to be done to come to a concrete conclusion</a:t>
            </a:r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A more efficient secondary structure prediction software is needed to be able to reliably predict secondary structure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Performing a larger study with a larger number of subjects in each group may help to see if differences such as those seen in subject 15 are uncommon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Citations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sz="1800" lang="en">
                <a:solidFill>
                  <a:srgbClr val="000000"/>
                </a:solidFill>
              </a:rPr>
              <a:t>Huang, C. C., Tang, M., Zhang, M. Y., Majeed, S., Montabana, E., Stanfield, R. L., Dimitrov, D. S., Korber, B., Sodroski, J., Wilson, I. A., Wyatt, R., &amp; Kwong, P. D. (2005). Structure of a V3-containing HIV-1 gp120 core. Science, 310(5750), 1025-1028. DOI: 10.1126/science.1118398</a:t>
            </a:r>
          </a:p>
          <a:p>
            <a:pPr rt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 lv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sz="1800" lang="en"/>
              <a:t>Markham, R.B., Wang, W.C., Weisstein, A.E., Wang, Z., Munoz, A., Templeton, A., Margolick, J., Vlahov, D., Quinn, T., Farzadegan, H., &amp; Yu, X.F. (1998). Patterns of HIV-1 evolution in individuals with differing rates of CD4 T cell decline.</a:t>
            </a:r>
            <a:r>
              <a:rPr sz="1800" lang="en" i="1"/>
              <a:t>Proc Natl Acad Sci U S A. 95</a:t>
            </a:r>
            <a:r>
              <a:rPr sz="1800" lang="en"/>
              <a:t>, 12568-12573. doi: 10.1073/pnas.95.21.12568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y="9852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Acknowledgments</a:t>
            </a: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Dr. Kam Dahlquist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Stephen Louis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938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sz="3000">
              <a:solidFill>
                <a:srgbClr val="262626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sz="3000" lang="en">
                <a:solidFill>
                  <a:srgbClr val="262626"/>
                </a:solidFill>
              </a:rPr>
              <a:t>Examining  the V3 structure between the HIV-1 variants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b="1" sz="2400" lang="en"/>
              <a:t>Question:</a:t>
            </a:r>
            <a:r>
              <a:rPr b="1" sz="2400" lang="en"/>
              <a:t> </a:t>
            </a:r>
            <a:r>
              <a:rPr sz="2400" lang="en"/>
              <a:t>How does HIV status (diagnosed, progressing or non-trending) affect the structure of the V3 protein region?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u="sng" b="1" sz="2400" lang="en"/>
              <a:t>Hypothesis</a:t>
            </a:r>
            <a:r>
              <a:rPr u="sng" sz="2400" lang="en"/>
              <a:t>:</a:t>
            </a:r>
            <a:r>
              <a:rPr sz="2400" lang="en"/>
              <a:t> Diagnosed groups will express greater variability in the V3 region in their protein structure, in comparison to the non-trending groups.</a:t>
            </a:r>
          </a:p>
          <a:p>
            <a:pPr indent="0" marL="0">
              <a:spcBef>
                <a:spcPts val="0"/>
              </a:spcBef>
              <a:buNone/>
            </a:pPr>
            <a:r>
              <a:rPr sz="1800" lang="en"/>
              <a:t>*Know that progressing groups expressed greater genetic variability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115600" x="270000"/>
            <a:ext cy="1225800" cx="8604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V3 region lies on the G domain of the gp120 protein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341400" x="392975"/>
            <a:ext cy="3668099" cx="2612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Four domains: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Glycoprotein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CD4 cell surface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X5 Heavy Chain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X5 Light Chain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70152" x="5847174"/>
            <a:ext cy="3354825" cx="302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41361" x="3180912"/>
            <a:ext cy="3668174" cx="255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V3 sequence located and deduced from the gp120 structure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1200150" x="457200"/>
            <a:ext cy="3725699" cx="3537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b="1" sz="2400" lang="en"/>
              <a:t>V3 Region on gp120:</a:t>
            </a:r>
            <a:r>
              <a:rPr sz="2400" lang="en"/>
              <a:t> 296:G and 331:G</a:t>
            </a:r>
          </a:p>
          <a:p>
            <a:pPr rtl="0" lv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b="1" sz="2400" lang="en"/>
              <a:t>Sequence:</a:t>
            </a:r>
          </a:p>
          <a:p>
            <a:pPr rtl="0" lvl="0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sz="2000" lang="en"/>
              <a:t>C T R P N Q N T R K S I H I G P G R A F Y T T G E I I G D I R Q A H 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5608375"/>
            <a:ext cy="3628025" cx="342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00150" x="4116700"/>
            <a:ext cy="3200400" cx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V3 region secondary structure prediction contains 1 beta sheet and alpha helix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t="22378" b="0" r="1487" l="0"/>
          <a:stretch/>
        </p:blipFill>
        <p:spPr>
          <a:xfrm>
            <a:off y="954450" x="523725"/>
            <a:ext cy="3226399" cx="79790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y="1756800" x="7089175"/>
            <a:ext cy="269700" cx="1253699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y="1975200" x="804225"/>
            <a:ext cy="349499" cx="4051199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y="4063950" x="523725"/>
            <a:ext cy="861899" cx="7386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000" lang="en"/>
              <a:t>V3: 293 - 326 on gp120</a:t>
            </a:r>
          </a:p>
          <a:p>
            <a:pPr>
              <a:spcBef>
                <a:spcPts val="0"/>
              </a:spcBef>
              <a:buNone/>
            </a:pPr>
            <a:r>
              <a:rPr sz="2000" lang="en"/>
              <a:t>Beta sheet: 20 - 22; Alpha helix: 30 - 33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4490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>
                <a:latin typeface="Calibri"/>
                <a:ea typeface="Calibri"/>
                <a:cs typeface="Calibri"/>
                <a:sym typeface="Calibri"/>
              </a:rPr>
              <a:t>Progression groups defined from Markham et al. (1998) 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810225" x="188625"/>
            <a:ext cy="4051499" cx="4443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lnSpc>
                <a:spcPct val="100000"/>
              </a:lnSpc>
              <a:spcBef>
                <a:spcPts val="200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sz="2000"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AIDS Diagnosed</a:t>
            </a:r>
          </a:p>
          <a:p>
            <a:pPr rtl="0" lvl="1" indent="-355600" marL="914400">
              <a:lnSpc>
                <a:spcPct val="10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>
                <a:latin typeface="Calibri"/>
                <a:ea typeface="Calibri"/>
                <a:cs typeface="Calibri"/>
                <a:sym typeface="Calibri"/>
              </a:rPr>
              <a:t>&lt;200 TD4 C Cell Counts at final visit</a:t>
            </a:r>
          </a:p>
          <a:p>
            <a:pPr rtl="0" lvl="0" indent="-355600" marL="457200">
              <a:lnSpc>
                <a:spcPct val="100000"/>
              </a:lnSpc>
              <a:spcBef>
                <a:spcPts val="2000"/>
              </a:spcBef>
              <a:buClr>
                <a:schemeClr val="accent2"/>
              </a:buClr>
              <a:buSzPct val="100000"/>
              <a:buFont typeface="Arial"/>
              <a:buChar char="●"/>
            </a:pPr>
            <a:r>
              <a:rPr sz="2000"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AIDS Progressing</a:t>
            </a:r>
          </a:p>
          <a:p>
            <a:pPr rtl="0" lvl="1" indent="-355600" marL="914400">
              <a:lnSpc>
                <a:spcPct val="10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>
                <a:latin typeface="Calibri"/>
                <a:ea typeface="Calibri"/>
                <a:cs typeface="Calibri"/>
                <a:sym typeface="Calibri"/>
              </a:rPr>
              <a:t>Developed AIDS within 1 year after final visit</a:t>
            </a:r>
          </a:p>
          <a:p>
            <a:pPr rtl="0" lvl="0" indent="-355600" marL="457200">
              <a:lnSpc>
                <a:spcPct val="100000"/>
              </a:lnSpc>
              <a:spcBef>
                <a:spcPts val="2000"/>
              </a:spcBef>
              <a:buClr>
                <a:srgbClr val="4A86E8"/>
              </a:buClr>
              <a:buSzPct val="100000"/>
              <a:buFont typeface="Arial"/>
              <a:buChar char="●"/>
            </a:pPr>
            <a:r>
              <a:rPr sz="2000" lang="en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No Trend</a:t>
            </a:r>
          </a:p>
          <a:p>
            <a:pPr rtl="0" lvl="0">
              <a:lnSpc>
                <a:spcPct val="100000"/>
              </a:lnSpc>
              <a:spcBef>
                <a:spcPts val="2000"/>
              </a:spcBef>
              <a:buNone/>
            </a:pPr>
            <a:r>
              <a:rPr sz="2000" lang="en">
                <a:latin typeface="Calibri"/>
                <a:ea typeface="Calibri"/>
                <a:cs typeface="Calibri"/>
                <a:sym typeface="Calibri"/>
              </a:rPr>
              <a:t>Two Times:</a:t>
            </a:r>
          </a:p>
          <a:p>
            <a:pPr rtl="0" lvl="0" indent="-3556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sz="2000" lang="en">
                <a:latin typeface="Calibri"/>
                <a:ea typeface="Calibri"/>
                <a:cs typeface="Calibri"/>
                <a:sym typeface="Calibri"/>
              </a:rPr>
              <a:t>First Visit (initial seroconversion)</a:t>
            </a:r>
          </a:p>
          <a:p>
            <a:pPr rtl="0" lvl="0" indent="-3556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sz="2000" lang="en">
                <a:latin typeface="Calibri"/>
                <a:ea typeface="Calibri"/>
                <a:cs typeface="Calibri"/>
                <a:sym typeface="Calibri"/>
              </a:rPr>
              <a:t>Final Visit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sz="2000" lang="en"/>
              <a:t>Sequences selected at random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13323" x="4632224"/>
            <a:ext cy="3348299" cx="44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39550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AIDS Diagnosed groups show rapidly increased diversity over time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40225" x="1139900"/>
            <a:ext cy="3045550" cx="68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