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1"/>
  </p:sldMasterIdLst>
  <p:notesMasterIdLst>
    <p:notesMasterId r:id="rId145"/>
  </p:notesMasterIdLst>
  <p:handoutMasterIdLst>
    <p:handoutMasterId r:id="rId146"/>
  </p:handoutMasterIdLst>
  <p:sldIdLst>
    <p:sldId id="368" r:id="rId2"/>
    <p:sldId id="595" r:id="rId3"/>
    <p:sldId id="596" r:id="rId4"/>
    <p:sldId id="369" r:id="rId5"/>
    <p:sldId id="370" r:id="rId6"/>
    <p:sldId id="520" r:id="rId7"/>
    <p:sldId id="488" r:id="rId8"/>
    <p:sldId id="603" r:id="rId9"/>
    <p:sldId id="533" r:id="rId10"/>
    <p:sldId id="534" r:id="rId11"/>
    <p:sldId id="535" r:id="rId12"/>
    <p:sldId id="536" r:id="rId13"/>
    <p:sldId id="537" r:id="rId14"/>
    <p:sldId id="371" r:id="rId15"/>
    <p:sldId id="372" r:id="rId16"/>
    <p:sldId id="373" r:id="rId17"/>
    <p:sldId id="523" r:id="rId18"/>
    <p:sldId id="524" r:id="rId19"/>
    <p:sldId id="525" r:id="rId20"/>
    <p:sldId id="526" r:id="rId21"/>
    <p:sldId id="527" r:id="rId22"/>
    <p:sldId id="528" r:id="rId23"/>
    <p:sldId id="521" r:id="rId24"/>
    <p:sldId id="522" r:id="rId25"/>
    <p:sldId id="374" r:id="rId26"/>
    <p:sldId id="541" r:id="rId27"/>
    <p:sldId id="489" r:id="rId28"/>
    <p:sldId id="490" r:id="rId29"/>
    <p:sldId id="543" r:id="rId30"/>
    <p:sldId id="544" r:id="rId31"/>
    <p:sldId id="545" r:id="rId32"/>
    <p:sldId id="546" r:id="rId33"/>
    <p:sldId id="495" r:id="rId34"/>
    <p:sldId id="492" r:id="rId35"/>
    <p:sldId id="493" r:id="rId36"/>
    <p:sldId id="494" r:id="rId37"/>
    <p:sldId id="491" r:id="rId38"/>
    <p:sldId id="542" r:id="rId39"/>
    <p:sldId id="497" r:id="rId40"/>
    <p:sldId id="498" r:id="rId41"/>
    <p:sldId id="499" r:id="rId42"/>
    <p:sldId id="501" r:id="rId43"/>
    <p:sldId id="502" r:id="rId44"/>
    <p:sldId id="505" r:id="rId45"/>
    <p:sldId id="503" r:id="rId46"/>
    <p:sldId id="504" r:id="rId47"/>
    <p:sldId id="547" r:id="rId48"/>
    <p:sldId id="548" r:id="rId49"/>
    <p:sldId id="550" r:id="rId50"/>
    <p:sldId id="551" r:id="rId51"/>
    <p:sldId id="549" r:id="rId52"/>
    <p:sldId id="506" r:id="rId53"/>
    <p:sldId id="507" r:id="rId54"/>
    <p:sldId id="508" r:id="rId55"/>
    <p:sldId id="509" r:id="rId56"/>
    <p:sldId id="604" r:id="rId57"/>
    <p:sldId id="510" r:id="rId58"/>
    <p:sldId id="605" r:id="rId59"/>
    <p:sldId id="511" r:id="rId60"/>
    <p:sldId id="512" r:id="rId61"/>
    <p:sldId id="513" r:id="rId62"/>
    <p:sldId id="598" r:id="rId63"/>
    <p:sldId id="552" r:id="rId64"/>
    <p:sldId id="553" r:id="rId65"/>
    <p:sldId id="555" r:id="rId66"/>
    <p:sldId id="556" r:id="rId67"/>
    <p:sldId id="607" r:id="rId68"/>
    <p:sldId id="529" r:id="rId69"/>
    <p:sldId id="530" r:id="rId70"/>
    <p:sldId id="531" r:id="rId71"/>
    <p:sldId id="606" r:id="rId72"/>
    <p:sldId id="532" r:id="rId73"/>
    <p:sldId id="514" r:id="rId74"/>
    <p:sldId id="515" r:id="rId75"/>
    <p:sldId id="516" r:id="rId76"/>
    <p:sldId id="517" r:id="rId77"/>
    <p:sldId id="518" r:id="rId78"/>
    <p:sldId id="557" r:id="rId79"/>
    <p:sldId id="558" r:id="rId80"/>
    <p:sldId id="608" r:id="rId81"/>
    <p:sldId id="597" r:id="rId82"/>
    <p:sldId id="538" r:id="rId83"/>
    <p:sldId id="539" r:id="rId84"/>
    <p:sldId id="540" r:id="rId85"/>
    <p:sldId id="554" r:id="rId86"/>
    <p:sldId id="614" r:id="rId87"/>
    <p:sldId id="615" r:id="rId88"/>
    <p:sldId id="559" r:id="rId89"/>
    <p:sldId id="621" r:id="rId90"/>
    <p:sldId id="620" r:id="rId91"/>
    <p:sldId id="613" r:id="rId92"/>
    <p:sldId id="622" r:id="rId93"/>
    <p:sldId id="610" r:id="rId94"/>
    <p:sldId id="609" r:id="rId95"/>
    <p:sldId id="611" r:id="rId96"/>
    <p:sldId id="623" r:id="rId97"/>
    <p:sldId id="616" r:id="rId98"/>
    <p:sldId id="582" r:id="rId99"/>
    <p:sldId id="617" r:id="rId100"/>
    <p:sldId id="618" r:id="rId101"/>
    <p:sldId id="619" r:id="rId102"/>
    <p:sldId id="612" r:id="rId103"/>
    <p:sldId id="560" r:id="rId104"/>
    <p:sldId id="561" r:id="rId105"/>
    <p:sldId id="562" r:id="rId106"/>
    <p:sldId id="599" r:id="rId107"/>
    <p:sldId id="600" r:id="rId108"/>
    <p:sldId id="601" r:id="rId109"/>
    <p:sldId id="602" r:id="rId110"/>
    <p:sldId id="563" r:id="rId111"/>
    <p:sldId id="564" r:id="rId112"/>
    <p:sldId id="565" r:id="rId113"/>
    <p:sldId id="566" r:id="rId114"/>
    <p:sldId id="567" r:id="rId115"/>
    <p:sldId id="568" r:id="rId116"/>
    <p:sldId id="569" r:id="rId117"/>
    <p:sldId id="570" r:id="rId118"/>
    <p:sldId id="571" r:id="rId119"/>
    <p:sldId id="572" r:id="rId120"/>
    <p:sldId id="573" r:id="rId121"/>
    <p:sldId id="576" r:id="rId122"/>
    <p:sldId id="577" r:id="rId123"/>
    <p:sldId id="578" r:id="rId124"/>
    <p:sldId id="579" r:id="rId125"/>
    <p:sldId id="580" r:id="rId126"/>
    <p:sldId id="581" r:id="rId127"/>
    <p:sldId id="583" r:id="rId128"/>
    <p:sldId id="584" r:id="rId129"/>
    <p:sldId id="585" r:id="rId130"/>
    <p:sldId id="586" r:id="rId131"/>
    <p:sldId id="587" r:id="rId132"/>
    <p:sldId id="588" r:id="rId133"/>
    <p:sldId id="589" r:id="rId134"/>
    <p:sldId id="590" r:id="rId135"/>
    <p:sldId id="591" r:id="rId136"/>
    <p:sldId id="574" r:id="rId137"/>
    <p:sldId id="575" r:id="rId138"/>
    <p:sldId id="592" r:id="rId139"/>
    <p:sldId id="593" r:id="rId140"/>
    <p:sldId id="594" r:id="rId141"/>
    <p:sldId id="496" r:id="rId142"/>
    <p:sldId id="500" r:id="rId143"/>
    <p:sldId id="519" r:id="rId144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80"/>
    <a:srgbClr val="006666"/>
    <a:srgbClr val="F63F1B"/>
    <a:srgbClr val="650011"/>
    <a:srgbClr val="FFC247"/>
    <a:srgbClr val="0099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79" d="100"/>
          <a:sy n="79" d="100"/>
        </p:scale>
        <p:origin x="-336" y="-90"/>
      </p:cViewPr>
      <p:guideLst>
        <p:guide orient="horz" pos="41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1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B44617-26A6-448D-8F9A-49D3B1F7B0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ADCA9D-8AB7-4BBC-B80C-C21E0793CC0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2DC69-8CAB-4662-A37D-27E9FCE869C4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106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44557-EFE0-404D-B44C-E6767F1D088B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107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1E423-18D3-4447-B5A4-C30AA0FFC87C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108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940D0-46C2-418C-8870-501EDDF65079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109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133</a:t>
            </a:fld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135</a:t>
            </a:fld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136</a:t>
            </a:fld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137</a:t>
            </a:fld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138</a:t>
            </a:fld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139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140</a:t>
            </a:fld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141</a:t>
            </a:fld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142</a:t>
            </a:fld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143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67D48-0F28-4AA0-A5C5-230CB5DBE734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2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25781-23B7-44D3-B04D-E1E2836E5BCD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3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10CAF-F266-4DBC-A601-500769348642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62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C6607-D5F5-4F8C-8977-68A43E02B1C3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81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E9587F-8AF4-42D8-AD3C-30DD3FBDEA10}" type="slidenum">
              <a:rPr lang="en-US" smtClean="0"/>
              <a:pPr/>
              <a:t>93</a:t>
            </a:fld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4B2C2-B600-4DB4-8DC5-8763184CE49D}" type="slidenum">
              <a:rPr lang="en-US" smtClean="0"/>
              <a:pPr/>
              <a:t>94</a:t>
            </a:fld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244CC-1DDD-4BAF-A44C-8AADFB040530}" type="slidenum">
              <a:rPr lang="en-US" smtClean="0"/>
              <a:pPr/>
              <a:t>95</a:t>
            </a:fld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DCA9D-8AB7-4BBC-B80C-C21E0793CC0A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B051-4011-4439-B974-E823277651B2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D505-47FA-4D5D-AA85-5B5287CF1101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FF5C9-C342-46D8-9111-E6752E47B49A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D5FD-20D1-48A2-B841-37D4AD974B2D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C3CA-9581-4B22-8AFC-1BB20DE5F773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8E4E-225E-4707-A7CF-8F639881854C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6EA7-478C-4414-B794-0CAF0565CF69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3144-7A33-40FD-9A0F-0E685554DE51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C82F-E3B2-418A-9202-7082133743E7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0793-0944-4A87-9ABF-2F465CEBB293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F816-9D80-48CD-B40A-4EE33ED2E563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A79E2-4FEC-4569-A085-8DDB9A1C1CD3}" type="datetime1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BD651-E67A-472C-8058-F728AC4D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dieting.com/tools/calorie_calculator.htm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support.com/bmi/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etfacts.com/fastfood.asp" TargetMode="External"/><Relationship Id="rId5" Type="http://schemas.openxmlformats.org/officeDocument/2006/relationships/hyperlink" Target="http://www.freedieting.com/tools/calorie_calculator.htm" TargetMode="External"/><Relationship Id="rId4" Type="http://schemas.openxmlformats.org/officeDocument/2006/relationships/hyperlink" Target="http://www.bmi-calculator.net/bmr-calculator/" TargetMode="Externa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facts.com/fastfood.asp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support.com/bmi/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i-calculator.net/bmr-calculator/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9" name="Rectangle 13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210592"/>
            <a:ext cx="9144000" cy="769441"/>
          </a:xfrm>
          <a:noFill/>
        </p:spPr>
        <p:txBody>
          <a:bodyPr>
            <a:spAutoFit/>
          </a:bodyPr>
          <a:lstStyle/>
          <a:p>
            <a:r>
              <a:rPr lang="en-US" sz="3200" dirty="0"/>
              <a:t>The</a:t>
            </a:r>
            <a:r>
              <a:rPr lang="en-US" dirty="0"/>
              <a:t> </a:t>
            </a:r>
            <a:r>
              <a:rPr lang="en-US" sz="3200" dirty="0">
                <a:solidFill>
                  <a:schemeClr val="tx1"/>
                </a:solidFill>
              </a:rPr>
              <a:t>Digestive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1"/>
                </a:solidFill>
              </a:rPr>
              <a:t>System and Body Metabolism</a:t>
            </a:r>
          </a:p>
        </p:txBody>
      </p:sp>
      <p:sp>
        <p:nvSpPr>
          <p:cNvPr id="357390" name="Rectangle 14"/>
          <p:cNvSpPr>
            <a:spLocks noGrp="1" noChangeArrowheads="1"/>
          </p:cNvSpPr>
          <p:nvPr>
            <p:ph idx="1"/>
          </p:nvPr>
        </p:nvSpPr>
        <p:spPr>
          <a:xfrm>
            <a:off x="455613" y="1212850"/>
            <a:ext cx="7997825" cy="5264150"/>
          </a:xfrm>
        </p:spPr>
        <p:txBody>
          <a:bodyPr/>
          <a:lstStyle/>
          <a:p>
            <a:r>
              <a:rPr lang="en-US" dirty="0"/>
              <a:t>Digestion</a:t>
            </a:r>
          </a:p>
          <a:p>
            <a:pPr lvl="1"/>
            <a:r>
              <a:rPr lang="en-US" dirty="0"/>
              <a:t>Breakdown of ingested food</a:t>
            </a:r>
          </a:p>
          <a:p>
            <a:pPr lvl="1"/>
            <a:r>
              <a:rPr lang="en-US" dirty="0"/>
              <a:t>Absorption of nutrients into </a:t>
            </a:r>
            <a:r>
              <a:rPr lang="en-US"/>
              <a:t>the </a:t>
            </a:r>
            <a:r>
              <a:rPr lang="en-US" smtClean="0"/>
              <a:t>blood</a:t>
            </a:r>
          </a:p>
          <a:p>
            <a:pPr lvl="1">
              <a:buNone/>
            </a:pPr>
            <a:endParaRPr lang="en-US" dirty="0"/>
          </a:p>
          <a:p>
            <a:r>
              <a:rPr lang="en-US" dirty="0" smtClean="0"/>
              <a:t>Metabolism</a:t>
            </a:r>
            <a:endParaRPr lang="en-US" dirty="0"/>
          </a:p>
          <a:p>
            <a:pPr lvl="1"/>
            <a:r>
              <a:rPr lang="en-US" dirty="0"/>
              <a:t>Production of cellular energy (ATP)</a:t>
            </a:r>
          </a:p>
          <a:p>
            <a:pPr lvl="1"/>
            <a:r>
              <a:rPr lang="en-US" dirty="0" smtClean="0"/>
              <a:t>Synthesis and decomposition of molecules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7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7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7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7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7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7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5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Processes of the Digestive System</a:t>
            </a:r>
          </a:p>
        </p:txBody>
      </p:sp>
      <p:sp>
        <p:nvSpPr>
          <p:cNvPr id="17411" name="Rectangle 16"/>
          <p:cNvSpPr>
            <a:spLocks noGrp="1" noChangeArrowheads="1"/>
          </p:cNvSpPr>
          <p:nvPr>
            <p:ph idx="1"/>
          </p:nvPr>
        </p:nvSpPr>
        <p:spPr>
          <a:xfrm>
            <a:off x="455613" y="1752600"/>
            <a:ext cx="4116387" cy="449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Peristalsis – alternating waves of contraction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Segmentation – moving materials back and forth to aid in mixing</a:t>
            </a:r>
          </a:p>
        </p:txBody>
      </p:sp>
      <p:pic>
        <p:nvPicPr>
          <p:cNvPr id="17412" name="Picture 17"/>
          <p:cNvPicPr>
            <a:picLocks noChangeAspect="1" noChangeArrowheads="1"/>
          </p:cNvPicPr>
          <p:nvPr/>
        </p:nvPicPr>
        <p:blipFill>
          <a:blip r:embed="rId3" cstate="print"/>
          <a:srcRect l="26410" t="11357" r="23604" b="10306"/>
          <a:stretch>
            <a:fillRect/>
          </a:stretch>
        </p:blipFill>
        <p:spPr bwMode="auto">
          <a:xfrm>
            <a:off x="5410200" y="762000"/>
            <a:ext cx="2743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8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many calories do you need?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If </a:t>
            </a:r>
            <a:r>
              <a:rPr lang="en-US" sz="3000" dirty="0" smtClean="0"/>
              <a:t>you are </a:t>
            </a:r>
            <a:r>
              <a:rPr lang="en-US" sz="3000" dirty="0" smtClean="0"/>
              <a:t>moderately </a:t>
            </a:r>
            <a:r>
              <a:rPr lang="en-US" sz="3000" dirty="0" smtClean="0"/>
              <a:t>active (moderate exercise/sports 3-5 days/week) : </a:t>
            </a:r>
            <a:r>
              <a:rPr lang="en-US" sz="3000" dirty="0" smtClean="0"/>
              <a:t>BMR </a:t>
            </a:r>
            <a:r>
              <a:rPr lang="en-US" sz="3000" dirty="0" smtClean="0"/>
              <a:t>x </a:t>
            </a:r>
            <a:r>
              <a:rPr lang="en-US" sz="3000" dirty="0" smtClean="0"/>
              <a:t>1.55</a:t>
            </a:r>
          </a:p>
          <a:p>
            <a:endParaRPr lang="en-US" sz="3000" dirty="0" smtClean="0"/>
          </a:p>
          <a:p>
            <a:r>
              <a:rPr lang="en-US" sz="3000" dirty="0" smtClean="0"/>
              <a:t>If you are very active (hard exercise/sports 6-7 days a week) : </a:t>
            </a:r>
            <a:r>
              <a:rPr lang="en-US" sz="3000" dirty="0" smtClean="0"/>
              <a:t>BMR </a:t>
            </a:r>
            <a:r>
              <a:rPr lang="en-US" sz="3000" dirty="0" smtClean="0"/>
              <a:t>x </a:t>
            </a:r>
            <a:r>
              <a:rPr lang="en-US" sz="3000" dirty="0" smtClean="0"/>
              <a:t>1.725</a:t>
            </a:r>
          </a:p>
          <a:p>
            <a:endParaRPr lang="en-US" sz="3000" dirty="0" smtClean="0"/>
          </a:p>
          <a:p>
            <a:r>
              <a:rPr lang="en-US" sz="3000" dirty="0" smtClean="0"/>
              <a:t>If you are extra active (very hard exercise/sports &amp; physical job or 2x training) : </a:t>
            </a:r>
            <a:r>
              <a:rPr lang="en-US" sz="3000" dirty="0" smtClean="0"/>
              <a:t>BMR </a:t>
            </a:r>
            <a:r>
              <a:rPr lang="en-US" sz="3000" dirty="0" smtClean="0"/>
              <a:t>x </a:t>
            </a:r>
            <a:r>
              <a:rPr lang="en-US" sz="3000" dirty="0" smtClean="0"/>
              <a:t>1.9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dirty="0" smtClean="0">
                <a:hlinkClick r:id="rId3"/>
              </a:rPr>
              <a:t>Calorie Calculator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the freshman 15?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Your metabolic (caloric) intake lessons after you stop growing and as you age)</a:t>
            </a:r>
          </a:p>
          <a:p>
            <a:r>
              <a:rPr lang="en-US" dirty="0" smtClean="0"/>
              <a:t>In college you may continue eating as you did in HS</a:t>
            </a:r>
          </a:p>
          <a:p>
            <a:r>
              <a:rPr lang="en-US" dirty="0" smtClean="0"/>
              <a:t>Or more</a:t>
            </a:r>
          </a:p>
          <a:p>
            <a:r>
              <a:rPr lang="en-US" dirty="0" smtClean="0"/>
              <a:t>Or less balanced</a:t>
            </a:r>
          </a:p>
          <a:p>
            <a:r>
              <a:rPr lang="en-US" dirty="0" smtClean="0"/>
              <a:t>And consume high calorie beverages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what you eat!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BMI calculator</a:t>
            </a:r>
            <a:r>
              <a:rPr lang="en-US" dirty="0" smtClean="0"/>
              <a:t>  </a:t>
            </a:r>
            <a:r>
              <a:rPr lang="en-US" sz="2000" dirty="0" smtClean="0">
                <a:hlinkClick r:id="rId3"/>
              </a:rPr>
              <a:t>http://www.nhlbisupport.com/bmi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>
                <a:hlinkClick r:id="rId4"/>
              </a:rPr>
              <a:t>BMR </a:t>
            </a:r>
            <a:r>
              <a:rPr lang="en-US" dirty="0" smtClean="0">
                <a:hlinkClick r:id="rId4"/>
              </a:rPr>
              <a:t>Calculator</a:t>
            </a:r>
            <a:r>
              <a:rPr lang="en-US" dirty="0" smtClean="0"/>
              <a:t>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 smtClean="0">
                <a:hlinkClick r:id="rId4"/>
              </a:rPr>
              <a:t>://www.bmi-calculator.net/bmr-calculator</a:t>
            </a:r>
            <a:r>
              <a:rPr lang="en-US" sz="2000" dirty="0" smtClean="0">
                <a:hlinkClick r:id="rId4"/>
              </a:rPr>
              <a:t>/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>
                <a:hlinkClick r:id="rId5"/>
              </a:rPr>
              <a:t>Calorie Calculator</a:t>
            </a:r>
            <a:r>
              <a:rPr lang="en-US" dirty="0" smtClean="0"/>
              <a:t> </a:t>
            </a:r>
            <a:r>
              <a:rPr lang="en-US" sz="2000" dirty="0" smtClean="0">
                <a:hlinkClick r:id="rId5"/>
              </a:rPr>
              <a:t>http://www.freedieting.com/tools/calorie_calculator.htm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>
                <a:hlinkClick r:id="rId6"/>
              </a:rPr>
              <a:t>Fast </a:t>
            </a:r>
            <a:r>
              <a:rPr lang="en-US" dirty="0" smtClean="0">
                <a:hlinkClick r:id="rId6"/>
              </a:rPr>
              <a:t>food nutrition </a:t>
            </a:r>
            <a:r>
              <a:rPr lang="en-US" dirty="0" smtClean="0">
                <a:hlinkClick r:id="rId6"/>
              </a:rPr>
              <a:t>facts</a:t>
            </a:r>
            <a:r>
              <a:rPr lang="en-US" dirty="0" smtClean="0"/>
              <a:t> </a:t>
            </a:r>
            <a:r>
              <a:rPr lang="en-US" sz="2000" dirty="0" smtClean="0">
                <a:hlinkClick r:id="rId6"/>
              </a:rPr>
              <a:t>http</a:t>
            </a:r>
            <a:r>
              <a:rPr lang="en-US" sz="2000" dirty="0" smtClean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www.dietfacts.com/fastfood.asp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Dietary Sources of Major Nutrients</a:t>
            </a:r>
          </a:p>
        </p:txBody>
      </p:sp>
      <p:sp>
        <p:nvSpPr>
          <p:cNvPr id="44035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600200"/>
            <a:ext cx="799782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Carbohydrates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Most are derived from plants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Exceptions: lactose from milk and small amounts of glycogens from meats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Lipids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Saturated fats from animal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Unsaturated fats from nuts, seeds, and vegetable oils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Cholesterol from egg yolk, meats, and milk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Dietary Sources of Major Nutrients</a:t>
            </a:r>
          </a:p>
        </p:txBody>
      </p:sp>
      <p:sp>
        <p:nvSpPr>
          <p:cNvPr id="45059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7997825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Complete proteins – contain all essential amino acids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Most are from animal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Legumes and beans also have proteins, but are incomplete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Vitamins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Most vitamins are used as cofactors and act with enzymes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Found in all major food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Dietary Sources of Major Nutrients</a:t>
            </a:r>
          </a:p>
        </p:txBody>
      </p:sp>
      <p:sp>
        <p:nvSpPr>
          <p:cNvPr id="4608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Minerals</a:t>
            </a:r>
          </a:p>
          <a:p>
            <a:pPr lvl="1" eaLnBrk="1" hangingPunct="1"/>
            <a:r>
              <a:rPr lang="en-US" dirty="0" smtClean="0"/>
              <a:t>Play many roles in the body</a:t>
            </a:r>
          </a:p>
          <a:p>
            <a:pPr lvl="1" eaLnBrk="1" hangingPunct="1"/>
            <a:r>
              <a:rPr lang="en-US" dirty="0" smtClean="0"/>
              <a:t>Most mineral-rich foods are vegetables, legumes, milk, and some meats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Vitamins</a:t>
            </a:r>
          </a:p>
        </p:txBody>
      </p:sp>
      <p:sp>
        <p:nvSpPr>
          <p:cNvPr id="36867" name="Rectangle 6" descr="37T03a major vitamins"/>
          <p:cNvSpPr>
            <a:spLocks noGrp="1"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Vitamins</a:t>
            </a:r>
          </a:p>
        </p:txBody>
      </p:sp>
      <p:sp>
        <p:nvSpPr>
          <p:cNvPr id="37891" name="Rectangle 3" descr="37T03b major vitamins"/>
          <p:cNvSpPr>
            <a:spLocks noGrp="1"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Minerals</a:t>
            </a:r>
          </a:p>
        </p:txBody>
      </p:sp>
      <p:sp>
        <p:nvSpPr>
          <p:cNvPr id="38915" name="Rectangle 5" descr="37T04a Major minerals"/>
          <p:cNvSpPr>
            <a:spLocks noGrp="1"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Minerals</a:t>
            </a:r>
          </a:p>
        </p:txBody>
      </p:sp>
      <p:sp>
        <p:nvSpPr>
          <p:cNvPr id="39939" name="Rectangle 4" descr="37T04b Major minerals"/>
          <p:cNvSpPr>
            <a:spLocks noGrp="1" noChangeAspect="1" noChangeArrowheads="1"/>
          </p:cNvSpPr>
          <p:nvPr/>
        </p:nvSpPr>
        <p:spPr bwMode="auto">
          <a:xfrm>
            <a:off x="0" y="228600"/>
            <a:ext cx="9144000" cy="6629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Processes of the Digestive System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Mechanical digestion</a:t>
            </a:r>
          </a:p>
          <a:p>
            <a:pPr lvl="1" eaLnBrk="1" hangingPunct="1"/>
            <a:r>
              <a:rPr lang="en-US" dirty="0" smtClean="0"/>
              <a:t>Mixing of food in the mouth by the tongue</a:t>
            </a:r>
          </a:p>
          <a:p>
            <a:pPr lvl="1" eaLnBrk="1" hangingPunct="1"/>
            <a:r>
              <a:rPr lang="en-US" dirty="0" smtClean="0"/>
              <a:t>Churning of food in the stomach</a:t>
            </a:r>
          </a:p>
          <a:p>
            <a:pPr lvl="1" eaLnBrk="1" hangingPunct="1"/>
            <a:r>
              <a:rPr lang="en-US" dirty="0" smtClean="0"/>
              <a:t>Segmentation in the small intestine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Metabolism</a:t>
            </a:r>
          </a:p>
        </p:txBody>
      </p:sp>
      <p:sp>
        <p:nvSpPr>
          <p:cNvPr id="4710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Chemical reactions necessary to maintain life</a:t>
            </a:r>
          </a:p>
          <a:p>
            <a:pPr lvl="1" eaLnBrk="1" hangingPunct="1"/>
            <a:r>
              <a:rPr lang="en-US" dirty="0" smtClean="0"/>
              <a:t>Catabolism – substances are broken down to simpler substances</a:t>
            </a:r>
          </a:p>
          <a:p>
            <a:pPr lvl="1" eaLnBrk="1" hangingPunct="1"/>
            <a:r>
              <a:rPr lang="en-US" dirty="0" smtClean="0"/>
              <a:t>Anabolism – larger molecules are built from smaller ones</a:t>
            </a:r>
          </a:p>
          <a:p>
            <a:pPr lvl="1" eaLnBrk="1" hangingPunct="1"/>
            <a:r>
              <a:rPr lang="en-US" dirty="0" smtClean="0"/>
              <a:t>Energy is released during catabolism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Carbohydrate Metabolism</a:t>
            </a:r>
          </a:p>
        </p:txBody>
      </p:sp>
      <p:sp>
        <p:nvSpPr>
          <p:cNvPr id="48131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body’s preferred source to produce cellular energy (ATP)</a:t>
            </a:r>
          </a:p>
          <a:p>
            <a:pPr eaLnBrk="1" hangingPunct="1"/>
            <a:r>
              <a:rPr lang="en-US" dirty="0" smtClean="0"/>
              <a:t>Glucose (blood sugar) is the major breakdown product and fuel to make ATP</a:t>
            </a:r>
          </a:p>
        </p:txBody>
      </p:sp>
      <p:pic>
        <p:nvPicPr>
          <p:cNvPr id="48132" name="Picture 14"/>
          <p:cNvPicPr>
            <a:picLocks noChangeAspect="1" noChangeArrowheads="1"/>
          </p:cNvPicPr>
          <p:nvPr/>
        </p:nvPicPr>
        <p:blipFill>
          <a:blip r:embed="rId3" cstate="print"/>
          <a:srcRect l="2794" t="40295" r="1700" b="33324"/>
          <a:stretch>
            <a:fillRect/>
          </a:stretch>
        </p:blipFill>
        <p:spPr bwMode="auto">
          <a:xfrm>
            <a:off x="685800" y="3124200"/>
            <a:ext cx="77724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Cellular Respiration</a:t>
            </a:r>
          </a:p>
        </p:txBody>
      </p:sp>
      <p:sp>
        <p:nvSpPr>
          <p:cNvPr id="49155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219200"/>
            <a:ext cx="799782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Oxygen-using events take place within the cell to create ATP from ADP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Carbon leaves cells as 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Hydrogen atoms are combined with oxygen to form water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Energy produced by these reactions adds a phosphorus to ADP to produce ATP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ATP can be broken down to release energy for cellular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9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Metabolic Pathways Involved in Cellular Respiration</a:t>
            </a:r>
          </a:p>
        </p:txBody>
      </p:sp>
      <p:sp>
        <p:nvSpPr>
          <p:cNvPr id="4099" name="Rectangle 20"/>
          <p:cNvSpPr>
            <a:spLocks noGrp="1" noChangeArrowheads="1"/>
          </p:cNvSpPr>
          <p:nvPr>
            <p:ph idx="1"/>
          </p:nvPr>
        </p:nvSpPr>
        <p:spPr>
          <a:xfrm>
            <a:off x="455613" y="1198563"/>
            <a:ext cx="7997825" cy="5278437"/>
          </a:xfrm>
        </p:spPr>
        <p:txBody>
          <a:bodyPr/>
          <a:lstStyle/>
          <a:p>
            <a:pPr eaLnBrk="1" hangingPunct="1"/>
            <a:r>
              <a:rPr lang="en-US" smtClean="0"/>
              <a:t>Glycolysis – energizes a glucose molecule so that it can be split into two pyruvic acid molecules and yield ATP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/>
          <p:cNvPicPr>
            <a:picLocks noChangeAspect="1" noChangeArrowheads="1"/>
          </p:cNvPicPr>
          <p:nvPr/>
        </p:nvPicPr>
        <p:blipFill>
          <a:blip r:embed="rId3" cstate="print"/>
          <a:srcRect l="4941" t="20856" r="4918" b="15274"/>
          <a:stretch>
            <a:fillRect/>
          </a:stretch>
        </p:blipFill>
        <p:spPr bwMode="auto">
          <a:xfrm>
            <a:off x="914400" y="1447800"/>
            <a:ext cx="73152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14.18</a:t>
            </a:r>
          </a:p>
        </p:txBody>
      </p:sp>
      <p:sp>
        <p:nvSpPr>
          <p:cNvPr id="5124" name="Rectangle 18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Metabolic Pathways Involved in Cellular Respiration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Metabolic Pathways Involved in Cellular Respiration</a:t>
            </a:r>
          </a:p>
        </p:txBody>
      </p:sp>
      <p:sp>
        <p:nvSpPr>
          <p:cNvPr id="6147" name="Rectangle 17"/>
          <p:cNvSpPr>
            <a:spLocks noGrp="1" noChangeArrowheads="1"/>
          </p:cNvSpPr>
          <p:nvPr>
            <p:ph idx="1"/>
          </p:nvPr>
        </p:nvSpPr>
        <p:spPr>
          <a:xfrm>
            <a:off x="455613" y="1212850"/>
            <a:ext cx="7997825" cy="5264150"/>
          </a:xfrm>
        </p:spPr>
        <p:txBody>
          <a:bodyPr/>
          <a:lstStyle/>
          <a:p>
            <a:pPr eaLnBrk="1" hangingPunct="1"/>
            <a:r>
              <a:rPr lang="en-US" smtClean="0"/>
              <a:t>Krebs cycle</a:t>
            </a:r>
          </a:p>
          <a:p>
            <a:pPr lvl="1" eaLnBrk="1" hangingPunct="1"/>
            <a:r>
              <a:rPr lang="en-US" smtClean="0"/>
              <a:t>Produces virtually all the carbon dioxide and water resulting from cell respiration</a:t>
            </a:r>
          </a:p>
          <a:p>
            <a:pPr lvl="1" eaLnBrk="1" hangingPunct="1"/>
            <a:r>
              <a:rPr lang="en-US" smtClean="0"/>
              <a:t>Yields a small amount of ATP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/>
          <p:cNvPicPr>
            <a:picLocks noChangeAspect="1" noChangeArrowheads="1"/>
          </p:cNvPicPr>
          <p:nvPr/>
        </p:nvPicPr>
        <p:blipFill>
          <a:blip r:embed="rId3" cstate="print"/>
          <a:srcRect l="3868" t="26410" r="36038" b="19438"/>
          <a:stretch>
            <a:fillRect/>
          </a:stretch>
        </p:blipFill>
        <p:spPr bwMode="auto">
          <a:xfrm>
            <a:off x="4572000" y="21336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20"/>
          <p:cNvSpPr txBox="1">
            <a:spLocks noChangeArrowheads="1"/>
          </p:cNvSpPr>
          <p:nvPr/>
        </p:nvSpPr>
        <p:spPr bwMode="auto">
          <a:xfrm>
            <a:off x="7772400" y="6324600"/>
            <a:ext cx="1316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14.19a</a:t>
            </a:r>
          </a:p>
        </p:txBody>
      </p:sp>
      <p:sp>
        <p:nvSpPr>
          <p:cNvPr id="7172" name="Rectangle 25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Metabolic Pathways Involved in Cellular Respiration</a:t>
            </a:r>
          </a:p>
        </p:txBody>
      </p:sp>
      <p:sp>
        <p:nvSpPr>
          <p:cNvPr id="7173" name="Rectangle 26"/>
          <p:cNvSpPr>
            <a:spLocks noGrp="1" noChangeArrowheads="1"/>
          </p:cNvSpPr>
          <p:nvPr>
            <p:ph idx="1"/>
          </p:nvPr>
        </p:nvSpPr>
        <p:spPr>
          <a:xfrm>
            <a:off x="455613" y="1185863"/>
            <a:ext cx="7997825" cy="5291137"/>
          </a:xfrm>
        </p:spPr>
        <p:txBody>
          <a:bodyPr/>
          <a:lstStyle/>
          <a:p>
            <a:pPr eaLnBrk="1" hangingPunct="1"/>
            <a:r>
              <a:rPr lang="en-US" smtClean="0"/>
              <a:t>Electron transport chain</a:t>
            </a:r>
          </a:p>
          <a:p>
            <a:pPr lvl="1" eaLnBrk="1" hangingPunct="1"/>
            <a:r>
              <a:rPr lang="en-US" smtClean="0"/>
              <a:t>Hydrogen atoms </a:t>
            </a:r>
            <a:br>
              <a:rPr lang="en-US" smtClean="0"/>
            </a:br>
            <a:r>
              <a:rPr lang="en-US" smtClean="0"/>
              <a:t>removed during </a:t>
            </a:r>
            <a:br>
              <a:rPr lang="en-US" smtClean="0"/>
            </a:br>
            <a:r>
              <a:rPr lang="en-US" smtClean="0"/>
              <a:t>glycolysis and </a:t>
            </a:r>
            <a:br>
              <a:rPr lang="en-US" smtClean="0"/>
            </a:br>
            <a:r>
              <a:rPr lang="en-US" smtClean="0"/>
              <a:t>the Krebs cycle </a:t>
            </a:r>
            <a:br>
              <a:rPr lang="en-US" smtClean="0"/>
            </a:br>
            <a:r>
              <a:rPr lang="en-US" smtClean="0"/>
              <a:t>are delivered to </a:t>
            </a:r>
            <a:br>
              <a:rPr lang="en-US" smtClean="0"/>
            </a:br>
            <a:r>
              <a:rPr lang="en-US" smtClean="0"/>
              <a:t>protein carriers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/>
          <p:cNvPicPr>
            <a:picLocks noChangeAspect="1" noChangeArrowheads="1"/>
          </p:cNvPicPr>
          <p:nvPr/>
        </p:nvPicPr>
        <p:blipFill>
          <a:blip r:embed="rId3" cstate="print"/>
          <a:srcRect l="3868" t="26410" r="36038" b="19438"/>
          <a:stretch>
            <a:fillRect/>
          </a:stretch>
        </p:blipFill>
        <p:spPr bwMode="auto">
          <a:xfrm>
            <a:off x="4572000" y="21336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316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14.19a</a:t>
            </a:r>
          </a:p>
        </p:txBody>
      </p:sp>
      <p:sp>
        <p:nvSpPr>
          <p:cNvPr id="8196" name="Rectangle 2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Metabolic Pathways Involved in Cellular Respiration</a:t>
            </a:r>
          </a:p>
        </p:txBody>
      </p:sp>
      <p:sp>
        <p:nvSpPr>
          <p:cNvPr id="8197" name="Rectangle 21"/>
          <p:cNvSpPr>
            <a:spLocks noGrp="1" noChangeArrowheads="1"/>
          </p:cNvSpPr>
          <p:nvPr>
            <p:ph idx="1"/>
          </p:nvPr>
        </p:nvSpPr>
        <p:spPr>
          <a:xfrm>
            <a:off x="455613" y="1212850"/>
            <a:ext cx="7997825" cy="5264150"/>
          </a:xfrm>
        </p:spPr>
        <p:txBody>
          <a:bodyPr/>
          <a:lstStyle/>
          <a:p>
            <a:pPr eaLnBrk="1" hangingPunct="1"/>
            <a:r>
              <a:rPr lang="en-US" smtClean="0"/>
              <a:t>Electron transport chain (continued)</a:t>
            </a:r>
          </a:p>
          <a:p>
            <a:pPr lvl="1" eaLnBrk="1" hangingPunct="1"/>
            <a:r>
              <a:rPr lang="en-US" smtClean="0"/>
              <a:t>Hydrogen is </a:t>
            </a:r>
            <a:br>
              <a:rPr lang="en-US" smtClean="0"/>
            </a:br>
            <a:r>
              <a:rPr lang="en-US" smtClean="0"/>
              <a:t>split into </a:t>
            </a:r>
            <a:br>
              <a:rPr lang="en-US" smtClean="0"/>
            </a:br>
            <a:r>
              <a:rPr lang="en-US" smtClean="0"/>
              <a:t>hydrogen ions </a:t>
            </a:r>
            <a:br>
              <a:rPr lang="en-US" smtClean="0"/>
            </a:br>
            <a:r>
              <a:rPr lang="en-US" smtClean="0"/>
              <a:t>and electrons </a:t>
            </a:r>
            <a:br>
              <a:rPr lang="en-US" smtClean="0"/>
            </a:br>
            <a:r>
              <a:rPr lang="en-US" smtClean="0"/>
              <a:t>in the </a:t>
            </a:r>
            <a:br>
              <a:rPr lang="en-US" smtClean="0"/>
            </a:br>
            <a:r>
              <a:rPr lang="en-US" smtClean="0"/>
              <a:t>mitochondria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Fat Metabolism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Handled mostly by the liver</a:t>
            </a:r>
          </a:p>
          <a:p>
            <a:pPr lvl="1" eaLnBrk="1" hangingPunct="1"/>
            <a:r>
              <a:rPr lang="en-US" smtClean="0"/>
              <a:t>Use some fats to make ATP</a:t>
            </a:r>
          </a:p>
          <a:p>
            <a:pPr lvl="1" eaLnBrk="1" hangingPunct="1"/>
            <a:r>
              <a:rPr lang="en-US" smtClean="0"/>
              <a:t>Synthesize lipoproteins, thromboplastin, and cholesterol</a:t>
            </a:r>
          </a:p>
          <a:p>
            <a:pPr lvl="1" eaLnBrk="1" hangingPunct="1"/>
            <a:r>
              <a:rPr lang="en-US" smtClean="0"/>
              <a:t>Release breakdown products to the blood</a:t>
            </a:r>
          </a:p>
          <a:p>
            <a:pPr eaLnBrk="1" hangingPunct="1"/>
            <a:r>
              <a:rPr lang="en-US" smtClean="0"/>
              <a:t>Body cells remove fat and cholesterol to build membranes and steroid hormones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Use of Fats for ATP Synthesis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Fats must first be broken down to acetic acid</a:t>
            </a:r>
          </a:p>
          <a:p>
            <a:pPr eaLnBrk="1" hangingPunct="1"/>
            <a:r>
              <a:rPr lang="en-US" smtClean="0"/>
              <a:t>Within mitochondria, acetic acid is completely oxidized to produce water, carbon dioxide, and ATP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Processes of the Digestive System</a:t>
            </a:r>
          </a:p>
        </p:txBody>
      </p:sp>
      <p:sp>
        <p:nvSpPr>
          <p:cNvPr id="1945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Chemical Digestion</a:t>
            </a:r>
          </a:p>
          <a:p>
            <a:pPr lvl="1" eaLnBrk="1" hangingPunct="1"/>
            <a:r>
              <a:rPr lang="en-US" dirty="0" smtClean="0"/>
              <a:t>Enzymes break down food molecules into their building blocks</a:t>
            </a:r>
          </a:p>
          <a:p>
            <a:pPr lvl="1" eaLnBrk="1" hangingPunct="1"/>
            <a:r>
              <a:rPr lang="en-US" dirty="0" smtClean="0"/>
              <a:t>Each major food group uses different enzymes</a:t>
            </a:r>
          </a:p>
          <a:p>
            <a:pPr lvl="2" eaLnBrk="1" hangingPunct="1"/>
            <a:r>
              <a:rPr lang="en-US" dirty="0" smtClean="0"/>
              <a:t>Carbohydrates are broken to simple sugars</a:t>
            </a:r>
          </a:p>
          <a:p>
            <a:pPr lvl="2" eaLnBrk="1" hangingPunct="1"/>
            <a:r>
              <a:rPr lang="en-US" dirty="0" smtClean="0"/>
              <a:t>Proteins are broken to amino acids</a:t>
            </a:r>
          </a:p>
          <a:p>
            <a:pPr lvl="2" eaLnBrk="1" hangingPunct="1"/>
            <a:r>
              <a:rPr lang="en-US" dirty="0" smtClean="0"/>
              <a:t>Fats are broken to fatty acids and alcohols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Protein Metabolism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Proteins are conserved by body cells because they are used for most cellular structures</a:t>
            </a:r>
          </a:p>
          <a:p>
            <a:pPr eaLnBrk="1" hangingPunct="1"/>
            <a:r>
              <a:rPr lang="en-US" smtClean="0"/>
              <a:t>Ingested proteins are broken down to amino acids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Role of the Liver in Metabolism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Several roles in digestion</a:t>
            </a:r>
          </a:p>
          <a:p>
            <a:pPr eaLnBrk="1" hangingPunct="1"/>
            <a:r>
              <a:rPr lang="en-US" smtClean="0"/>
              <a:t>Detoxifies drugs and alcohol</a:t>
            </a:r>
          </a:p>
          <a:p>
            <a:pPr eaLnBrk="1" hangingPunct="1"/>
            <a:r>
              <a:rPr lang="en-US" smtClean="0"/>
              <a:t>Degrades hormones</a:t>
            </a:r>
          </a:p>
          <a:p>
            <a:pPr eaLnBrk="1" hangingPunct="1"/>
            <a:r>
              <a:rPr lang="en-US" smtClean="0"/>
              <a:t>Produce cholesterol, blood proteins (albumin and clotting proteins)</a:t>
            </a:r>
          </a:p>
          <a:p>
            <a:pPr eaLnBrk="1" hangingPunct="1"/>
            <a:r>
              <a:rPr lang="en-US" smtClean="0"/>
              <a:t>Plays a central role in metabolism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Metabolic Functions of the Liver</a:t>
            </a:r>
          </a:p>
        </p:txBody>
      </p:sp>
      <p:sp>
        <p:nvSpPr>
          <p:cNvPr id="16387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447800"/>
            <a:ext cx="7997825" cy="48006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Glycogenesis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Glucose molecules are converted to glycogen</a:t>
            </a:r>
          </a:p>
          <a:p>
            <a:pPr lvl="1" eaLnBrk="1" hangingPunct="1"/>
            <a:r>
              <a:rPr lang="en-US" sz="2800" dirty="0" smtClean="0"/>
              <a:t>Glycogen molecules are stored in the liver</a:t>
            </a:r>
          </a:p>
          <a:p>
            <a:pPr eaLnBrk="1" hangingPunct="1"/>
            <a:r>
              <a:rPr lang="en-US" sz="2800" dirty="0" err="1" smtClean="0"/>
              <a:t>Glycogenolysis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Glucose is released from the liver after conversion from glycogen</a:t>
            </a:r>
          </a:p>
          <a:p>
            <a:pPr eaLnBrk="1" hangingPunct="1"/>
            <a:r>
              <a:rPr lang="en-US" sz="2800" dirty="0" err="1" smtClean="0"/>
              <a:t>Gluconeogenesis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Glucose is produced from fats and proteins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381000" y="1260475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pitchFamily="34" charset="0"/>
            </a:endParaRPr>
          </a:p>
        </p:txBody>
      </p:sp>
      <p:sp>
        <p:nvSpPr>
          <p:cNvPr id="17411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Metabolic Functions of the Liver</a:t>
            </a:r>
          </a:p>
        </p:txBody>
      </p:sp>
      <p:pic>
        <p:nvPicPr>
          <p:cNvPr id="17412" name="Picture 12"/>
          <p:cNvPicPr>
            <a:picLocks noChangeAspect="1" noChangeArrowheads="1"/>
          </p:cNvPicPr>
          <p:nvPr/>
        </p:nvPicPr>
        <p:blipFill>
          <a:blip r:embed="rId3" cstate="print"/>
          <a:srcRect l="12453" t="12526" r="13503" b="6943"/>
          <a:stretch>
            <a:fillRect/>
          </a:stretch>
        </p:blipFill>
        <p:spPr bwMode="auto">
          <a:xfrm>
            <a:off x="1543050" y="914400"/>
            <a:ext cx="60579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Metabolic Functions of the Liver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Fats and fatty acids are picked up by the liver</a:t>
            </a:r>
          </a:p>
          <a:p>
            <a:pPr lvl="1" eaLnBrk="1" hangingPunct="1"/>
            <a:r>
              <a:rPr lang="en-US" smtClean="0"/>
              <a:t>Some are oxidized to provide energy for liver cells</a:t>
            </a:r>
          </a:p>
          <a:p>
            <a:pPr lvl="1" eaLnBrk="1" hangingPunct="1"/>
            <a:r>
              <a:rPr lang="en-US" smtClean="0"/>
              <a:t>The rest are broken down into simpler compounds and released into the blood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Cholesterol Metabolism</a:t>
            </a:r>
          </a:p>
        </p:txBody>
      </p:sp>
      <p:sp>
        <p:nvSpPr>
          <p:cNvPr id="1945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Functions of cholesterol</a:t>
            </a:r>
          </a:p>
          <a:p>
            <a:pPr lvl="1" eaLnBrk="1" hangingPunct="1"/>
            <a:r>
              <a:rPr lang="en-US" smtClean="0"/>
              <a:t>Serves as a structural basis of steroid hormones and vitamin D</a:t>
            </a:r>
          </a:p>
          <a:p>
            <a:pPr lvl="1" eaLnBrk="1" hangingPunct="1"/>
            <a:r>
              <a:rPr lang="en-US" smtClean="0"/>
              <a:t>Is a major building block of plasma membranes</a:t>
            </a:r>
          </a:p>
          <a:p>
            <a:pPr eaLnBrk="1" hangingPunct="1"/>
            <a:r>
              <a:rPr lang="en-US" smtClean="0"/>
              <a:t>Most cholesterol is produced in the liver and is not from diet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Cholesterol Transport</a:t>
            </a:r>
          </a:p>
        </p:txBody>
      </p:sp>
      <p:sp>
        <p:nvSpPr>
          <p:cNvPr id="20483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7997825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Cholesterol and fatty acids cannot freely circulate in the bloodstream</a:t>
            </a:r>
          </a:p>
          <a:p>
            <a:pPr eaLnBrk="1" hangingPunct="1"/>
            <a:r>
              <a:rPr lang="en-US" dirty="0" smtClean="0"/>
              <a:t>They are transported by lipoproteins (lipid-protein complexes)</a:t>
            </a:r>
          </a:p>
          <a:p>
            <a:pPr lvl="1" eaLnBrk="1" hangingPunct="1"/>
            <a:r>
              <a:rPr lang="en-US" dirty="0" smtClean="0"/>
              <a:t>Low-density lipoproteins (LDLs) transport to body cells</a:t>
            </a:r>
          </a:p>
          <a:p>
            <a:pPr lvl="1" eaLnBrk="1" hangingPunct="1"/>
            <a:r>
              <a:rPr lang="en-US" dirty="0" smtClean="0"/>
              <a:t>High-density </a:t>
            </a:r>
            <a:r>
              <a:rPr lang="en-US" dirty="0" err="1" smtClean="0"/>
              <a:t>lilpoproteins</a:t>
            </a:r>
            <a:r>
              <a:rPr lang="en-US" dirty="0" smtClean="0"/>
              <a:t> (HDLs) transport from body cells to the liver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Regulation of Food Intake</a:t>
            </a:r>
          </a:p>
        </p:txBody>
      </p:sp>
      <p:sp>
        <p:nvSpPr>
          <p:cNvPr id="22531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447800"/>
            <a:ext cx="7997825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Body weight is usually relatively stable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Energy intake and output remain about equal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Mechanisms that may regulate food intake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Levels of nutrients in the blood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Hormones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Body temperature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Psychological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Metabolic Rate and Body Heat Production</a:t>
            </a:r>
          </a:p>
        </p:txBody>
      </p:sp>
      <p:sp>
        <p:nvSpPr>
          <p:cNvPr id="23555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185863"/>
            <a:ext cx="7997825" cy="5138737"/>
          </a:xfrm>
        </p:spPr>
        <p:txBody>
          <a:bodyPr/>
          <a:lstStyle/>
          <a:p>
            <a:pPr eaLnBrk="1" hangingPunct="1"/>
            <a:r>
              <a:rPr lang="en-US" smtClean="0"/>
              <a:t>Basic metabolic rate (BMR) – amount of heat produced by the body per unit of time at rest</a:t>
            </a:r>
          </a:p>
          <a:p>
            <a:pPr eaLnBrk="1" hangingPunct="1"/>
            <a:r>
              <a:rPr lang="en-US" smtClean="0"/>
              <a:t>Factors that influence BMR</a:t>
            </a:r>
          </a:p>
          <a:p>
            <a:pPr lvl="1" eaLnBrk="1" hangingPunct="1"/>
            <a:r>
              <a:rPr lang="en-US" smtClean="0"/>
              <a:t>Surface area – small body usually has higher BMR</a:t>
            </a:r>
          </a:p>
          <a:p>
            <a:pPr lvl="1" eaLnBrk="1" hangingPunct="1"/>
            <a:r>
              <a:rPr lang="en-US" smtClean="0"/>
              <a:t>Gender – males tend to have higher BMR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Metabolic Rate and Body Heat Production</a:t>
            </a:r>
          </a:p>
        </p:txBody>
      </p:sp>
      <p:sp>
        <p:nvSpPr>
          <p:cNvPr id="24579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198563"/>
            <a:ext cx="7997825" cy="5278437"/>
          </a:xfrm>
        </p:spPr>
        <p:txBody>
          <a:bodyPr/>
          <a:lstStyle/>
          <a:p>
            <a:pPr eaLnBrk="1" hangingPunct="1"/>
            <a:r>
              <a:rPr lang="en-US" smtClean="0"/>
              <a:t>Factors that influence BMR (continued)</a:t>
            </a:r>
          </a:p>
          <a:p>
            <a:pPr lvl="1" eaLnBrk="1" hangingPunct="1"/>
            <a:r>
              <a:rPr lang="en-US" smtClean="0"/>
              <a:t>Age – children and adolescents have a higher BMR</a:t>
            </a:r>
          </a:p>
          <a:p>
            <a:pPr lvl="1" eaLnBrk="1" hangingPunct="1"/>
            <a:r>
              <a:rPr lang="en-US" smtClean="0"/>
              <a:t>The amount of thyroxine produced is the most important control factor</a:t>
            </a:r>
          </a:p>
          <a:p>
            <a:pPr lvl="2" eaLnBrk="1" hangingPunct="1"/>
            <a:r>
              <a:rPr lang="en-US" smtClean="0"/>
              <a:t>More thyroxine means higher metabolic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Processes of the Digestive System</a:t>
            </a:r>
          </a:p>
        </p:txBody>
      </p:sp>
      <p:sp>
        <p:nvSpPr>
          <p:cNvPr id="2048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Absorption</a:t>
            </a:r>
          </a:p>
          <a:p>
            <a:pPr lvl="1" eaLnBrk="1" hangingPunct="1"/>
            <a:r>
              <a:rPr lang="en-US" smtClean="0"/>
              <a:t>End products of digestion are absorbed in the blood or lymph</a:t>
            </a:r>
          </a:p>
          <a:p>
            <a:pPr lvl="1" eaLnBrk="1" hangingPunct="1"/>
            <a:r>
              <a:rPr lang="en-US" smtClean="0"/>
              <a:t>Food must enter mucosal cells and then into blood or lymph capillaries</a:t>
            </a:r>
          </a:p>
          <a:p>
            <a:pPr eaLnBrk="1" hangingPunct="1"/>
            <a:r>
              <a:rPr lang="en-US" smtClean="0"/>
              <a:t>Defecation</a:t>
            </a:r>
          </a:p>
          <a:p>
            <a:pPr lvl="1" eaLnBrk="1" hangingPunct="1"/>
            <a:r>
              <a:rPr lang="en-US" smtClean="0"/>
              <a:t>Elimination of indigestible substances as feces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Total Metabolic Rate (TMR)</a:t>
            </a:r>
          </a:p>
        </p:txBody>
      </p:sp>
      <p:sp>
        <p:nvSpPr>
          <p:cNvPr id="25603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295400"/>
            <a:ext cx="7997825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Total amount of kilocalories the body must consume to fuel ongoing activities</a:t>
            </a:r>
          </a:p>
          <a:p>
            <a:pPr eaLnBrk="1" hangingPunct="1"/>
            <a:r>
              <a:rPr lang="en-US" dirty="0" smtClean="0"/>
              <a:t>TMR increases with an increase in body activity</a:t>
            </a:r>
          </a:p>
          <a:p>
            <a:pPr eaLnBrk="1" hangingPunct="1"/>
            <a:r>
              <a:rPr lang="en-US" dirty="0" smtClean="0"/>
              <a:t>TMR must equal calories consumed to maintain homeostasis and maintain a constant weight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Body Temperature Regulation</a:t>
            </a:r>
          </a:p>
        </p:txBody>
      </p:sp>
      <p:sp>
        <p:nvSpPr>
          <p:cNvPr id="2662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energy is released as foods are oxidized</a:t>
            </a:r>
          </a:p>
          <a:p>
            <a:pPr eaLnBrk="1" hangingPunct="1"/>
            <a:r>
              <a:rPr lang="en-US" smtClean="0"/>
              <a:t>Most energy escapes as heat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Body Temperature Regulation</a:t>
            </a:r>
          </a:p>
        </p:txBody>
      </p:sp>
      <p:sp>
        <p:nvSpPr>
          <p:cNvPr id="2765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body has a narrow range of homeostatic temperature </a:t>
            </a:r>
          </a:p>
          <a:p>
            <a:pPr lvl="1" eaLnBrk="1" hangingPunct="1"/>
            <a:r>
              <a:rPr lang="en-US" smtClean="0"/>
              <a:t>Must remain between 35.6° to 37.8°C </a:t>
            </a:r>
            <a:br>
              <a:rPr lang="en-US" smtClean="0"/>
            </a:br>
            <a:r>
              <a:rPr lang="en-US" smtClean="0"/>
              <a:t>(96° to 100° F)</a:t>
            </a:r>
          </a:p>
          <a:p>
            <a:pPr lvl="1" eaLnBrk="1" hangingPunct="1"/>
            <a:r>
              <a:rPr lang="en-US" smtClean="0"/>
              <a:t>The body’s thermostat is in the hypothalamus</a:t>
            </a:r>
          </a:p>
          <a:p>
            <a:pPr lvl="2" eaLnBrk="1" hangingPunct="1"/>
            <a:r>
              <a:rPr lang="en-US" smtClean="0"/>
              <a:t>Initiates heat-loss or heat-promoting mechanisms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Heat Promoting Mechanisms</a:t>
            </a:r>
          </a:p>
        </p:txBody>
      </p:sp>
      <p:sp>
        <p:nvSpPr>
          <p:cNvPr id="2867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Vasoconstriction of blood vessels</a:t>
            </a:r>
          </a:p>
          <a:p>
            <a:pPr lvl="1" eaLnBrk="1" hangingPunct="1"/>
            <a:r>
              <a:rPr lang="en-US" smtClean="0"/>
              <a:t>Blood is rerouted to deeper, more vital body organs</a:t>
            </a:r>
          </a:p>
          <a:p>
            <a:pPr eaLnBrk="1" hangingPunct="1"/>
            <a:r>
              <a:rPr lang="en-US" smtClean="0"/>
              <a:t>Shivering – contraction of muscles produces heat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133</a:t>
            </a:fld>
            <a:endParaRPr lang="en-US"/>
          </a:p>
        </p:txBody>
      </p: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Heat Loss Mechanisms</a:t>
            </a:r>
          </a:p>
        </p:txBody>
      </p:sp>
      <p:sp>
        <p:nvSpPr>
          <p:cNvPr id="2969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loss from the skin via radiation and evaporation</a:t>
            </a:r>
          </a:p>
          <a:p>
            <a:pPr lvl="1" eaLnBrk="1" hangingPunct="1"/>
            <a:r>
              <a:rPr lang="en-US" smtClean="0"/>
              <a:t>Skin blood vessels and capillaries are flushed with warm blood</a:t>
            </a:r>
          </a:p>
          <a:p>
            <a:pPr lvl="1" eaLnBrk="1" hangingPunct="1"/>
            <a:r>
              <a:rPr lang="en-US" smtClean="0"/>
              <a:t>Evaporation of perspiration cools the skin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pitchFamily="34" charset="0"/>
            </a:endParaRPr>
          </a:p>
        </p:txBody>
      </p:sp>
      <p:sp>
        <p:nvSpPr>
          <p:cNvPr id="30723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Body Temperature Regulation</a:t>
            </a:r>
          </a:p>
        </p:txBody>
      </p:sp>
      <p:pic>
        <p:nvPicPr>
          <p:cNvPr id="30724" name="Picture 12"/>
          <p:cNvPicPr>
            <a:picLocks noChangeAspect="1" noChangeArrowheads="1"/>
          </p:cNvPicPr>
          <p:nvPr/>
        </p:nvPicPr>
        <p:blipFill>
          <a:blip r:embed="rId3" cstate="print"/>
          <a:srcRect l="8360" t="7065" r="4166" b="4941"/>
          <a:stretch>
            <a:fillRect/>
          </a:stretch>
        </p:blipFill>
        <p:spPr bwMode="auto">
          <a:xfrm>
            <a:off x="838200" y="228600"/>
            <a:ext cx="7696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135</a:t>
            </a:fld>
            <a:endParaRPr lang="en-US"/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Protein Metabolism</a:t>
            </a:r>
          </a:p>
        </p:txBody>
      </p:sp>
      <p:sp>
        <p:nvSpPr>
          <p:cNvPr id="1331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Cells remove amino acids to build proteins</a:t>
            </a:r>
          </a:p>
          <a:p>
            <a:pPr lvl="1" eaLnBrk="1" hangingPunct="1"/>
            <a:r>
              <a:rPr lang="en-US" smtClean="0"/>
              <a:t>Synthesized proteins are actively transported across cell membranes</a:t>
            </a:r>
          </a:p>
          <a:p>
            <a:pPr eaLnBrk="1" hangingPunct="1"/>
            <a:r>
              <a:rPr lang="en-US" smtClean="0"/>
              <a:t>Amino acids are used to make ATP only when proteins are overabundant or there is a shortage of other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136</a:t>
            </a:fld>
            <a:endParaRPr lang="en-US"/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Production of ATP from Protein</a:t>
            </a:r>
          </a:p>
        </p:txBody>
      </p:sp>
      <p:sp>
        <p:nvSpPr>
          <p:cNvPr id="1433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Amine groups are removed from proteins as ammonia</a:t>
            </a:r>
          </a:p>
          <a:p>
            <a:pPr eaLnBrk="1" hangingPunct="1"/>
            <a:r>
              <a:rPr lang="en-US" smtClean="0"/>
              <a:t>The rest of the protein molecule enters the Krebs cycle in mitochondria</a:t>
            </a:r>
          </a:p>
          <a:p>
            <a:pPr eaLnBrk="1" hangingPunct="1"/>
            <a:r>
              <a:rPr lang="en-US" smtClean="0"/>
              <a:t>The liver converts harmful ammonia to urea which can be eliminated in urine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137</a:t>
            </a:fld>
            <a:endParaRPr lang="en-US"/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Developmental Aspects of the Digestive System</a:t>
            </a:r>
          </a:p>
        </p:txBody>
      </p:sp>
      <p:sp>
        <p:nvSpPr>
          <p:cNvPr id="31747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524000"/>
            <a:ext cx="7997825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alimentary canal is a continuous tube by the fifth week of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Digestive glands bud from the mucosa of the alimentary tube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developing fetus receives all nutrients through the placenta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 newborns, feeding must be frequent, peristalsis is inefficient, and vomiting is common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138</a:t>
            </a:fld>
            <a:endParaRPr lang="en-US"/>
          </a:p>
        </p:txBody>
      </p:sp>
    </p:spTree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Developmental Aspects of the Digestive System</a:t>
            </a:r>
          </a:p>
        </p:txBody>
      </p:sp>
      <p:sp>
        <p:nvSpPr>
          <p:cNvPr id="32771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216025"/>
            <a:ext cx="7997825" cy="5260975"/>
          </a:xfrm>
        </p:spPr>
        <p:txBody>
          <a:bodyPr/>
          <a:lstStyle/>
          <a:p>
            <a:pPr eaLnBrk="1" hangingPunct="1"/>
            <a:r>
              <a:rPr lang="en-US" smtClean="0"/>
              <a:t>Teething begins around age six months</a:t>
            </a:r>
          </a:p>
          <a:p>
            <a:pPr eaLnBrk="1" hangingPunct="1"/>
            <a:r>
              <a:rPr lang="en-US" smtClean="0"/>
              <a:t>Metabolism decreases with old age</a:t>
            </a:r>
          </a:p>
          <a:p>
            <a:pPr eaLnBrk="1" hangingPunct="1"/>
            <a:r>
              <a:rPr lang="en-US" smtClean="0"/>
              <a:t>Middle age digestive problems</a:t>
            </a:r>
          </a:p>
          <a:p>
            <a:pPr lvl="1" eaLnBrk="1" hangingPunct="1"/>
            <a:r>
              <a:rPr lang="en-US" smtClean="0"/>
              <a:t>Ulcers</a:t>
            </a:r>
          </a:p>
          <a:p>
            <a:pPr lvl="1" eaLnBrk="1" hangingPunct="1"/>
            <a:r>
              <a:rPr lang="en-US" smtClean="0"/>
              <a:t>Gall bladder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139</a:t>
            </a:fld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4" name="Rectangle 14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Mouth (Oral Cavity) Anatomy</a:t>
            </a:r>
          </a:p>
        </p:txBody>
      </p:sp>
      <p:sp>
        <p:nvSpPr>
          <p:cNvPr id="394255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Lips (labia) – protect </a:t>
            </a:r>
            <a:br>
              <a:rPr lang="en-US" sz="2800" dirty="0"/>
            </a:br>
            <a:r>
              <a:rPr lang="en-US" sz="2800" dirty="0"/>
              <a:t>the anterior opening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Cheeks – form the </a:t>
            </a:r>
            <a:br>
              <a:rPr lang="en-US" sz="2800" dirty="0"/>
            </a:br>
            <a:r>
              <a:rPr lang="en-US" sz="2800" dirty="0"/>
              <a:t>lateral walls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Hard palate – forms </a:t>
            </a:r>
            <a:br>
              <a:rPr lang="en-US" sz="2800" dirty="0"/>
            </a:br>
            <a:r>
              <a:rPr lang="en-US" sz="2800" dirty="0"/>
              <a:t>the anterior roof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Soft palate – forms </a:t>
            </a:r>
            <a:br>
              <a:rPr lang="en-US" sz="2800" dirty="0"/>
            </a:br>
            <a:r>
              <a:rPr lang="en-US" sz="2800" dirty="0"/>
              <a:t>the posterior roof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Uvula – fleshy </a:t>
            </a:r>
            <a:br>
              <a:rPr lang="en-US" sz="2800" dirty="0"/>
            </a:br>
            <a:r>
              <a:rPr lang="en-US" sz="2800" dirty="0"/>
              <a:t>projection of the </a:t>
            </a:r>
            <a:br>
              <a:rPr lang="en-US" sz="2800" dirty="0"/>
            </a:br>
            <a:r>
              <a:rPr lang="en-US" sz="2800" dirty="0"/>
              <a:t>soft palate</a:t>
            </a:r>
          </a:p>
        </p:txBody>
      </p:sp>
      <p:pic>
        <p:nvPicPr>
          <p:cNvPr id="394256" name="Picture 16"/>
          <p:cNvPicPr>
            <a:picLocks noChangeAspect="1" noChangeArrowheads="1"/>
          </p:cNvPicPr>
          <p:nvPr/>
        </p:nvPicPr>
        <p:blipFill>
          <a:blip r:embed="rId3" cstate="print"/>
          <a:srcRect l="3868" t="12526" r="40331" b="26381"/>
          <a:stretch>
            <a:fillRect/>
          </a:stretch>
        </p:blipFill>
        <p:spPr bwMode="auto">
          <a:xfrm>
            <a:off x="4267200" y="1219200"/>
            <a:ext cx="4572000" cy="4800600"/>
          </a:xfrm>
          <a:prstGeom prst="rect">
            <a:avLst/>
          </a:prstGeom>
          <a:noFill/>
        </p:spPr>
      </p:pic>
      <p:sp>
        <p:nvSpPr>
          <p:cNvPr id="394258" name="Text Box 18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14.2a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  <a:solidFill>
            <a:schemeClr val="bg1"/>
          </a:solidFill>
        </p:spPr>
        <p:txBody>
          <a:bodyPr>
            <a:spAutoFit/>
          </a:bodyPr>
          <a:lstStyle/>
          <a:p>
            <a:pPr indent="0" eaLnBrk="1" hangingPunct="1"/>
            <a:r>
              <a:rPr lang="en-US" dirty="0" smtClean="0">
                <a:solidFill>
                  <a:schemeClr val="tx1"/>
                </a:solidFill>
              </a:rPr>
              <a:t>Developmental Aspects of the Digestive System</a:t>
            </a:r>
          </a:p>
        </p:txBody>
      </p:sp>
      <p:sp>
        <p:nvSpPr>
          <p:cNvPr id="33795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198563"/>
            <a:ext cx="7997825" cy="5278437"/>
          </a:xfrm>
        </p:spPr>
        <p:txBody>
          <a:bodyPr/>
          <a:lstStyle/>
          <a:p>
            <a:pPr eaLnBrk="1" hangingPunct="1"/>
            <a:r>
              <a:rPr lang="en-US" smtClean="0"/>
              <a:t>Activity of digestive tract in old age</a:t>
            </a:r>
          </a:p>
          <a:p>
            <a:pPr lvl="1" eaLnBrk="1" hangingPunct="1"/>
            <a:r>
              <a:rPr lang="en-US" smtClean="0"/>
              <a:t>Fewer digestive juices</a:t>
            </a:r>
          </a:p>
          <a:p>
            <a:pPr lvl="1" eaLnBrk="1" hangingPunct="1"/>
            <a:r>
              <a:rPr lang="en-US" smtClean="0"/>
              <a:t>Peristalsis slows</a:t>
            </a:r>
          </a:p>
          <a:p>
            <a:pPr lvl="1" eaLnBrk="1" hangingPunct="1"/>
            <a:r>
              <a:rPr lang="en-US" smtClean="0"/>
              <a:t>Diverticulosis and cancer are more common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140</a:t>
            </a:fld>
            <a:endParaRPr lang="en-US"/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2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Alimentary Canal Nerve Plexuses</a:t>
            </a:r>
          </a:p>
        </p:txBody>
      </p:sp>
      <p:sp>
        <p:nvSpPr>
          <p:cNvPr id="54682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All are part of the autonomic nervous system</a:t>
            </a:r>
          </a:p>
          <a:p>
            <a:r>
              <a:rPr lang="en-US"/>
              <a:t>Three separate networks of nerve fibers</a:t>
            </a:r>
          </a:p>
          <a:p>
            <a:pPr lvl="1"/>
            <a:r>
              <a:rPr lang="en-US"/>
              <a:t>Submucosal nerve plexus</a:t>
            </a:r>
          </a:p>
          <a:p>
            <a:pPr lvl="1"/>
            <a:r>
              <a:rPr lang="en-US"/>
              <a:t>Myenteric nerve plexus</a:t>
            </a:r>
          </a:p>
          <a:p>
            <a:pPr lvl="1"/>
            <a:r>
              <a:rPr lang="en-US"/>
              <a:t>Subserous plexus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Stomach Anatomy</a:t>
            </a:r>
          </a:p>
        </p:txBody>
      </p:sp>
      <p:sp>
        <p:nvSpPr>
          <p:cNvPr id="717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peritoneum attached to the stomach </a:t>
            </a:r>
          </a:p>
          <a:p>
            <a:pPr lvl="1" eaLnBrk="1" hangingPunct="1"/>
            <a:r>
              <a:rPr lang="en-US" smtClean="0"/>
              <a:t>Lesser omentum – attaches the liver to the lesser curvature</a:t>
            </a:r>
          </a:p>
          <a:p>
            <a:pPr lvl="1" eaLnBrk="1" hangingPunct="1"/>
            <a:r>
              <a:rPr lang="en-US" smtClean="0"/>
              <a:t>Greater omentum – attaches the greater curvature to the posterior body wall</a:t>
            </a:r>
          </a:p>
          <a:p>
            <a:pPr lvl="1" eaLnBrk="1" hangingPunct="1"/>
            <a:r>
              <a:rPr lang="en-US" smtClean="0"/>
              <a:t>Contains fat to insulate, cushion, and protect abdominal organs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6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Modifications to the Muscularis Externa in the Large Intestine</a:t>
            </a:r>
          </a:p>
        </p:txBody>
      </p:sp>
      <p:sp>
        <p:nvSpPr>
          <p:cNvPr id="26627" name="Rectangle 17"/>
          <p:cNvSpPr>
            <a:spLocks noGrp="1" noChangeArrowheads="1"/>
          </p:cNvSpPr>
          <p:nvPr>
            <p:ph idx="1"/>
          </p:nvPr>
        </p:nvSpPr>
        <p:spPr>
          <a:xfrm>
            <a:off x="455613" y="1676400"/>
            <a:ext cx="7997825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Smooth muscle is reduced to three bands (</a:t>
            </a:r>
            <a:r>
              <a:rPr lang="en-US" dirty="0" err="1" smtClean="0"/>
              <a:t>teniae</a:t>
            </a:r>
            <a:r>
              <a:rPr lang="en-US" dirty="0" smtClean="0"/>
              <a:t> coli)</a:t>
            </a:r>
          </a:p>
          <a:p>
            <a:pPr eaLnBrk="1" hangingPunct="1"/>
            <a:r>
              <a:rPr lang="en-US" dirty="0" smtClean="0"/>
              <a:t>Muscle bands have some degree of tone</a:t>
            </a:r>
          </a:p>
          <a:p>
            <a:pPr eaLnBrk="1" hangingPunct="1"/>
            <a:r>
              <a:rPr lang="en-US" dirty="0" smtClean="0"/>
              <a:t>Walls are formed into </a:t>
            </a:r>
            <a:r>
              <a:rPr lang="en-US" dirty="0" err="1" smtClean="0"/>
              <a:t>pocketlike</a:t>
            </a:r>
            <a:r>
              <a:rPr lang="en-US" dirty="0" smtClean="0"/>
              <a:t> sacs called </a:t>
            </a:r>
            <a:r>
              <a:rPr lang="en-US" dirty="0" err="1" smtClean="0"/>
              <a:t>haustra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143</a:t>
            </a:fld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79" name="Rectangle 15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Mouth (Oral Cavity) Anatomy</a:t>
            </a:r>
          </a:p>
        </p:txBody>
      </p:sp>
      <p:sp>
        <p:nvSpPr>
          <p:cNvPr id="395280" name="Rectangle 16"/>
          <p:cNvSpPr>
            <a:spLocks noGrp="1" noChangeArrowheads="1"/>
          </p:cNvSpPr>
          <p:nvPr>
            <p:ph idx="1"/>
          </p:nvPr>
        </p:nvSpPr>
        <p:spPr>
          <a:xfrm>
            <a:off x="455613" y="1219200"/>
            <a:ext cx="4116387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Vestibule – space between lips externally and teeth and gums internally</a:t>
            </a:r>
          </a:p>
          <a:p>
            <a:pPr>
              <a:lnSpc>
                <a:spcPct val="90000"/>
              </a:lnSpc>
            </a:pPr>
            <a:r>
              <a:rPr lang="en-US" dirty="0"/>
              <a:t>Oral cavity – area contained by the teeth</a:t>
            </a:r>
          </a:p>
          <a:p>
            <a:pPr>
              <a:lnSpc>
                <a:spcPct val="90000"/>
              </a:lnSpc>
            </a:pPr>
            <a:r>
              <a:rPr lang="en-US" dirty="0"/>
              <a:t>Tongue – attached at hyoid and </a:t>
            </a:r>
            <a:r>
              <a:rPr lang="en-US" dirty="0" err="1"/>
              <a:t>styloid</a:t>
            </a:r>
            <a:r>
              <a:rPr lang="en-US" dirty="0"/>
              <a:t> processes of the skull, and by the lingual </a:t>
            </a:r>
            <a:r>
              <a:rPr lang="en-US" dirty="0" err="1"/>
              <a:t>frenulum</a:t>
            </a:r>
            <a:endParaRPr lang="en-US" dirty="0"/>
          </a:p>
        </p:txBody>
      </p:sp>
      <p:pic>
        <p:nvPicPr>
          <p:cNvPr id="395281" name="Picture 17"/>
          <p:cNvPicPr>
            <a:picLocks noChangeAspect="1" noChangeArrowheads="1"/>
          </p:cNvPicPr>
          <p:nvPr/>
        </p:nvPicPr>
        <p:blipFill>
          <a:blip r:embed="rId3" cstate="print"/>
          <a:srcRect l="3868" t="12526" r="40331" b="26381"/>
          <a:stretch>
            <a:fillRect/>
          </a:stretch>
        </p:blipFill>
        <p:spPr bwMode="auto">
          <a:xfrm>
            <a:off x="4572000" y="1219200"/>
            <a:ext cx="4267200" cy="4800600"/>
          </a:xfrm>
          <a:prstGeom prst="rect">
            <a:avLst/>
          </a:prstGeom>
          <a:noFill/>
        </p:spPr>
      </p:pic>
      <p:sp>
        <p:nvSpPr>
          <p:cNvPr id="395282" name="Text Box 18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14.2a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8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300" name="Picture 12"/>
          <p:cNvPicPr>
            <a:picLocks noChangeAspect="1" noChangeArrowheads="1"/>
          </p:cNvPicPr>
          <p:nvPr/>
        </p:nvPicPr>
        <p:blipFill>
          <a:blip r:embed="rId3" cstate="print"/>
          <a:srcRect l="3868" t="12526" r="40331" b="26381"/>
          <a:stretch>
            <a:fillRect/>
          </a:stretch>
        </p:blipFill>
        <p:spPr bwMode="auto">
          <a:xfrm>
            <a:off x="4572000" y="1524000"/>
            <a:ext cx="4267200" cy="3609975"/>
          </a:xfrm>
          <a:prstGeom prst="rect">
            <a:avLst/>
          </a:prstGeom>
          <a:noFill/>
        </p:spPr>
      </p:pic>
      <p:sp>
        <p:nvSpPr>
          <p:cNvPr id="396303" name="Rectangle 15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Mouth (Oral Cavity) Anatomy</a:t>
            </a:r>
          </a:p>
        </p:txBody>
      </p:sp>
      <p:sp>
        <p:nvSpPr>
          <p:cNvPr id="396304" name="Rectangle 16"/>
          <p:cNvSpPr>
            <a:spLocks noGrp="1" noChangeArrowheads="1"/>
          </p:cNvSpPr>
          <p:nvPr>
            <p:ph idx="1"/>
          </p:nvPr>
        </p:nvSpPr>
        <p:spPr>
          <a:xfrm>
            <a:off x="455613" y="1905000"/>
            <a:ext cx="4116387" cy="4572000"/>
          </a:xfrm>
        </p:spPr>
        <p:txBody>
          <a:bodyPr/>
          <a:lstStyle/>
          <a:p>
            <a:r>
              <a:rPr lang="en-US" dirty="0"/>
              <a:t>Tonsils</a:t>
            </a:r>
          </a:p>
          <a:p>
            <a:pPr lvl="1"/>
            <a:r>
              <a:rPr lang="en-US" dirty="0"/>
              <a:t>Palatine tonsils</a:t>
            </a:r>
          </a:p>
          <a:p>
            <a:pPr lvl="1"/>
            <a:r>
              <a:rPr lang="en-US" dirty="0"/>
              <a:t>Lingual tonsil</a:t>
            </a:r>
          </a:p>
        </p:txBody>
      </p:sp>
      <p:sp>
        <p:nvSpPr>
          <p:cNvPr id="396305" name="Text Box 17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14.2a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Teeth</a:t>
            </a:r>
          </a:p>
        </p:txBody>
      </p:sp>
      <p:sp>
        <p:nvSpPr>
          <p:cNvPr id="614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role is to masticate (chew) food</a:t>
            </a:r>
          </a:p>
          <a:p>
            <a:pPr eaLnBrk="1" hangingPunct="1"/>
            <a:r>
              <a:rPr lang="en-US" smtClean="0"/>
              <a:t>Humans have two sets of teeth</a:t>
            </a:r>
          </a:p>
          <a:p>
            <a:pPr lvl="1" eaLnBrk="1" hangingPunct="1"/>
            <a:r>
              <a:rPr lang="en-US" smtClean="0"/>
              <a:t>Deciduous (baby or milk) teeth</a:t>
            </a:r>
          </a:p>
          <a:p>
            <a:pPr lvl="1" eaLnBrk="1" hangingPunct="1"/>
            <a:r>
              <a:rPr lang="en-US" smtClean="0"/>
              <a:t>20 teeth are fully formed by age two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Teeth</a:t>
            </a:r>
          </a:p>
        </p:txBody>
      </p:sp>
      <p:sp>
        <p:nvSpPr>
          <p:cNvPr id="717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Permanent teeth</a:t>
            </a:r>
          </a:p>
          <a:p>
            <a:pPr lvl="1" eaLnBrk="1" hangingPunct="1"/>
            <a:r>
              <a:rPr lang="en-US" smtClean="0"/>
              <a:t>Replace deciduous teeth beginning between the ages of 6 to 12</a:t>
            </a:r>
          </a:p>
          <a:p>
            <a:pPr lvl="1" eaLnBrk="1" hangingPunct="1"/>
            <a:r>
              <a:rPr lang="en-US" smtClean="0"/>
              <a:t>A full set is 32 teeth, but some people do not have wisdom teeth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Classification of Teeth</a:t>
            </a:r>
          </a:p>
        </p:txBody>
      </p:sp>
      <p:sp>
        <p:nvSpPr>
          <p:cNvPr id="8195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Incisors</a:t>
            </a:r>
          </a:p>
          <a:p>
            <a:pPr eaLnBrk="1" hangingPunct="1"/>
            <a:r>
              <a:rPr lang="en-US" smtClean="0"/>
              <a:t>Canines</a:t>
            </a:r>
          </a:p>
          <a:p>
            <a:pPr eaLnBrk="1" hangingPunct="1"/>
            <a:r>
              <a:rPr lang="en-US" smtClean="0"/>
              <a:t>Premolars</a:t>
            </a:r>
          </a:p>
          <a:p>
            <a:pPr eaLnBrk="1" hangingPunct="1"/>
            <a:r>
              <a:rPr lang="en-US" smtClean="0"/>
              <a:t>Molars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Five Tasks of the Digestive System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6934200" cy="5181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endParaRPr lang="en-US" dirty="0" smtClean="0"/>
          </a:p>
          <a:p>
            <a:pPr marL="533400" indent="-533400" eaLnBrk="1" hangingPunct="1">
              <a:buFont typeface="Arial" pitchFamily="34" charset="0"/>
              <a:buAutoNum type="arabicPeriod"/>
            </a:pPr>
            <a:r>
              <a:rPr lang="en-US" dirty="0" smtClean="0"/>
              <a:t>Mechanical processing</a:t>
            </a:r>
          </a:p>
          <a:p>
            <a:pPr marL="933450" lvl="1" indent="-533400" eaLnBrk="1" hangingPunct="1"/>
            <a:r>
              <a:rPr lang="en-US" dirty="0" smtClean="0"/>
              <a:t>Chewing</a:t>
            </a:r>
          </a:p>
          <a:p>
            <a:pPr marL="933450" lvl="1" indent="-533400" eaLnBrk="1" hangingPunct="1"/>
            <a:r>
              <a:rPr lang="en-US" dirty="0" smtClean="0"/>
              <a:t>Peristalsis (squeezing of digestive tube)</a:t>
            </a:r>
          </a:p>
          <a:p>
            <a:pPr marL="533400" indent="-533400" eaLnBrk="1" hangingPunct="1">
              <a:buFont typeface="Arial" pitchFamily="34" charset="0"/>
              <a:buAutoNum type="arabicPeriod"/>
            </a:pPr>
            <a:r>
              <a:rPr lang="en-US" dirty="0" smtClean="0"/>
              <a:t>Secretion of enzymes</a:t>
            </a:r>
          </a:p>
          <a:p>
            <a:pPr marL="533400" indent="-533400" eaLnBrk="1" hangingPunct="1">
              <a:buFont typeface="Arial" pitchFamily="34" charset="0"/>
              <a:buAutoNum type="arabicPeriod"/>
            </a:pPr>
            <a:r>
              <a:rPr lang="en-US" dirty="0" smtClean="0"/>
              <a:t>Chemical digestion of food</a:t>
            </a:r>
          </a:p>
          <a:p>
            <a:pPr marL="533400" indent="-533400" eaLnBrk="1" hangingPunct="1">
              <a:buFont typeface="Arial" pitchFamily="34" charset="0"/>
              <a:buAutoNum type="arabicPeriod"/>
            </a:pPr>
            <a:r>
              <a:rPr lang="en-US" dirty="0" smtClean="0"/>
              <a:t>Absorption of nutrients</a:t>
            </a:r>
          </a:p>
          <a:p>
            <a:pPr marL="533400" indent="-533400" eaLnBrk="1" hangingPunct="1">
              <a:buFont typeface="Arial" pitchFamily="34" charset="0"/>
              <a:buAutoNum type="arabicPeriod"/>
            </a:pPr>
            <a:r>
              <a:rPr lang="en-US" dirty="0" smtClean="0"/>
              <a:t>Elimination of feces (unwanted stuff)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Classification of Teeth</a:t>
            </a:r>
          </a:p>
        </p:txBody>
      </p:sp>
      <p:pic>
        <p:nvPicPr>
          <p:cNvPr id="9219" name="Picture 12"/>
          <p:cNvPicPr>
            <a:picLocks noChangeAspect="1" noChangeArrowheads="1"/>
          </p:cNvPicPr>
          <p:nvPr/>
        </p:nvPicPr>
        <p:blipFill>
          <a:blip r:embed="rId3" cstate="print"/>
          <a:srcRect l="20856" t="7065" r="16663" b="4941"/>
          <a:stretch>
            <a:fillRect/>
          </a:stretch>
        </p:blipFill>
        <p:spPr bwMode="auto">
          <a:xfrm>
            <a:off x="1066800" y="0"/>
            <a:ext cx="7010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Regions of a Tooth</a:t>
            </a:r>
          </a:p>
        </p:txBody>
      </p:sp>
      <p:sp>
        <p:nvSpPr>
          <p:cNvPr id="10243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1447800"/>
            <a:ext cx="4116387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Crown – exposed part</a:t>
            </a:r>
          </a:p>
          <a:p>
            <a:pPr lvl="1" eaLnBrk="1" hangingPunct="1"/>
            <a:r>
              <a:rPr lang="en-US" sz="2800" dirty="0" smtClean="0"/>
              <a:t>Outer enamel</a:t>
            </a:r>
          </a:p>
          <a:p>
            <a:pPr lvl="1" eaLnBrk="1" hangingPunct="1"/>
            <a:r>
              <a:rPr lang="en-US" sz="2800" dirty="0" smtClean="0"/>
              <a:t>Dentin</a:t>
            </a:r>
          </a:p>
          <a:p>
            <a:pPr lvl="1" eaLnBrk="1" hangingPunct="1"/>
            <a:r>
              <a:rPr lang="en-US" sz="2800" dirty="0" smtClean="0"/>
              <a:t>Pulp cavity</a:t>
            </a:r>
          </a:p>
          <a:p>
            <a:pPr eaLnBrk="1" hangingPunct="1"/>
            <a:r>
              <a:rPr lang="en-US" sz="2800" dirty="0" smtClean="0"/>
              <a:t>Neck</a:t>
            </a:r>
          </a:p>
          <a:p>
            <a:pPr lvl="1" eaLnBrk="1" hangingPunct="1"/>
            <a:r>
              <a:rPr lang="en-US" sz="2800" dirty="0" smtClean="0"/>
              <a:t>Region in contact with the gum</a:t>
            </a:r>
          </a:p>
          <a:p>
            <a:pPr lvl="1" eaLnBrk="1" hangingPunct="1"/>
            <a:r>
              <a:rPr lang="en-US" sz="2800" dirty="0" smtClean="0"/>
              <a:t>Connects crown to root</a:t>
            </a:r>
          </a:p>
        </p:txBody>
      </p:sp>
      <p:pic>
        <p:nvPicPr>
          <p:cNvPr id="10244" name="Picture 14"/>
          <p:cNvPicPr>
            <a:picLocks noChangeAspect="1" noChangeArrowheads="1"/>
          </p:cNvPicPr>
          <p:nvPr/>
        </p:nvPicPr>
        <p:blipFill>
          <a:blip r:embed="rId3" cstate="print"/>
          <a:srcRect l="18079" t="23161" r="15274" b="22110"/>
          <a:stretch>
            <a:fillRect/>
          </a:stretch>
        </p:blipFill>
        <p:spPr bwMode="auto">
          <a:xfrm>
            <a:off x="4572000" y="1447800"/>
            <a:ext cx="40163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Regions of a Tooth</a:t>
            </a:r>
          </a:p>
        </p:txBody>
      </p:sp>
      <p:sp>
        <p:nvSpPr>
          <p:cNvPr id="11267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684213"/>
            <a:ext cx="4116387" cy="5792787"/>
          </a:xfrm>
        </p:spPr>
        <p:txBody>
          <a:bodyPr/>
          <a:lstStyle/>
          <a:p>
            <a:pPr eaLnBrk="1" hangingPunct="1"/>
            <a:r>
              <a:rPr lang="en-US" smtClean="0"/>
              <a:t>Root</a:t>
            </a:r>
          </a:p>
          <a:p>
            <a:pPr lvl="1" eaLnBrk="1" hangingPunct="1"/>
            <a:r>
              <a:rPr lang="en-US" smtClean="0"/>
              <a:t>Periodontal membrane attached to the bone</a:t>
            </a:r>
          </a:p>
          <a:p>
            <a:pPr lvl="1" eaLnBrk="1" hangingPunct="1"/>
            <a:r>
              <a:rPr lang="en-US" smtClean="0"/>
              <a:t>Root canal carrying blood vessels and nerves</a:t>
            </a:r>
          </a:p>
        </p:txBody>
      </p:sp>
      <p:pic>
        <p:nvPicPr>
          <p:cNvPr id="11268" name="Picture 14"/>
          <p:cNvPicPr>
            <a:picLocks noChangeAspect="1" noChangeArrowheads="1"/>
          </p:cNvPicPr>
          <p:nvPr/>
        </p:nvPicPr>
        <p:blipFill>
          <a:blip r:embed="rId3" cstate="print"/>
          <a:srcRect l="18079" t="23161" r="15274" b="22110"/>
          <a:stretch>
            <a:fillRect/>
          </a:stretch>
        </p:blipFill>
        <p:spPr bwMode="auto">
          <a:xfrm>
            <a:off x="4572000" y="1447800"/>
            <a:ext cx="40163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381000" y="2330450"/>
            <a:ext cx="8245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endParaRPr lang="en-US" sz="3000">
              <a:latin typeface="Arial" pitchFamily="34" charset="0"/>
            </a:endParaRPr>
          </a:p>
        </p:txBody>
      </p:sp>
      <p:sp>
        <p:nvSpPr>
          <p:cNvPr id="4099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Salivary Glands</a:t>
            </a:r>
          </a:p>
        </p:txBody>
      </p:sp>
      <p:sp>
        <p:nvSpPr>
          <p:cNvPr id="4100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Saliva-producing glands</a:t>
            </a:r>
          </a:p>
          <a:p>
            <a:pPr lvl="1" eaLnBrk="1" hangingPunct="1"/>
            <a:r>
              <a:rPr lang="en-US" smtClean="0"/>
              <a:t>Parotid glands – located anterior to ears</a:t>
            </a:r>
          </a:p>
          <a:p>
            <a:pPr lvl="1" eaLnBrk="1" hangingPunct="1"/>
            <a:r>
              <a:rPr lang="en-US" smtClean="0"/>
              <a:t>Submandibular glands</a:t>
            </a:r>
          </a:p>
          <a:p>
            <a:pPr lvl="1" eaLnBrk="1" hangingPunct="1"/>
            <a:r>
              <a:rPr lang="en-US" smtClean="0"/>
              <a:t>Sublingual glands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Saliva</a:t>
            </a:r>
          </a:p>
        </p:txBody>
      </p:sp>
      <p:sp>
        <p:nvSpPr>
          <p:cNvPr id="512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Mixture of mucus and serous fluids</a:t>
            </a:r>
          </a:p>
          <a:p>
            <a:pPr eaLnBrk="1" hangingPunct="1"/>
            <a:r>
              <a:rPr lang="en-US" smtClean="0"/>
              <a:t>Helps to form a food bolus</a:t>
            </a:r>
          </a:p>
          <a:p>
            <a:pPr eaLnBrk="1" hangingPunct="1"/>
            <a:r>
              <a:rPr lang="en-US" smtClean="0"/>
              <a:t>Contains salivary amylase to begin starch digestion</a:t>
            </a:r>
          </a:p>
          <a:p>
            <a:pPr eaLnBrk="1" hangingPunct="1"/>
            <a:r>
              <a:rPr lang="en-US" smtClean="0"/>
              <a:t>Dissolves chemicals so they can be tasted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2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 of the Mouth</a:t>
            </a:r>
          </a:p>
        </p:txBody>
      </p:sp>
      <p:sp>
        <p:nvSpPr>
          <p:cNvPr id="39732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Mastication (chewing) of food</a:t>
            </a:r>
          </a:p>
          <a:p>
            <a:r>
              <a:rPr lang="en-US" dirty="0"/>
              <a:t>Mixing masticated food with saliva</a:t>
            </a:r>
          </a:p>
          <a:p>
            <a:r>
              <a:rPr lang="en-US" dirty="0"/>
              <a:t>Initiation of swallowing by the tongue</a:t>
            </a:r>
          </a:p>
          <a:p>
            <a:r>
              <a:rPr lang="en-US" dirty="0"/>
              <a:t>Allowing for the sense of taste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7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7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7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Digestive Activities of the Mouth</a:t>
            </a:r>
          </a:p>
        </p:txBody>
      </p:sp>
      <p:sp>
        <p:nvSpPr>
          <p:cNvPr id="2457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Mechanical breakdown</a:t>
            </a:r>
          </a:p>
          <a:p>
            <a:pPr lvl="1" eaLnBrk="1" hangingPunct="1"/>
            <a:r>
              <a:rPr lang="en-US" smtClean="0"/>
              <a:t>Food is physically broken down by chewing</a:t>
            </a:r>
          </a:p>
          <a:p>
            <a:pPr eaLnBrk="1" hangingPunct="1"/>
            <a:r>
              <a:rPr lang="en-US" smtClean="0"/>
              <a:t>Chemical digestion</a:t>
            </a:r>
          </a:p>
          <a:p>
            <a:pPr lvl="1" eaLnBrk="1" hangingPunct="1"/>
            <a:r>
              <a:rPr lang="en-US" smtClean="0"/>
              <a:t>Food is mixed with saliva</a:t>
            </a:r>
          </a:p>
          <a:p>
            <a:pPr lvl="1" eaLnBrk="1" hangingPunct="1"/>
            <a:r>
              <a:rPr lang="en-US" smtClean="0"/>
              <a:t>Breaking of starch into maltose by salivary amylase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60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Pharynx Anatomy</a:t>
            </a:r>
          </a:p>
        </p:txBody>
      </p:sp>
      <p:sp>
        <p:nvSpPr>
          <p:cNvPr id="539661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1219200"/>
            <a:ext cx="4116387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Nasopharynx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not part of the digestive system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Oropharynx</a:t>
            </a:r>
            <a:r>
              <a:rPr lang="en-US" dirty="0"/>
              <a:t> – posterior to oral cavity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Laryngopharynx</a:t>
            </a:r>
            <a:r>
              <a:rPr lang="en-US" dirty="0"/>
              <a:t> – below the </a:t>
            </a:r>
            <a:r>
              <a:rPr lang="en-US" dirty="0" err="1"/>
              <a:t>oropharynx</a:t>
            </a:r>
            <a:r>
              <a:rPr lang="en-US" dirty="0"/>
              <a:t> and connected to </a:t>
            </a:r>
            <a:br>
              <a:rPr lang="en-US" dirty="0"/>
            </a:br>
            <a:r>
              <a:rPr lang="en-US" dirty="0"/>
              <a:t>the esophagus</a:t>
            </a:r>
          </a:p>
        </p:txBody>
      </p:sp>
      <p:pic>
        <p:nvPicPr>
          <p:cNvPr id="539662" name="Picture 14"/>
          <p:cNvPicPr>
            <a:picLocks noChangeAspect="1" noChangeArrowheads="1"/>
          </p:cNvPicPr>
          <p:nvPr/>
        </p:nvPicPr>
        <p:blipFill>
          <a:blip r:embed="rId3" cstate="print"/>
          <a:srcRect l="3868" t="12526" r="40331" b="26381"/>
          <a:stretch>
            <a:fillRect/>
          </a:stretch>
        </p:blipFill>
        <p:spPr bwMode="auto">
          <a:xfrm>
            <a:off x="4419600" y="1219200"/>
            <a:ext cx="4419600" cy="4724400"/>
          </a:xfrm>
          <a:prstGeom prst="rect">
            <a:avLst/>
          </a:prstGeom>
          <a:noFill/>
        </p:spPr>
      </p:pic>
      <p:sp>
        <p:nvSpPr>
          <p:cNvPr id="539663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14.2a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9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9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9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6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8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Pharynx Function</a:t>
            </a:r>
          </a:p>
        </p:txBody>
      </p:sp>
      <p:sp>
        <p:nvSpPr>
          <p:cNvPr id="54068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Serves as a passageway for air and food</a:t>
            </a:r>
          </a:p>
          <a:p>
            <a:r>
              <a:rPr lang="en-US" dirty="0"/>
              <a:t>Food is propelled to the esophagus by two muscle layers</a:t>
            </a:r>
          </a:p>
          <a:p>
            <a:pPr lvl="1"/>
            <a:r>
              <a:rPr lang="en-US" dirty="0"/>
              <a:t>Longitudinal inner layer</a:t>
            </a:r>
          </a:p>
          <a:p>
            <a:pPr lvl="1"/>
            <a:r>
              <a:rPr lang="en-US" dirty="0"/>
              <a:t>Circular outer layer</a:t>
            </a:r>
          </a:p>
          <a:p>
            <a:r>
              <a:rPr lang="en-US" dirty="0"/>
              <a:t>Food movement is by alternating contractions of the muscle layers (peristalsis)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0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0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0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0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Deglutition (Swallowing)</a:t>
            </a:r>
          </a:p>
        </p:txBody>
      </p:sp>
      <p:sp>
        <p:nvSpPr>
          <p:cNvPr id="2662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Buccal phase</a:t>
            </a:r>
          </a:p>
          <a:p>
            <a:pPr lvl="1" eaLnBrk="1" hangingPunct="1"/>
            <a:r>
              <a:rPr lang="en-US" smtClean="0"/>
              <a:t>Voluntary</a:t>
            </a:r>
          </a:p>
          <a:p>
            <a:pPr lvl="1" eaLnBrk="1" hangingPunct="1"/>
            <a:r>
              <a:rPr lang="en-US" smtClean="0"/>
              <a:t>Occurs in the mouth</a:t>
            </a:r>
          </a:p>
          <a:p>
            <a:pPr lvl="1" eaLnBrk="1" hangingPunct="1"/>
            <a:r>
              <a:rPr lang="en-US" smtClean="0"/>
              <a:t>Food is formed into a bolus</a:t>
            </a:r>
          </a:p>
          <a:p>
            <a:pPr lvl="1" eaLnBrk="1" hangingPunct="1"/>
            <a:r>
              <a:rPr lang="en-US" smtClean="0"/>
              <a:t>The bolus is forced into the pharynx by the tongue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7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431800"/>
            <a:ext cx="896461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800" b="1" smtClean="0"/>
          </a:p>
        </p:txBody>
      </p:sp>
      <p:sp>
        <p:nvSpPr>
          <p:cNvPr id="6148" name="Rectangle 4" descr="31COa"/>
          <p:cNvSpPr>
            <a:spLocks noChangeArrowheads="1"/>
          </p:cNvSpPr>
          <p:nvPr/>
        </p:nvSpPr>
        <p:spPr bwMode="auto">
          <a:xfrm>
            <a:off x="7883525" y="6577013"/>
            <a:ext cx="1268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sz="1200" b="1"/>
              <a:t>Fig. 37.3, p.618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09800" y="5470525"/>
            <a:ext cx="1990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rapid transport</a:t>
            </a:r>
          </a:p>
          <a:p>
            <a:pPr eaLnBrk="1" hangingPunct="1"/>
            <a:r>
              <a:rPr lang="en-US" sz="2000" b="1"/>
              <a:t>to and from all</a:t>
            </a:r>
          </a:p>
          <a:p>
            <a:pPr eaLnBrk="1" hangingPunct="1"/>
            <a:r>
              <a:rPr lang="en-US" sz="2000" b="1"/>
              <a:t>living cells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52400" y="5446713"/>
            <a:ext cx="152558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000" b="1"/>
              <a:t>elimination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b="1"/>
              <a:t>of food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b="1"/>
              <a:t>residues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922463" y="3738563"/>
            <a:ext cx="1793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/>
              <a:t>Circulatory</a:t>
            </a:r>
          </a:p>
          <a:p>
            <a:pPr algn="ctr" eaLnBrk="1" hangingPunct="1"/>
            <a:r>
              <a:rPr lang="en-US" b="1"/>
              <a:t>System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391400" y="1271588"/>
            <a:ext cx="15255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elimination</a:t>
            </a:r>
          </a:p>
          <a:p>
            <a:pPr eaLnBrk="1" hangingPunct="1"/>
            <a:r>
              <a:rPr lang="en-US" sz="2000" b="1"/>
              <a:t>of carbon</a:t>
            </a:r>
          </a:p>
          <a:p>
            <a:pPr eaLnBrk="1" hangingPunct="1"/>
            <a:r>
              <a:rPr lang="en-US" sz="2000" b="1"/>
              <a:t>dioxide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858000" y="5470525"/>
            <a:ext cx="1836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elimination of</a:t>
            </a:r>
          </a:p>
          <a:p>
            <a:pPr eaLnBrk="1" hangingPunct="1"/>
            <a:r>
              <a:rPr lang="en-US" sz="2000" b="1"/>
              <a:t>excess water,</a:t>
            </a:r>
          </a:p>
          <a:p>
            <a:pPr eaLnBrk="1" hangingPunct="1"/>
            <a:r>
              <a:rPr lang="en-US" sz="2000" b="1"/>
              <a:t>salts, wastes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996113" y="3738563"/>
            <a:ext cx="1268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/>
              <a:t>Urinary</a:t>
            </a:r>
          </a:p>
          <a:p>
            <a:pPr algn="ctr" eaLnBrk="1" hangingPunct="1"/>
            <a:r>
              <a:rPr lang="en-US" b="1"/>
              <a:t>System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5010150" y="4479925"/>
            <a:ext cx="107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water,</a:t>
            </a:r>
          </a:p>
          <a:p>
            <a:pPr eaLnBrk="1" hangingPunct="1"/>
            <a:r>
              <a:rPr lang="en-US" sz="2000" b="1"/>
              <a:t>solutes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686300" y="2592388"/>
            <a:ext cx="107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carbon</a:t>
            </a:r>
          </a:p>
          <a:p>
            <a:pPr eaLnBrk="1" hangingPunct="1"/>
            <a:r>
              <a:rPr lang="en-US" sz="2000" b="1"/>
              <a:t>dioxide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2971800" y="2667000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oxygen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371600" y="2362200"/>
            <a:ext cx="13414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nutrients,</a:t>
            </a:r>
          </a:p>
          <a:p>
            <a:pPr eaLnBrk="1" hangingPunct="1"/>
            <a:r>
              <a:rPr lang="en-US" sz="2000" b="1"/>
              <a:t>water,</a:t>
            </a:r>
          </a:p>
          <a:p>
            <a:pPr eaLnBrk="1" hangingPunct="1"/>
            <a:r>
              <a:rPr lang="en-US" sz="2000" b="1"/>
              <a:t>salts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990600" y="1376363"/>
            <a:ext cx="1539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/>
              <a:t>Digestive</a:t>
            </a:r>
          </a:p>
          <a:p>
            <a:pPr algn="ctr" eaLnBrk="1" hangingPunct="1"/>
            <a:r>
              <a:rPr lang="en-US" b="1"/>
              <a:t>System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243388" y="1376363"/>
            <a:ext cx="1878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b="1"/>
              <a:t>Respiratory</a:t>
            </a:r>
          </a:p>
          <a:p>
            <a:pPr algn="ctr" eaLnBrk="1" hangingPunct="1"/>
            <a:r>
              <a:rPr lang="en-US" b="1"/>
              <a:t>System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505200" y="152400"/>
            <a:ext cx="187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oxygen intake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81000" y="152400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/>
              <a:t>food, water intake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Deglutition (Swallowing)</a:t>
            </a:r>
          </a:p>
        </p:txBody>
      </p:sp>
      <p:sp>
        <p:nvSpPr>
          <p:cNvPr id="2765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Pharyngeal-esophageal phase</a:t>
            </a:r>
          </a:p>
          <a:p>
            <a:pPr lvl="1" eaLnBrk="1" hangingPunct="1"/>
            <a:r>
              <a:rPr lang="en-US" smtClean="0"/>
              <a:t>Involuntary transport of the bolus</a:t>
            </a:r>
          </a:p>
          <a:p>
            <a:pPr lvl="1" eaLnBrk="1" hangingPunct="1"/>
            <a:r>
              <a:rPr lang="en-US" smtClean="0"/>
              <a:t>All passageways except to the stomach are blocked</a:t>
            </a:r>
          </a:p>
          <a:p>
            <a:pPr lvl="2" eaLnBrk="1" hangingPunct="1"/>
            <a:r>
              <a:rPr lang="en-US" smtClean="0"/>
              <a:t>Tongue blocks off the mouth</a:t>
            </a:r>
          </a:p>
          <a:p>
            <a:pPr lvl="2" eaLnBrk="1" hangingPunct="1"/>
            <a:r>
              <a:rPr lang="en-US" smtClean="0"/>
              <a:t>Soft palate (uvula) blocks the nasopharynx</a:t>
            </a:r>
          </a:p>
          <a:p>
            <a:pPr lvl="2" eaLnBrk="1" hangingPunct="1"/>
            <a:r>
              <a:rPr lang="en-US" smtClean="0"/>
              <a:t>Epiglottis blocks the larynx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Deglutition (Swallowing)</a:t>
            </a:r>
          </a:p>
        </p:txBody>
      </p:sp>
      <p:sp>
        <p:nvSpPr>
          <p:cNvPr id="2867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Pharyngeal-esophogeal phase (continued)</a:t>
            </a:r>
          </a:p>
          <a:p>
            <a:pPr lvl="1" eaLnBrk="1" hangingPunct="1"/>
            <a:r>
              <a:rPr lang="en-US" smtClean="0"/>
              <a:t>Peristalsis moves the bolus toward the stomach</a:t>
            </a:r>
          </a:p>
          <a:p>
            <a:pPr lvl="1" eaLnBrk="1" hangingPunct="1"/>
            <a:r>
              <a:rPr lang="en-US" smtClean="0"/>
              <a:t>The cardioesophageal sphincter is opened when food presses against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pitchFamily="34" charset="0"/>
            </a:endParaRPr>
          </a:p>
        </p:txBody>
      </p:sp>
      <p:sp>
        <p:nvSpPr>
          <p:cNvPr id="29699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Deglutition (Swallowing)</a:t>
            </a:r>
          </a:p>
        </p:txBody>
      </p:sp>
      <p:pic>
        <p:nvPicPr>
          <p:cNvPr id="29700" name="Picture 12"/>
          <p:cNvPicPr>
            <a:picLocks noChangeAspect="1" noChangeArrowheads="1"/>
          </p:cNvPicPr>
          <p:nvPr/>
        </p:nvPicPr>
        <p:blipFill>
          <a:blip r:embed="rId3" cstate="print"/>
          <a:srcRect t="30576" b="20827"/>
          <a:stretch>
            <a:fillRect/>
          </a:stretch>
        </p:blipFill>
        <p:spPr bwMode="auto">
          <a:xfrm>
            <a:off x="739775" y="1600200"/>
            <a:ext cx="766445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801" name="Rectangle 9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Alimentary Canal Organs</a:t>
            </a:r>
          </a:p>
        </p:txBody>
      </p:sp>
      <p:pic>
        <p:nvPicPr>
          <p:cNvPr id="545803" name="Picture 11"/>
          <p:cNvPicPr>
            <a:picLocks noChangeAspect="1" noChangeArrowheads="1"/>
          </p:cNvPicPr>
          <p:nvPr/>
        </p:nvPicPr>
        <p:blipFill>
          <a:blip r:embed="rId3" cstate="print"/>
          <a:srcRect l="8160" t="16690" r="3845" b="6943"/>
          <a:stretch>
            <a:fillRect/>
          </a:stretch>
        </p:blipFill>
        <p:spPr bwMode="auto">
          <a:xfrm>
            <a:off x="990600" y="990600"/>
            <a:ext cx="7162800" cy="4803775"/>
          </a:xfrm>
          <a:prstGeom prst="rect">
            <a:avLst/>
          </a:prstGeom>
          <a:noFill/>
        </p:spPr>
      </p:pic>
      <p:sp>
        <p:nvSpPr>
          <p:cNvPr id="545804" name="Text Box 12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Alimentary Canal Organs</a:t>
            </a:r>
          </a:p>
        </p:txBody>
      </p:sp>
      <p:sp>
        <p:nvSpPr>
          <p:cNvPr id="54273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Mucosa</a:t>
            </a:r>
          </a:p>
          <a:p>
            <a:pPr lvl="1"/>
            <a:r>
              <a:rPr lang="en-US" dirty="0"/>
              <a:t>Innermost layer</a:t>
            </a:r>
          </a:p>
          <a:p>
            <a:pPr lvl="1"/>
            <a:r>
              <a:rPr lang="en-US" dirty="0"/>
              <a:t>Moist membrane</a:t>
            </a:r>
          </a:p>
          <a:p>
            <a:pPr lvl="2"/>
            <a:r>
              <a:rPr lang="en-US" dirty="0"/>
              <a:t>Surface epithelium</a:t>
            </a:r>
          </a:p>
          <a:p>
            <a:pPr lvl="2"/>
            <a:r>
              <a:rPr lang="en-US" dirty="0"/>
              <a:t>Small amount of connective tissue </a:t>
            </a:r>
            <a:br>
              <a:rPr lang="en-US" dirty="0"/>
            </a:br>
            <a:r>
              <a:rPr lang="en-US" dirty="0"/>
              <a:t>(lamina </a:t>
            </a:r>
            <a:r>
              <a:rPr lang="en-US" dirty="0" err="1"/>
              <a:t>propria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Small smooth muscle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5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Alimentary Canal Organs</a:t>
            </a:r>
          </a:p>
        </p:txBody>
      </p:sp>
      <p:sp>
        <p:nvSpPr>
          <p:cNvPr id="54375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Submucosa</a:t>
            </a:r>
          </a:p>
          <a:p>
            <a:pPr lvl="1"/>
            <a:r>
              <a:rPr lang="en-US"/>
              <a:t>Just beneath the mucosa</a:t>
            </a:r>
          </a:p>
          <a:p>
            <a:pPr lvl="1"/>
            <a:r>
              <a:rPr lang="en-US"/>
              <a:t>Soft connective tissue with blood vessels, nerve endings, and lymphatics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Layers of Alimentary Canal Organs</a:t>
            </a:r>
          </a:p>
        </p:txBody>
      </p:sp>
      <p:sp>
        <p:nvSpPr>
          <p:cNvPr id="54477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Muscularis externa – smooth muscle</a:t>
            </a:r>
          </a:p>
          <a:p>
            <a:pPr lvl="1"/>
            <a:r>
              <a:rPr lang="en-US"/>
              <a:t>Inner circular layer</a:t>
            </a:r>
          </a:p>
          <a:p>
            <a:pPr lvl="1"/>
            <a:r>
              <a:rPr lang="en-US"/>
              <a:t>Outer longitudinal layer</a:t>
            </a:r>
          </a:p>
          <a:p>
            <a:r>
              <a:rPr lang="en-US"/>
              <a:t>Serosa</a:t>
            </a:r>
          </a:p>
          <a:p>
            <a:pPr lvl="1"/>
            <a:r>
              <a:rPr lang="en-US"/>
              <a:t>Outermost layer – visceral peritoneum</a:t>
            </a:r>
          </a:p>
          <a:p>
            <a:pPr lvl="1"/>
            <a:r>
              <a:rPr lang="en-US"/>
              <a:t>Layer of serous fluid-producing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0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Esophagus</a:t>
            </a:r>
          </a:p>
        </p:txBody>
      </p:sp>
      <p:sp>
        <p:nvSpPr>
          <p:cNvPr id="54170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Runs from pharynx to stomach through the diaphragm</a:t>
            </a:r>
          </a:p>
          <a:p>
            <a:r>
              <a:rPr lang="en-US" dirty="0"/>
              <a:t>Conducts food by peristalsis </a:t>
            </a:r>
            <a:br>
              <a:rPr lang="en-US" dirty="0"/>
            </a:br>
            <a:r>
              <a:rPr lang="en-US" dirty="0"/>
              <a:t>(slow rhythmic squeezing)</a:t>
            </a:r>
          </a:p>
          <a:p>
            <a:r>
              <a:rPr lang="en-US" dirty="0"/>
              <a:t>Passageway for food only (respiratory system branches off after the pharynx)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1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1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1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hangingPunct="1"/>
            <a:r>
              <a:rPr lang="en-US" smtClean="0"/>
              <a:t>Activities of the Pharynx and Esophagus</a:t>
            </a:r>
          </a:p>
        </p:txBody>
      </p:sp>
      <p:sp>
        <p:nvSpPr>
          <p:cNvPr id="2560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organs have no digestive function</a:t>
            </a:r>
          </a:p>
          <a:p>
            <a:pPr eaLnBrk="1" hangingPunct="1"/>
            <a:r>
              <a:rPr lang="en-US" smtClean="0"/>
              <a:t>Serve as passageways to the stomach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Stomach Anatomy</a:t>
            </a:r>
          </a:p>
        </p:txBody>
      </p:sp>
      <p:sp>
        <p:nvSpPr>
          <p:cNvPr id="409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Located on the left side of the abdominal cavity</a:t>
            </a:r>
          </a:p>
          <a:p>
            <a:pPr eaLnBrk="1" hangingPunct="1"/>
            <a:r>
              <a:rPr lang="en-US" smtClean="0"/>
              <a:t>Food enters at the cardioesophageal sphincter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04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Organs of the Digestive System</a:t>
            </a:r>
          </a:p>
        </p:txBody>
      </p:sp>
      <p:sp>
        <p:nvSpPr>
          <p:cNvPr id="39220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main groups</a:t>
            </a:r>
          </a:p>
          <a:p>
            <a:pPr lvl="1"/>
            <a:r>
              <a:rPr lang="en-US" dirty="0"/>
              <a:t>Alimentary canal – continuous coiled hollow </a:t>
            </a:r>
            <a:r>
              <a:rPr lang="en-US" dirty="0" smtClean="0"/>
              <a:t>tube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Accessory digestive organs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Stomach Anatomy</a:t>
            </a:r>
          </a:p>
        </p:txBody>
      </p:sp>
      <p:sp>
        <p:nvSpPr>
          <p:cNvPr id="512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Regions of the stomach</a:t>
            </a:r>
          </a:p>
          <a:p>
            <a:pPr lvl="1" eaLnBrk="1" hangingPunct="1"/>
            <a:r>
              <a:rPr lang="en-US" smtClean="0"/>
              <a:t>Cardiac region – near the heart</a:t>
            </a:r>
          </a:p>
          <a:p>
            <a:pPr lvl="1" eaLnBrk="1" hangingPunct="1"/>
            <a:r>
              <a:rPr lang="en-US" smtClean="0"/>
              <a:t>Fundus</a:t>
            </a:r>
          </a:p>
          <a:p>
            <a:pPr lvl="1" eaLnBrk="1" hangingPunct="1"/>
            <a:r>
              <a:rPr lang="en-US" smtClean="0"/>
              <a:t>Body</a:t>
            </a:r>
          </a:p>
          <a:p>
            <a:pPr lvl="1" eaLnBrk="1" hangingPunct="1"/>
            <a:r>
              <a:rPr lang="en-US" smtClean="0"/>
              <a:t>Phylorus – funnel-shaped terminal end</a:t>
            </a:r>
          </a:p>
          <a:p>
            <a:pPr eaLnBrk="1" hangingPunct="1"/>
            <a:r>
              <a:rPr lang="en-US" smtClean="0"/>
              <a:t>Food empties into the small intestine at the pyloric sphincter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Stomach Anatomy</a:t>
            </a:r>
          </a:p>
        </p:txBody>
      </p:sp>
      <p:sp>
        <p:nvSpPr>
          <p:cNvPr id="614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Rugae – internal folds of the mucosa</a:t>
            </a:r>
          </a:p>
          <a:p>
            <a:pPr eaLnBrk="1" hangingPunct="1"/>
            <a:r>
              <a:rPr lang="en-US" smtClean="0"/>
              <a:t>External regions</a:t>
            </a:r>
          </a:p>
          <a:p>
            <a:pPr lvl="1" eaLnBrk="1" hangingPunct="1"/>
            <a:r>
              <a:rPr lang="en-US" smtClean="0"/>
              <a:t>Lesser curvature</a:t>
            </a:r>
          </a:p>
          <a:p>
            <a:pPr lvl="1" eaLnBrk="1" hangingPunct="1"/>
            <a:r>
              <a:rPr lang="en-US" smtClean="0"/>
              <a:t>Greater curvature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381000" y="1895475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pitchFamily="34" charset="0"/>
            </a:endParaRPr>
          </a:p>
        </p:txBody>
      </p:sp>
      <p:sp>
        <p:nvSpPr>
          <p:cNvPr id="8195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Stomach Anatomy</a:t>
            </a:r>
          </a:p>
        </p:txBody>
      </p:sp>
      <p:pic>
        <p:nvPicPr>
          <p:cNvPr id="8196" name="Picture 24"/>
          <p:cNvPicPr>
            <a:picLocks noChangeAspect="1" noChangeArrowheads="1"/>
          </p:cNvPicPr>
          <p:nvPr/>
        </p:nvPicPr>
        <p:blipFill>
          <a:blip r:embed="rId3" cstate="print"/>
          <a:srcRect l="6943" t="9210" r="2806" b="50012"/>
          <a:stretch>
            <a:fillRect/>
          </a:stretch>
        </p:blipFill>
        <p:spPr bwMode="auto">
          <a:xfrm>
            <a:off x="857250" y="1219200"/>
            <a:ext cx="7429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2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14.4a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Stomach Functions</a:t>
            </a:r>
          </a:p>
        </p:txBody>
      </p:sp>
      <p:sp>
        <p:nvSpPr>
          <p:cNvPr id="921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Acts as a storage tank for food</a:t>
            </a:r>
          </a:p>
          <a:p>
            <a:pPr eaLnBrk="1" hangingPunct="1"/>
            <a:r>
              <a:rPr lang="en-US" smtClean="0"/>
              <a:t>Site of food breakdown</a:t>
            </a:r>
          </a:p>
          <a:p>
            <a:pPr eaLnBrk="1" hangingPunct="1"/>
            <a:r>
              <a:rPr lang="en-US" smtClean="0"/>
              <a:t>Chemical breakdown of protein begins</a:t>
            </a:r>
          </a:p>
          <a:p>
            <a:pPr eaLnBrk="1" hangingPunct="1"/>
            <a:r>
              <a:rPr lang="en-US" smtClean="0"/>
              <a:t>Delivers chyme (processed food) to the small intestine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Structure of the Stomach Mucosa</a:t>
            </a:r>
          </a:p>
        </p:txBody>
      </p:sp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3" cstate="print"/>
          <a:srcRect l="6972" t="49989" r="5554" b="4941"/>
          <a:stretch>
            <a:fillRect/>
          </a:stretch>
        </p:blipFill>
        <p:spPr bwMode="auto">
          <a:xfrm>
            <a:off x="1181100" y="1143000"/>
            <a:ext cx="6781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7467600" y="6324600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14.4b–c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Specialized Mucosa of the Stomach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columnar epithelium</a:t>
            </a:r>
          </a:p>
          <a:p>
            <a:pPr lvl="1" eaLnBrk="1" hangingPunct="1"/>
            <a:r>
              <a:rPr lang="en-US" smtClean="0"/>
              <a:t>Mucous neck cells – produce a sticky alkaline mucus</a:t>
            </a:r>
          </a:p>
          <a:p>
            <a:pPr lvl="1" eaLnBrk="1" hangingPunct="1"/>
            <a:r>
              <a:rPr lang="en-US" smtClean="0"/>
              <a:t>Gastric glands – secrete gastric juice</a:t>
            </a:r>
          </a:p>
          <a:p>
            <a:pPr lvl="1" eaLnBrk="1" hangingPunct="1"/>
            <a:r>
              <a:rPr lang="en-US" smtClean="0"/>
              <a:t>Chief cells – produce protein-digesting enzymes (pepsinogens)</a:t>
            </a:r>
          </a:p>
          <a:p>
            <a:pPr lvl="1" eaLnBrk="1" hangingPunct="1"/>
            <a:r>
              <a:rPr lang="en-US" smtClean="0"/>
              <a:t>Parietal cells – produce hydrochloric acid</a:t>
            </a:r>
          </a:p>
          <a:p>
            <a:pPr lvl="1" eaLnBrk="1" hangingPunct="1"/>
            <a:r>
              <a:rPr lang="en-US" smtClean="0"/>
              <a:t>Endocrine cells – produce gastrin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381000" y="2590800"/>
            <a:ext cx="8458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endParaRPr lang="en-US" sz="3000">
              <a:latin typeface="Arial" pitchFamily="34" charset="0"/>
            </a:endParaRPr>
          </a:p>
        </p:txBody>
      </p:sp>
      <p:sp>
        <p:nvSpPr>
          <p:cNvPr id="11267" name="Rectangle 16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Structure of the Stomach Mucosa</a:t>
            </a:r>
          </a:p>
        </p:txBody>
      </p:sp>
      <p:sp>
        <p:nvSpPr>
          <p:cNvPr id="11268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Gastric pits formed by folded mucosa</a:t>
            </a:r>
          </a:p>
          <a:p>
            <a:pPr eaLnBrk="1" hangingPunct="1"/>
            <a:r>
              <a:rPr lang="en-US" smtClean="0"/>
              <a:t>Glands and specialized cells are in the gastric gland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Food Breakdown in the Stomach</a:t>
            </a:r>
          </a:p>
        </p:txBody>
      </p:sp>
      <p:sp>
        <p:nvSpPr>
          <p:cNvPr id="3072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Gastric juice is regulated by neural and hormonal factors</a:t>
            </a:r>
          </a:p>
          <a:p>
            <a:pPr eaLnBrk="1" hangingPunct="1"/>
            <a:r>
              <a:rPr lang="en-US" smtClean="0"/>
              <a:t>Presence of food or falling pH causes the release of gastrin</a:t>
            </a:r>
          </a:p>
          <a:p>
            <a:pPr eaLnBrk="1" hangingPunct="1"/>
            <a:r>
              <a:rPr lang="en-US" smtClean="0"/>
              <a:t>Gastrin causes stomach glands to produce protein-digesting enzymes</a:t>
            </a:r>
          </a:p>
          <a:p>
            <a:pPr eaLnBrk="1" hangingPunct="1"/>
            <a:r>
              <a:rPr lang="en-US" smtClean="0"/>
              <a:t>Hydrocholoric acid makes the stomach contents very acidic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Necessity of an Extremely Acid Environment in the Stomach</a:t>
            </a:r>
          </a:p>
        </p:txBody>
      </p:sp>
      <p:sp>
        <p:nvSpPr>
          <p:cNvPr id="31747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1752600"/>
            <a:ext cx="7997825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Activates </a:t>
            </a:r>
            <a:r>
              <a:rPr lang="en-US" dirty="0" err="1" smtClean="0"/>
              <a:t>pepsinogen</a:t>
            </a:r>
            <a:r>
              <a:rPr lang="en-US" dirty="0" smtClean="0"/>
              <a:t> to pepsin for protein digestion</a:t>
            </a:r>
          </a:p>
          <a:p>
            <a:pPr eaLnBrk="1" hangingPunct="1"/>
            <a:r>
              <a:rPr lang="en-US" dirty="0" smtClean="0"/>
              <a:t>Provides a hostile environment for microorganisms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Propulsion in the Stomach</a:t>
            </a:r>
          </a:p>
        </p:txBody>
      </p:sp>
      <p:sp>
        <p:nvSpPr>
          <p:cNvPr id="33795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Food must first be well mixed</a:t>
            </a:r>
          </a:p>
          <a:p>
            <a:pPr eaLnBrk="1" hangingPunct="1"/>
            <a:r>
              <a:rPr lang="en-US" smtClean="0"/>
              <a:t>Rippling peristalsis occurs in the lower stomach</a:t>
            </a:r>
          </a:p>
        </p:txBody>
      </p:sp>
      <p:pic>
        <p:nvPicPr>
          <p:cNvPr id="33796" name="Picture 14"/>
          <p:cNvPicPr>
            <a:picLocks noChangeAspect="1" noChangeArrowheads="1"/>
          </p:cNvPicPr>
          <p:nvPr/>
        </p:nvPicPr>
        <p:blipFill>
          <a:blip r:embed="rId3" cstate="print"/>
          <a:srcRect t="30576" r="2773" b="24992"/>
          <a:stretch>
            <a:fillRect/>
          </a:stretch>
        </p:blipFill>
        <p:spPr bwMode="auto">
          <a:xfrm>
            <a:off x="609600" y="2819400"/>
            <a:ext cx="79248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Organs of the Alimentary Canal</a:t>
            </a:r>
          </a:p>
        </p:txBody>
      </p:sp>
      <p:sp>
        <p:nvSpPr>
          <p:cNvPr id="393227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Mouth</a:t>
            </a:r>
          </a:p>
          <a:p>
            <a:r>
              <a:rPr lang="en-US" dirty="0"/>
              <a:t>Pharynx</a:t>
            </a:r>
          </a:p>
          <a:p>
            <a:r>
              <a:rPr lang="en-US" dirty="0"/>
              <a:t>Esophagus</a:t>
            </a:r>
          </a:p>
          <a:p>
            <a:r>
              <a:rPr lang="en-US" dirty="0"/>
              <a:t>Stomach</a:t>
            </a:r>
          </a:p>
          <a:p>
            <a:r>
              <a:rPr lang="en-US" dirty="0"/>
              <a:t>Small intestine</a:t>
            </a:r>
          </a:p>
          <a:p>
            <a:r>
              <a:rPr lang="en-US" dirty="0"/>
              <a:t>Large intestine</a:t>
            </a:r>
          </a:p>
          <a:p>
            <a:r>
              <a:rPr lang="en-US" dirty="0"/>
              <a:t>Anus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3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3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3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3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3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3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3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Propulsion in the Stomach</a:t>
            </a:r>
          </a:p>
        </p:txBody>
      </p:sp>
      <p:sp>
        <p:nvSpPr>
          <p:cNvPr id="34819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pylorus meters out chyme into the small intestine (30 ml at a time)</a:t>
            </a:r>
          </a:p>
          <a:p>
            <a:pPr eaLnBrk="1" hangingPunct="1"/>
            <a:r>
              <a:rPr lang="en-US" smtClean="0"/>
              <a:t>The stomach empties in four to six hours</a:t>
            </a:r>
          </a:p>
        </p:txBody>
      </p:sp>
      <p:pic>
        <p:nvPicPr>
          <p:cNvPr id="34820" name="Picture 14"/>
          <p:cNvPicPr>
            <a:picLocks noChangeAspect="1" noChangeArrowheads="1"/>
          </p:cNvPicPr>
          <p:nvPr/>
        </p:nvPicPr>
        <p:blipFill>
          <a:blip r:embed="rId3" cstate="print"/>
          <a:srcRect t="30576" r="2773" b="24992"/>
          <a:stretch>
            <a:fillRect/>
          </a:stretch>
        </p:blipFill>
        <p:spPr bwMode="auto">
          <a:xfrm>
            <a:off x="609600" y="2819400"/>
            <a:ext cx="79248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hangingPunct="1"/>
            <a:r>
              <a:rPr lang="en-US" smtClean="0"/>
              <a:t>Digestion and Absorption in the Stomach</a:t>
            </a:r>
          </a:p>
        </p:txBody>
      </p:sp>
      <p:sp>
        <p:nvSpPr>
          <p:cNvPr id="3277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digestion enzymes</a:t>
            </a:r>
          </a:p>
          <a:p>
            <a:pPr lvl="1" eaLnBrk="1" hangingPunct="1"/>
            <a:r>
              <a:rPr lang="en-US" smtClean="0"/>
              <a:t>Pepsin – an active protein digesting enzyme</a:t>
            </a:r>
          </a:p>
          <a:p>
            <a:pPr lvl="1" eaLnBrk="1" hangingPunct="1"/>
            <a:r>
              <a:rPr lang="en-US" smtClean="0"/>
              <a:t>Rennin – works on digesting milk protein</a:t>
            </a:r>
          </a:p>
          <a:p>
            <a:pPr eaLnBrk="1" hangingPunct="1"/>
            <a:r>
              <a:rPr lang="en-US" smtClean="0"/>
              <a:t>The only absorption that occurs in the stomach is of alcohol and aspirin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Small Intestine</a:t>
            </a:r>
          </a:p>
        </p:txBody>
      </p:sp>
      <p:sp>
        <p:nvSpPr>
          <p:cNvPr id="1331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body’s major digestive organ</a:t>
            </a:r>
          </a:p>
          <a:p>
            <a:pPr eaLnBrk="1" hangingPunct="1"/>
            <a:r>
              <a:rPr lang="en-US" dirty="0" smtClean="0"/>
              <a:t>Site of nutrient absorption into the blood</a:t>
            </a:r>
          </a:p>
          <a:p>
            <a:pPr eaLnBrk="1" hangingPunct="1"/>
            <a:r>
              <a:rPr lang="en-US" dirty="0" smtClean="0"/>
              <a:t>Muscular tube extending from the pyloric sphincter to the </a:t>
            </a:r>
            <a:r>
              <a:rPr lang="en-US" dirty="0" err="1" smtClean="0"/>
              <a:t>ileocecal</a:t>
            </a:r>
            <a:r>
              <a:rPr lang="en-US" dirty="0" smtClean="0"/>
              <a:t> valve</a:t>
            </a:r>
          </a:p>
          <a:p>
            <a:pPr eaLnBrk="1" hangingPunct="1"/>
            <a:r>
              <a:rPr lang="en-US" dirty="0" smtClean="0"/>
              <a:t>Suspended from the posterior abdominal wall by the mesentery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Subdivisions of the Small Intestine</a:t>
            </a:r>
          </a:p>
        </p:txBody>
      </p:sp>
      <p:sp>
        <p:nvSpPr>
          <p:cNvPr id="1433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Duodenum</a:t>
            </a:r>
          </a:p>
          <a:p>
            <a:pPr lvl="1" eaLnBrk="1" hangingPunct="1"/>
            <a:r>
              <a:rPr lang="en-US" dirty="0" smtClean="0"/>
              <a:t>Attached to the stomach</a:t>
            </a:r>
          </a:p>
          <a:p>
            <a:pPr lvl="1" eaLnBrk="1" hangingPunct="1"/>
            <a:r>
              <a:rPr lang="en-US" dirty="0" smtClean="0"/>
              <a:t>Curves around the head of the pancreas</a:t>
            </a:r>
          </a:p>
          <a:p>
            <a:pPr eaLnBrk="1" hangingPunct="1"/>
            <a:r>
              <a:rPr lang="en-US" dirty="0" smtClean="0"/>
              <a:t>Jejunum</a:t>
            </a:r>
          </a:p>
          <a:p>
            <a:pPr lvl="1" eaLnBrk="1" hangingPunct="1"/>
            <a:r>
              <a:rPr lang="en-US" dirty="0" smtClean="0"/>
              <a:t>Attaches </a:t>
            </a:r>
            <a:r>
              <a:rPr lang="en-US" dirty="0" err="1" smtClean="0"/>
              <a:t>anteriorly</a:t>
            </a:r>
            <a:r>
              <a:rPr lang="en-US" dirty="0" smtClean="0"/>
              <a:t> to the duodenum</a:t>
            </a:r>
          </a:p>
          <a:p>
            <a:pPr eaLnBrk="1" hangingPunct="1"/>
            <a:r>
              <a:rPr lang="en-US" dirty="0" smtClean="0"/>
              <a:t>Ileum</a:t>
            </a:r>
          </a:p>
          <a:p>
            <a:pPr lvl="1" eaLnBrk="1" hangingPunct="1"/>
            <a:r>
              <a:rPr lang="en-US" dirty="0" smtClean="0"/>
              <a:t>Extends from jejunum to large intestine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hangingPunct="1"/>
            <a:r>
              <a:rPr lang="en-US" smtClean="0"/>
              <a:t>Chemical Digestion in the Small Intestine</a:t>
            </a:r>
          </a:p>
        </p:txBody>
      </p:sp>
      <p:sp>
        <p:nvSpPr>
          <p:cNvPr id="15363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 of enzymes that are mixed with chyme</a:t>
            </a:r>
          </a:p>
          <a:p>
            <a:pPr lvl="1" eaLnBrk="1" hangingPunct="1"/>
            <a:r>
              <a:rPr lang="en-US" smtClean="0"/>
              <a:t>Intestinal cells</a:t>
            </a:r>
          </a:p>
          <a:p>
            <a:pPr lvl="1" eaLnBrk="1" hangingPunct="1"/>
            <a:r>
              <a:rPr lang="en-US" smtClean="0"/>
              <a:t>Pancreas</a:t>
            </a:r>
          </a:p>
          <a:p>
            <a:pPr eaLnBrk="1" hangingPunct="1"/>
            <a:r>
              <a:rPr lang="en-US" smtClean="0"/>
              <a:t>Bile enters from the gall bladder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hangingPunct="1"/>
            <a:r>
              <a:rPr lang="en-US" smtClean="0"/>
              <a:t>Chemical Digestion in the Small Intestine</a:t>
            </a:r>
          </a:p>
        </p:txBody>
      </p:sp>
      <p:pic>
        <p:nvPicPr>
          <p:cNvPr id="16387" name="Picture 12"/>
          <p:cNvPicPr>
            <a:picLocks noChangeAspect="1" noChangeArrowheads="1"/>
          </p:cNvPicPr>
          <p:nvPr/>
        </p:nvPicPr>
        <p:blipFill>
          <a:blip r:embed="rId3" cstate="print"/>
          <a:srcRect l="1721" t="19467" b="16663"/>
          <a:stretch>
            <a:fillRect/>
          </a:stretch>
        </p:blipFill>
        <p:spPr bwMode="auto">
          <a:xfrm>
            <a:off x="511175" y="1143000"/>
            <a:ext cx="812165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7239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Villi of the Small Intestine</a:t>
            </a:r>
          </a:p>
        </p:txBody>
      </p:sp>
      <p:sp>
        <p:nvSpPr>
          <p:cNvPr id="17411" name="Rectangle 14"/>
          <p:cNvSpPr>
            <a:spLocks noGrp="1" noChangeArrowheads="1"/>
          </p:cNvSpPr>
          <p:nvPr>
            <p:ph idx="1"/>
          </p:nvPr>
        </p:nvSpPr>
        <p:spPr>
          <a:xfrm>
            <a:off x="455613" y="1905000"/>
            <a:ext cx="4116387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Fingerlike structures formed by the mucosa</a:t>
            </a:r>
          </a:p>
          <a:p>
            <a:pPr eaLnBrk="1" hangingPunct="1"/>
            <a:r>
              <a:rPr lang="en-US" dirty="0" smtClean="0"/>
              <a:t>Give the small intestine more surface area</a:t>
            </a:r>
          </a:p>
        </p:txBody>
      </p:sp>
      <p:pic>
        <p:nvPicPr>
          <p:cNvPr id="17412" name="Picture 15"/>
          <p:cNvPicPr>
            <a:picLocks noChangeAspect="1" noChangeArrowheads="1"/>
          </p:cNvPicPr>
          <p:nvPr/>
        </p:nvPicPr>
        <p:blipFill>
          <a:blip r:embed="rId3" cstate="print"/>
          <a:srcRect t="11137" r="49989" b="30547"/>
          <a:stretch>
            <a:fillRect/>
          </a:stretch>
        </p:blipFill>
        <p:spPr bwMode="auto">
          <a:xfrm>
            <a:off x="4572000" y="1295400"/>
            <a:ext cx="3932238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2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14.7a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7391399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Microvilli of the Small Intestine</a:t>
            </a:r>
          </a:p>
        </p:txBody>
      </p:sp>
      <p:sp>
        <p:nvSpPr>
          <p:cNvPr id="18435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1828800"/>
            <a:ext cx="4116387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Small projections of the plasma membrane</a:t>
            </a:r>
          </a:p>
          <a:p>
            <a:pPr eaLnBrk="1" hangingPunct="1"/>
            <a:r>
              <a:rPr lang="en-US" dirty="0" smtClean="0"/>
              <a:t>Found on absorptive cells</a:t>
            </a:r>
          </a:p>
        </p:txBody>
      </p:sp>
      <p:pic>
        <p:nvPicPr>
          <p:cNvPr id="18436" name="Picture 14"/>
          <p:cNvPicPr>
            <a:picLocks noChangeAspect="1" noChangeArrowheads="1"/>
          </p:cNvPicPr>
          <p:nvPr/>
        </p:nvPicPr>
        <p:blipFill>
          <a:blip r:embed="rId3" cstate="print"/>
          <a:srcRect l="75766" t="12526" r="2773" b="48596"/>
          <a:stretch>
            <a:fillRect/>
          </a:stretch>
        </p:blipFill>
        <p:spPr bwMode="auto">
          <a:xfrm>
            <a:off x="5486400" y="1371600"/>
            <a:ext cx="2667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14.7c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Accessory Digestive Organs</a:t>
            </a:r>
          </a:p>
        </p:txBody>
      </p:sp>
      <p:sp>
        <p:nvSpPr>
          <p:cNvPr id="27651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Salivary glands</a:t>
            </a:r>
          </a:p>
          <a:p>
            <a:pPr eaLnBrk="1" hangingPunct="1"/>
            <a:r>
              <a:rPr lang="en-US" dirty="0" smtClean="0"/>
              <a:t>Teeth</a:t>
            </a:r>
          </a:p>
          <a:p>
            <a:pPr eaLnBrk="1" hangingPunct="1"/>
            <a:r>
              <a:rPr lang="en-US" dirty="0" smtClean="0"/>
              <a:t>Pancreas</a:t>
            </a:r>
          </a:p>
          <a:p>
            <a:pPr eaLnBrk="1" hangingPunct="1"/>
            <a:r>
              <a:rPr lang="en-US" dirty="0" smtClean="0"/>
              <a:t>Liver</a:t>
            </a:r>
          </a:p>
          <a:p>
            <a:pPr eaLnBrk="1" hangingPunct="1"/>
            <a:r>
              <a:rPr lang="en-US" dirty="0" smtClean="0"/>
              <a:t>Gall bladder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Structures Involved in Absorption of Nutrients</a:t>
            </a:r>
          </a:p>
        </p:txBody>
      </p:sp>
      <p:sp>
        <p:nvSpPr>
          <p:cNvPr id="19459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1216025"/>
            <a:ext cx="4116387" cy="5260975"/>
          </a:xfrm>
        </p:spPr>
        <p:txBody>
          <a:bodyPr/>
          <a:lstStyle/>
          <a:p>
            <a:pPr eaLnBrk="1" hangingPunct="1"/>
            <a:r>
              <a:rPr lang="en-US" smtClean="0"/>
              <a:t>Absorptive cells</a:t>
            </a:r>
          </a:p>
          <a:p>
            <a:pPr eaLnBrk="1" hangingPunct="1"/>
            <a:r>
              <a:rPr lang="en-US" smtClean="0"/>
              <a:t>Blood capillaries</a:t>
            </a:r>
          </a:p>
          <a:p>
            <a:pPr eaLnBrk="1" hangingPunct="1"/>
            <a:r>
              <a:rPr lang="en-US" smtClean="0"/>
              <a:t>Lacteals (specialized lymphatic capillaries)</a:t>
            </a:r>
          </a:p>
        </p:txBody>
      </p:sp>
      <p:pic>
        <p:nvPicPr>
          <p:cNvPr id="19460" name="Picture 14"/>
          <p:cNvPicPr>
            <a:picLocks noChangeAspect="1" noChangeArrowheads="1"/>
          </p:cNvPicPr>
          <p:nvPr/>
        </p:nvPicPr>
        <p:blipFill>
          <a:blip r:embed="rId3" cstate="print"/>
          <a:srcRect l="32841" t="30576" r="24234" b="5554"/>
          <a:stretch>
            <a:fillRect/>
          </a:stretch>
        </p:blipFill>
        <p:spPr bwMode="auto">
          <a:xfrm>
            <a:off x="4953000" y="1524000"/>
            <a:ext cx="35782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21"/>
          <p:cNvSpPr txBox="1">
            <a:spLocks noChangeArrowheads="1"/>
          </p:cNvSpPr>
          <p:nvPr/>
        </p:nvSpPr>
        <p:spPr bwMode="auto">
          <a:xfrm>
            <a:off x="7772400" y="6324600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14.7b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Folds of the Small Intestine</a:t>
            </a:r>
          </a:p>
        </p:txBody>
      </p:sp>
      <p:sp>
        <p:nvSpPr>
          <p:cNvPr id="2048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Called circular folds or plicae circulares</a:t>
            </a:r>
          </a:p>
          <a:p>
            <a:pPr eaLnBrk="1" hangingPunct="1"/>
            <a:r>
              <a:rPr lang="en-US" smtClean="0"/>
              <a:t>Deep folds of the mucosa and submucosa</a:t>
            </a:r>
          </a:p>
          <a:p>
            <a:pPr eaLnBrk="1" hangingPunct="1"/>
            <a:r>
              <a:rPr lang="en-US" smtClean="0"/>
              <a:t>Do not disappear when filled with food</a:t>
            </a:r>
          </a:p>
          <a:p>
            <a:pPr eaLnBrk="1" hangingPunct="1"/>
            <a:r>
              <a:rPr lang="en-US" smtClean="0"/>
              <a:t>The submucosa has Peyer’s patches (collections of lymphatic tissue)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3709a small intestine Structure"/>
          <p:cNvSpPr>
            <a:spLocks noGrp="1" noChangeAspect="1" noChangeArrowheads="1"/>
          </p:cNvSpPr>
          <p:nvPr/>
        </p:nvSpPr>
        <p:spPr bwMode="auto">
          <a:xfrm>
            <a:off x="114300" y="838200"/>
            <a:ext cx="9029700" cy="48133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Rectangle 3" descr="31COa"/>
          <p:cNvSpPr>
            <a:spLocks noChangeArrowheads="1"/>
          </p:cNvSpPr>
          <p:nvPr/>
        </p:nvSpPr>
        <p:spPr bwMode="auto">
          <a:xfrm>
            <a:off x="7829550" y="6577013"/>
            <a:ext cx="1352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sz="1200" b="1"/>
              <a:t>Fig. 37.9a, p.623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Digestion in the Small Intestine</a:t>
            </a:r>
          </a:p>
        </p:txBody>
      </p:sp>
      <p:sp>
        <p:nvSpPr>
          <p:cNvPr id="35843" name="Rectangle 12"/>
          <p:cNvSpPr>
            <a:spLocks noGrp="1" noChangeArrowheads="1"/>
          </p:cNvSpPr>
          <p:nvPr>
            <p:ph idx="1"/>
          </p:nvPr>
        </p:nvSpPr>
        <p:spPr>
          <a:xfrm>
            <a:off x="455613" y="1447800"/>
            <a:ext cx="7997825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Enzymes from the brush border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Break double sugars into simple sugars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Complete some protein digestion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Pancreatic enzymes play the major digestive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Help complete digestion of starch (pancreatic amylase)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Carry out about half of all protein digestion (</a:t>
            </a:r>
            <a:r>
              <a:rPr lang="en-US" dirty="0" err="1" smtClean="0"/>
              <a:t>trypsin</a:t>
            </a:r>
            <a:r>
              <a:rPr lang="en-US" dirty="0" smtClean="0"/>
              <a:t>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7"/>
          <p:cNvSpPr txBox="1">
            <a:spLocks noChangeArrowheads="1"/>
          </p:cNvSpPr>
          <p:nvPr/>
        </p:nvSpPr>
        <p:spPr bwMode="auto">
          <a:xfrm>
            <a:off x="381000" y="2286000"/>
            <a:ext cx="82454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endParaRPr lang="en-US" sz="3000">
              <a:latin typeface="Arial" pitchFamily="34" charset="0"/>
            </a:endParaRPr>
          </a:p>
        </p:txBody>
      </p:sp>
      <p:sp>
        <p:nvSpPr>
          <p:cNvPr id="36867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Digestion in the Small Intestine</a:t>
            </a:r>
          </a:p>
        </p:txBody>
      </p:sp>
      <p:sp>
        <p:nvSpPr>
          <p:cNvPr id="36868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Pancreatic enzymes play the major digestive function (continued)</a:t>
            </a:r>
          </a:p>
          <a:p>
            <a:pPr lvl="1" eaLnBrk="1" hangingPunct="1"/>
            <a:r>
              <a:rPr lang="en-US" smtClean="0"/>
              <a:t>Responsible for fat digestion (lipase)</a:t>
            </a:r>
          </a:p>
          <a:p>
            <a:pPr lvl="1" eaLnBrk="1" hangingPunct="1"/>
            <a:r>
              <a:rPr lang="en-US" smtClean="0"/>
              <a:t>Digest nucleic acids (nucleases)</a:t>
            </a:r>
          </a:p>
          <a:p>
            <a:pPr lvl="1" eaLnBrk="1" hangingPunct="1"/>
            <a:r>
              <a:rPr lang="en-US" smtClean="0"/>
              <a:t>Alkaline content neutralizes acidic chyme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Absorption in the Small Intestine</a:t>
            </a:r>
          </a:p>
        </p:txBody>
      </p:sp>
      <p:sp>
        <p:nvSpPr>
          <p:cNvPr id="38915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7997825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Water is absorbed along the length of the small intestine</a:t>
            </a:r>
          </a:p>
          <a:p>
            <a:pPr eaLnBrk="1" hangingPunct="1"/>
            <a:r>
              <a:rPr lang="en-US" dirty="0" smtClean="0"/>
              <a:t>End products of digestion</a:t>
            </a:r>
          </a:p>
          <a:p>
            <a:pPr lvl="1" eaLnBrk="1" hangingPunct="1"/>
            <a:r>
              <a:rPr lang="en-US" dirty="0" smtClean="0"/>
              <a:t>Most substances are absorbed by active transport through cell membranes</a:t>
            </a:r>
          </a:p>
          <a:p>
            <a:pPr lvl="1" eaLnBrk="1" hangingPunct="1"/>
            <a:r>
              <a:rPr lang="en-US" dirty="0" smtClean="0"/>
              <a:t>Lipids are absorbed by diffusion</a:t>
            </a:r>
          </a:p>
          <a:p>
            <a:pPr eaLnBrk="1" hangingPunct="1"/>
            <a:r>
              <a:rPr lang="en-US" dirty="0" smtClean="0"/>
              <a:t>Substances are transported to the liver by the hepatic portal vein or lymph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Propulsion in the Small Intestine</a:t>
            </a:r>
          </a:p>
        </p:txBody>
      </p:sp>
      <p:sp>
        <p:nvSpPr>
          <p:cNvPr id="3993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Peristalsis is the major means of moving food</a:t>
            </a:r>
          </a:p>
          <a:p>
            <a:pPr eaLnBrk="1" hangingPunct="1"/>
            <a:r>
              <a:rPr lang="en-US" smtClean="0"/>
              <a:t>Segmental movements</a:t>
            </a:r>
          </a:p>
          <a:p>
            <a:pPr lvl="1" eaLnBrk="1" hangingPunct="1"/>
            <a:r>
              <a:rPr lang="en-US" smtClean="0"/>
              <a:t>Mix chyme with digestive juices</a:t>
            </a:r>
          </a:p>
          <a:p>
            <a:pPr lvl="1" eaLnBrk="1" hangingPunct="1"/>
            <a:r>
              <a:rPr lang="en-US" smtClean="0"/>
              <a:t>Aid in propelling food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hangingPunct="1"/>
            <a:r>
              <a:rPr lang="en-US" smtClean="0"/>
              <a:t>Chemical Digestion in the Small Intestine</a:t>
            </a:r>
          </a:p>
        </p:txBody>
      </p:sp>
      <p:pic>
        <p:nvPicPr>
          <p:cNvPr id="16387" name="Picture 12"/>
          <p:cNvPicPr>
            <a:picLocks noChangeAspect="1" noChangeArrowheads="1"/>
          </p:cNvPicPr>
          <p:nvPr/>
        </p:nvPicPr>
        <p:blipFill>
          <a:blip r:embed="rId3" cstate="print"/>
          <a:srcRect l="1721" t="19467" b="16663"/>
          <a:stretch>
            <a:fillRect/>
          </a:stretch>
        </p:blipFill>
        <p:spPr bwMode="auto">
          <a:xfrm>
            <a:off x="511175" y="1143000"/>
            <a:ext cx="812165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Pancreas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Produces a wide spectrum of digestive enzymes that break down all categories of food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Enzymes are secreted into the duodenum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Alkaline fluid introduced with enzymes neutralizes acidic chyme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Endocrine products of pancreas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Insulin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Glucagons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Liver</a:t>
            </a:r>
          </a:p>
        </p:txBody>
      </p:sp>
      <p:sp>
        <p:nvSpPr>
          <p:cNvPr id="1331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Largest gland in the body</a:t>
            </a:r>
          </a:p>
          <a:p>
            <a:pPr eaLnBrk="1" hangingPunct="1"/>
            <a:r>
              <a:rPr lang="en-US" smtClean="0"/>
              <a:t>Located on the right side of the body under the diaphragm</a:t>
            </a:r>
          </a:p>
          <a:p>
            <a:pPr eaLnBrk="1" hangingPunct="1"/>
            <a:r>
              <a:rPr lang="en-US" smtClean="0"/>
              <a:t>Consists of four lobes suspended from the diaphragm and abdominal wall by the falciform ligament</a:t>
            </a:r>
          </a:p>
          <a:p>
            <a:pPr eaLnBrk="1" hangingPunct="1"/>
            <a:r>
              <a:rPr lang="en-US" smtClean="0"/>
              <a:t>Connected to the gall bladder via the common hepatic 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2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Organs of the Digestive System</a:t>
            </a:r>
          </a:p>
        </p:txBody>
      </p:sp>
      <p:pic>
        <p:nvPicPr>
          <p:cNvPr id="521228" name="Picture 12"/>
          <p:cNvPicPr>
            <a:picLocks noChangeAspect="1" noChangeArrowheads="1"/>
          </p:cNvPicPr>
          <p:nvPr/>
        </p:nvPicPr>
        <p:blipFill>
          <a:blip r:embed="rId3" cstate="print"/>
          <a:srcRect l="6972" t="8138" r="2777" b="4941"/>
          <a:stretch>
            <a:fillRect/>
          </a:stretch>
        </p:blipFill>
        <p:spPr bwMode="auto">
          <a:xfrm>
            <a:off x="914400" y="228600"/>
            <a:ext cx="7315200" cy="6400800"/>
          </a:xfrm>
          <a:prstGeom prst="rect">
            <a:avLst/>
          </a:prstGeom>
          <a:noFill/>
        </p:spPr>
      </p:pic>
      <p:sp>
        <p:nvSpPr>
          <p:cNvPr id="521229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Bile</a:t>
            </a:r>
          </a:p>
        </p:txBody>
      </p:sp>
      <p:sp>
        <p:nvSpPr>
          <p:cNvPr id="1433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Produced by cells in the liver</a:t>
            </a:r>
          </a:p>
          <a:p>
            <a:pPr eaLnBrk="1" hangingPunct="1"/>
            <a:r>
              <a:rPr lang="en-US" smtClean="0"/>
              <a:t>Composition</a:t>
            </a:r>
          </a:p>
          <a:p>
            <a:pPr lvl="1" eaLnBrk="1" hangingPunct="1"/>
            <a:r>
              <a:rPr lang="en-US" smtClean="0"/>
              <a:t>Bile salts</a:t>
            </a:r>
          </a:p>
          <a:p>
            <a:pPr lvl="1" eaLnBrk="1" hangingPunct="1"/>
            <a:r>
              <a:rPr lang="en-US" smtClean="0"/>
              <a:t>Bile pigment (mostly bilirubin from the breakdown of hemoglobin)</a:t>
            </a:r>
          </a:p>
          <a:p>
            <a:pPr lvl="1" eaLnBrk="1" hangingPunct="1"/>
            <a:r>
              <a:rPr lang="en-US" smtClean="0"/>
              <a:t>Cholesterol</a:t>
            </a:r>
          </a:p>
          <a:p>
            <a:pPr lvl="1" eaLnBrk="1" hangingPunct="1"/>
            <a:r>
              <a:rPr lang="en-US" smtClean="0"/>
              <a:t>Phospholipids</a:t>
            </a:r>
          </a:p>
          <a:p>
            <a:pPr lvl="1" eaLnBrk="1" hangingPunct="1"/>
            <a:r>
              <a:rPr lang="en-US" smtClean="0"/>
              <a:t>Electrolytes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eaLnBrk="1" hangingPunct="1"/>
            <a:r>
              <a:rPr lang="en-US" smtClean="0"/>
              <a:t>Chemical Digestion in the Small Intestine</a:t>
            </a:r>
          </a:p>
        </p:txBody>
      </p:sp>
      <p:pic>
        <p:nvPicPr>
          <p:cNvPr id="16387" name="Picture 12"/>
          <p:cNvPicPr>
            <a:picLocks noChangeAspect="1" noChangeArrowheads="1"/>
          </p:cNvPicPr>
          <p:nvPr/>
        </p:nvPicPr>
        <p:blipFill>
          <a:blip r:embed="rId3" cstate="print"/>
          <a:srcRect l="1721" t="19467" b="16663"/>
          <a:stretch>
            <a:fillRect/>
          </a:stretch>
        </p:blipFill>
        <p:spPr bwMode="auto">
          <a:xfrm>
            <a:off x="511175" y="1143000"/>
            <a:ext cx="8121650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Gall Bladder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Sac found in hollow fossa of liver</a:t>
            </a:r>
          </a:p>
          <a:p>
            <a:pPr eaLnBrk="1" hangingPunct="1"/>
            <a:r>
              <a:rPr lang="en-US" smtClean="0"/>
              <a:t>Stores bile from the liver by way of the cystic duct</a:t>
            </a:r>
          </a:p>
          <a:p>
            <a:pPr eaLnBrk="1" hangingPunct="1"/>
            <a:r>
              <a:rPr lang="en-US" smtClean="0"/>
              <a:t>Bile is introduced into the duodenum in the presence of fatty food</a:t>
            </a:r>
          </a:p>
          <a:p>
            <a:pPr eaLnBrk="1" hangingPunct="1"/>
            <a:r>
              <a:rPr lang="en-US" smtClean="0"/>
              <a:t>Gallstones can cause blockages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Large Intestine</a:t>
            </a:r>
          </a:p>
        </p:txBody>
      </p:sp>
      <p:sp>
        <p:nvSpPr>
          <p:cNvPr id="21507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Larger in diameter, but shorter than the small intestine</a:t>
            </a:r>
          </a:p>
          <a:p>
            <a:pPr eaLnBrk="1" hangingPunct="1"/>
            <a:r>
              <a:rPr lang="en-US" smtClean="0"/>
              <a:t>Frames the internal abdomen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Large Intestine</a:t>
            </a:r>
          </a:p>
        </p:txBody>
      </p:sp>
      <p:pic>
        <p:nvPicPr>
          <p:cNvPr id="22531" name="Picture 12"/>
          <p:cNvPicPr>
            <a:picLocks noChangeAspect="1" noChangeArrowheads="1"/>
          </p:cNvPicPr>
          <p:nvPr/>
        </p:nvPicPr>
        <p:blipFill>
          <a:blip r:embed="rId3" cstate="print"/>
          <a:srcRect l="6013" t="9749" r="7065" b="6943"/>
          <a:stretch>
            <a:fillRect/>
          </a:stretch>
        </p:blipFill>
        <p:spPr bwMode="auto">
          <a:xfrm>
            <a:off x="1333500" y="1066800"/>
            <a:ext cx="6477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Functions of the Large Intestine</a:t>
            </a:r>
          </a:p>
        </p:txBody>
      </p:sp>
      <p:sp>
        <p:nvSpPr>
          <p:cNvPr id="23555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Absorption of water</a:t>
            </a:r>
          </a:p>
          <a:p>
            <a:pPr eaLnBrk="1" hangingPunct="1"/>
            <a:r>
              <a:rPr lang="en-US" smtClean="0"/>
              <a:t>Eliminates indigestible food from the body as feces</a:t>
            </a:r>
          </a:p>
          <a:p>
            <a:pPr eaLnBrk="1" hangingPunct="1"/>
            <a:r>
              <a:rPr lang="en-US" smtClean="0"/>
              <a:t>Does not participate in digestion of food</a:t>
            </a:r>
          </a:p>
          <a:p>
            <a:pPr eaLnBrk="1" hangingPunct="1"/>
            <a:r>
              <a:rPr lang="en-US" smtClean="0"/>
              <a:t>Goblet cells produce mucus to act as a lubricant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Structures of the Large Intestine</a:t>
            </a:r>
          </a:p>
        </p:txBody>
      </p:sp>
      <p:sp>
        <p:nvSpPr>
          <p:cNvPr id="24579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Cecum – saclike first part of the large intestine</a:t>
            </a:r>
          </a:p>
          <a:p>
            <a:pPr eaLnBrk="1" hangingPunct="1"/>
            <a:r>
              <a:rPr lang="en-US" smtClean="0"/>
              <a:t>Appendix</a:t>
            </a:r>
          </a:p>
          <a:p>
            <a:pPr lvl="1" eaLnBrk="1" hangingPunct="1"/>
            <a:r>
              <a:rPr lang="en-US" smtClean="0"/>
              <a:t>Accumulation of lymphatic tissue that sometimes becomes inflamed (appendicitis)</a:t>
            </a:r>
          </a:p>
          <a:p>
            <a:pPr lvl="1" eaLnBrk="1" hangingPunct="1"/>
            <a:r>
              <a:rPr lang="en-US" smtClean="0"/>
              <a:t>Hangs from the cecum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Structures of the Large Intestine</a:t>
            </a:r>
          </a:p>
        </p:txBody>
      </p:sp>
      <p:sp>
        <p:nvSpPr>
          <p:cNvPr id="2560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Colon</a:t>
            </a:r>
          </a:p>
          <a:p>
            <a:pPr lvl="1" eaLnBrk="1" hangingPunct="1"/>
            <a:r>
              <a:rPr lang="en-US" smtClean="0"/>
              <a:t>Ascending</a:t>
            </a:r>
          </a:p>
          <a:p>
            <a:pPr lvl="1" eaLnBrk="1" hangingPunct="1"/>
            <a:r>
              <a:rPr lang="en-US" smtClean="0"/>
              <a:t>Transverse</a:t>
            </a:r>
          </a:p>
          <a:p>
            <a:pPr lvl="1" eaLnBrk="1" hangingPunct="1"/>
            <a:r>
              <a:rPr lang="en-US" smtClean="0"/>
              <a:t>Descending</a:t>
            </a:r>
          </a:p>
          <a:p>
            <a:pPr lvl="1" eaLnBrk="1" hangingPunct="1"/>
            <a:r>
              <a:rPr lang="en-US" smtClean="0"/>
              <a:t>S-shaped sigmoidal</a:t>
            </a:r>
          </a:p>
          <a:p>
            <a:pPr eaLnBrk="1" hangingPunct="1"/>
            <a:r>
              <a:rPr lang="en-US" smtClean="0"/>
              <a:t>Rectum</a:t>
            </a:r>
          </a:p>
          <a:p>
            <a:pPr eaLnBrk="1" hangingPunct="1"/>
            <a:r>
              <a:rPr lang="en-US" smtClean="0"/>
              <a:t>Anus – external body opening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Food Breakdown and Absorption in the Large Intestine</a:t>
            </a:r>
          </a:p>
        </p:txBody>
      </p:sp>
      <p:sp>
        <p:nvSpPr>
          <p:cNvPr id="40963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1185863"/>
            <a:ext cx="7997825" cy="5291137"/>
          </a:xfrm>
        </p:spPr>
        <p:txBody>
          <a:bodyPr/>
          <a:lstStyle/>
          <a:p>
            <a:pPr eaLnBrk="1" hangingPunct="1"/>
            <a:r>
              <a:rPr lang="en-US" smtClean="0"/>
              <a:t>No digestive enzymes are produced</a:t>
            </a:r>
          </a:p>
          <a:p>
            <a:pPr eaLnBrk="1" hangingPunct="1"/>
            <a:r>
              <a:rPr lang="en-US" smtClean="0"/>
              <a:t>Resident bacteria digest remaining nutrients</a:t>
            </a:r>
          </a:p>
          <a:p>
            <a:pPr lvl="1" eaLnBrk="1" hangingPunct="1"/>
            <a:r>
              <a:rPr lang="en-US" smtClean="0"/>
              <a:t>Produce some vitamin K and B</a:t>
            </a:r>
          </a:p>
          <a:p>
            <a:pPr lvl="1" eaLnBrk="1" hangingPunct="1"/>
            <a:r>
              <a:rPr lang="en-US" smtClean="0"/>
              <a:t>Release gases</a:t>
            </a:r>
          </a:p>
          <a:p>
            <a:pPr eaLnBrk="1" hangingPunct="1"/>
            <a:r>
              <a:rPr lang="en-US" smtClean="0"/>
              <a:t>Water and vitamins K and B are absorbed</a:t>
            </a:r>
          </a:p>
          <a:p>
            <a:pPr eaLnBrk="1" hangingPunct="1"/>
            <a:r>
              <a:rPr lang="en-US" smtClean="0"/>
              <a:t>Remaining materials are eliminated via feces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Propulsion in the Large Intestine</a:t>
            </a:r>
          </a:p>
        </p:txBody>
      </p:sp>
      <p:sp>
        <p:nvSpPr>
          <p:cNvPr id="41987" name="Rectangle 11"/>
          <p:cNvSpPr>
            <a:spLocks noGrp="1" noChangeArrowheads="1"/>
          </p:cNvSpPr>
          <p:nvPr>
            <p:ph idx="1"/>
          </p:nvPr>
        </p:nvSpPr>
        <p:spPr>
          <a:xfrm>
            <a:off x="573088" y="1447800"/>
            <a:ext cx="7997825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Sluggish peristalsis</a:t>
            </a:r>
          </a:p>
          <a:p>
            <a:pPr eaLnBrk="1" hangingPunct="1"/>
            <a:r>
              <a:rPr lang="en-US" sz="2800" dirty="0" smtClean="0"/>
              <a:t>Mass movements</a:t>
            </a:r>
          </a:p>
          <a:p>
            <a:pPr lvl="1" eaLnBrk="1" hangingPunct="1"/>
            <a:r>
              <a:rPr lang="en-US" sz="2800" dirty="0" smtClean="0"/>
              <a:t>Slow, powerful movements</a:t>
            </a:r>
          </a:p>
          <a:p>
            <a:pPr lvl="1" eaLnBrk="1" hangingPunct="1"/>
            <a:r>
              <a:rPr lang="en-US" sz="2800" dirty="0" smtClean="0"/>
              <a:t>Occur three to four times per day</a:t>
            </a:r>
          </a:p>
          <a:p>
            <a:pPr eaLnBrk="1" hangingPunct="1"/>
            <a:r>
              <a:rPr lang="en-US" sz="2800" dirty="0" smtClean="0"/>
              <a:t>Presence of feces in the rectum causes a defecation reflex</a:t>
            </a:r>
          </a:p>
          <a:p>
            <a:pPr lvl="1" eaLnBrk="1" hangingPunct="1"/>
            <a:r>
              <a:rPr lang="en-US" sz="2800" dirty="0" smtClean="0"/>
              <a:t>Internal anal sphincter is relaxed</a:t>
            </a:r>
          </a:p>
          <a:p>
            <a:pPr lvl="1" eaLnBrk="1" hangingPunct="1"/>
            <a:r>
              <a:rPr lang="en-US" sz="2800" dirty="0" smtClean="0"/>
              <a:t>Defecation occurs with relaxation of the voluntary (external) anal sphincter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pitchFamily="34" charset="0"/>
            </a:endParaRPr>
          </a:p>
        </p:txBody>
      </p:sp>
      <p:sp>
        <p:nvSpPr>
          <p:cNvPr id="21507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dirty="0" smtClean="0"/>
          </a:p>
        </p:txBody>
      </p:sp>
      <p:pic>
        <p:nvPicPr>
          <p:cNvPr id="21508" name="Picture 13"/>
          <p:cNvPicPr>
            <a:picLocks noChangeAspect="1" noChangeArrowheads="1"/>
          </p:cNvPicPr>
          <p:nvPr/>
        </p:nvPicPr>
        <p:blipFill>
          <a:blip r:embed="rId3" cstate="print"/>
          <a:srcRect l="19467" t="11357" r="16663" b="10307"/>
          <a:stretch>
            <a:fillRect/>
          </a:stretch>
        </p:blipFill>
        <p:spPr bwMode="auto">
          <a:xfrm>
            <a:off x="990600" y="0"/>
            <a:ext cx="7772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37613" cy="457200"/>
          </a:xfrm>
          <a:noFill/>
          <a:ln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1028700" algn="l"/>
              </a:tabLst>
            </a:pPr>
            <a:r>
              <a:rPr lang="en-US" altLang="en-US" sz="1400">
                <a:solidFill>
                  <a:schemeClr val="tx1"/>
                </a:solidFill>
                <a:latin typeface="Arial" pitchFamily="34" charset="0"/>
              </a:rPr>
              <a:t>Figure 41.17  Enzymatic digestion in the human digestive system</a:t>
            </a:r>
            <a:endParaRPr lang="en-US" altLang="en-US">
              <a:solidFill>
                <a:schemeClr val="tx1"/>
              </a:solidFill>
              <a:latin typeface="Palatino" charset="0"/>
            </a:endParaRPr>
          </a:p>
        </p:txBody>
      </p:sp>
      <p:sp>
        <p:nvSpPr>
          <p:cNvPr id="107523" name="Line 3"/>
          <p:cNvSpPr>
            <a:spLocks noChangeShapeType="1"/>
          </p:cNvSpPr>
          <p:nvPr/>
        </p:nvSpPr>
        <p:spPr bwMode="auto">
          <a:xfrm flipH="1">
            <a:off x="76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5800"/>
            <a:ext cx="8991600" cy="581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Digestion</a:t>
            </a:r>
          </a:p>
        </p:txBody>
      </p:sp>
      <p:sp>
        <p:nvSpPr>
          <p:cNvPr id="9219" name="Rectangle 5" descr="37T01 Chemical digrestion summary"/>
          <p:cNvSpPr>
            <a:spLocks noGrp="1" noChangeAspect="1" noChangeArrowheads="1"/>
          </p:cNvSpPr>
          <p:nvPr/>
        </p:nvSpPr>
        <p:spPr bwMode="auto">
          <a:xfrm>
            <a:off x="0" y="228600"/>
            <a:ext cx="9144000" cy="6629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pitchFamily="34" charset="0"/>
            </a:endParaRPr>
          </a:p>
        </p:txBody>
      </p:sp>
      <p:sp>
        <p:nvSpPr>
          <p:cNvPr id="21507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dirty="0" smtClean="0"/>
          </a:p>
        </p:txBody>
      </p:sp>
      <p:pic>
        <p:nvPicPr>
          <p:cNvPr id="21508" name="Picture 13"/>
          <p:cNvPicPr>
            <a:picLocks noChangeAspect="1" noChangeArrowheads="1"/>
          </p:cNvPicPr>
          <p:nvPr/>
        </p:nvPicPr>
        <p:blipFill>
          <a:blip r:embed="rId3" cstate="print"/>
          <a:srcRect l="19467" t="11357" r="16663" b="10307"/>
          <a:stretch>
            <a:fillRect/>
          </a:stretch>
        </p:blipFill>
        <p:spPr bwMode="auto">
          <a:xfrm>
            <a:off x="990600" y="0"/>
            <a:ext cx="7772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4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Control of Digestive Activity</a:t>
            </a:r>
          </a:p>
        </p:txBody>
      </p:sp>
      <p:sp>
        <p:nvSpPr>
          <p:cNvPr id="22531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Mostly controlled by reflexes via the parasympathetic division</a:t>
            </a:r>
          </a:p>
          <a:p>
            <a:pPr eaLnBrk="1" hangingPunct="1"/>
            <a:r>
              <a:rPr lang="en-US" smtClean="0"/>
              <a:t>Chemical and mechanical receptors are located in organ walls that trigger reflexes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Control of Digestive Activity</a:t>
            </a:r>
          </a:p>
        </p:txBody>
      </p:sp>
      <p:sp>
        <p:nvSpPr>
          <p:cNvPr id="23555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7997825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Stimuli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Stretch of the organ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pH of the contents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Presence of breakdown products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Reflexes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Activation or inhibition of glandular secretions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Smooth muscle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0625"/>
          </a:xfrm>
        </p:spPr>
        <p:txBody>
          <a:bodyPr>
            <a:spAutoFit/>
          </a:bodyPr>
          <a:lstStyle/>
          <a:p>
            <a:pPr indent="0" eaLnBrk="1" hangingPunct="1"/>
            <a:r>
              <a:rPr lang="en-US" smtClean="0"/>
              <a:t>Stimulation of the Release of Pancreatic Juice</a:t>
            </a:r>
          </a:p>
        </p:txBody>
      </p:sp>
      <p:sp>
        <p:nvSpPr>
          <p:cNvPr id="37891" name="Rectangle 13"/>
          <p:cNvSpPr>
            <a:spLocks noGrp="1" noChangeArrowheads="1"/>
          </p:cNvSpPr>
          <p:nvPr>
            <p:ph idx="1"/>
          </p:nvPr>
        </p:nvSpPr>
        <p:spPr>
          <a:xfrm>
            <a:off x="455613" y="1238250"/>
            <a:ext cx="3659187" cy="5238750"/>
          </a:xfrm>
        </p:spPr>
        <p:txBody>
          <a:bodyPr/>
          <a:lstStyle/>
          <a:p>
            <a:pPr eaLnBrk="1" hangingPunct="1"/>
            <a:r>
              <a:rPr lang="en-US" smtClean="0"/>
              <a:t>Vagus nerve</a:t>
            </a:r>
          </a:p>
          <a:p>
            <a:pPr eaLnBrk="1" hangingPunct="1"/>
            <a:r>
              <a:rPr lang="en-US" smtClean="0"/>
              <a:t>Local hormones</a:t>
            </a:r>
          </a:p>
          <a:p>
            <a:pPr lvl="1" eaLnBrk="1" hangingPunct="1"/>
            <a:r>
              <a:rPr lang="en-US" smtClean="0"/>
              <a:t>Secretin</a:t>
            </a:r>
          </a:p>
          <a:p>
            <a:pPr lvl="1" eaLnBrk="1" hangingPunct="1"/>
            <a:r>
              <a:rPr lang="en-US" smtClean="0"/>
              <a:t>Cholecystokinin</a:t>
            </a:r>
          </a:p>
        </p:txBody>
      </p:sp>
      <p:pic>
        <p:nvPicPr>
          <p:cNvPr id="37892" name="Picture 14"/>
          <p:cNvPicPr>
            <a:picLocks noChangeAspect="1" noChangeArrowheads="1"/>
          </p:cNvPicPr>
          <p:nvPr/>
        </p:nvPicPr>
        <p:blipFill>
          <a:blip r:embed="rId3" cstate="print"/>
          <a:srcRect l="14598" t="12526" r="14577" b="6943"/>
          <a:stretch>
            <a:fillRect/>
          </a:stretch>
        </p:blipFill>
        <p:spPr bwMode="auto">
          <a:xfrm>
            <a:off x="3733800" y="1219200"/>
            <a:ext cx="5181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15"/>
          <p:cNvSpPr txBox="1">
            <a:spLocks noChangeArrowheads="1"/>
          </p:cNvSpPr>
          <p:nvPr/>
        </p:nvSpPr>
        <p:spPr bwMode="auto">
          <a:xfrm>
            <a:off x="7772400" y="6324600"/>
            <a:ext cx="1217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rgbClr val="626292"/>
                </a:solidFill>
                <a:latin typeface="Arial" pitchFamily="34" charset="0"/>
              </a:rPr>
              <a:t>Figure 14.16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Nutrition and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You are what you eat. Literally.</a:t>
            </a:r>
          </a:p>
          <a:p>
            <a:endParaRPr lang="en-US" dirty="0" smtClean="0"/>
          </a:p>
          <a:p>
            <a:r>
              <a:rPr lang="en-US" dirty="0" smtClean="0"/>
              <a:t>We use our food for:</a:t>
            </a:r>
          </a:p>
          <a:p>
            <a:pPr lvl="1"/>
            <a:r>
              <a:rPr lang="en-US" dirty="0" smtClean="0"/>
              <a:t> energy  </a:t>
            </a:r>
          </a:p>
          <a:p>
            <a:pPr lvl="1"/>
            <a:r>
              <a:rPr lang="en-US" dirty="0" smtClean="0"/>
              <a:t>to build our </a:t>
            </a:r>
            <a:r>
              <a:rPr lang="en-US" dirty="0" smtClean="0"/>
              <a:t>bodies</a:t>
            </a:r>
          </a:p>
          <a:p>
            <a:pPr lvl="1"/>
            <a:r>
              <a:rPr lang="en-US" dirty="0" smtClean="0"/>
              <a:t>biochemical processes (metabolism)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need a certain amount of nutrients to have proper metabolism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Nutrition and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need to balance energy intake with expenditure (activity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So, you need to take in the amount of food calories equal to the amount of calories you use during the day.</a:t>
            </a:r>
          </a:p>
          <a:p>
            <a:endParaRPr lang="en-US" dirty="0" smtClean="0"/>
          </a:p>
          <a:p>
            <a:r>
              <a:rPr lang="en-US" dirty="0" smtClean="0"/>
              <a:t>But, those food calories must contain the proper amounts of nutrients.</a:t>
            </a:r>
          </a:p>
          <a:p>
            <a:endParaRPr lang="en-US" dirty="0" smtClean="0"/>
          </a:p>
          <a:p>
            <a:r>
              <a:rPr lang="en-US" dirty="0" smtClean="0"/>
              <a:t>Calories are the unit of energy measurement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Nutrition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idx="1"/>
          </p:nvPr>
        </p:nvSpPr>
        <p:spPr>
          <a:xfrm>
            <a:off x="455613" y="1295400"/>
            <a:ext cx="7997825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Nutrient – substance used by the body for growth, maintenance, and repair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Categories of nutrients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Carbohydrates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Lipids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Vitamins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Mineral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FDA Pyramid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066800"/>
            <a:ext cx="6324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 descr="Hard_Drive:ehap_work:title-bar.gif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Processes of the Digestive System</a:t>
            </a:r>
          </a:p>
        </p:txBody>
      </p:sp>
      <p:sp>
        <p:nvSpPr>
          <p:cNvPr id="16387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Ingestion – getting food into the mouth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Propulsion – moving foods from one region of the digestive system to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Harvard School of Public Health Pyramid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14400"/>
            <a:ext cx="6553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62000" y="304800"/>
            <a:ext cx="3124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304800"/>
            <a:ext cx="4038600" cy="6019800"/>
          </a:xfrm>
        </p:spPr>
        <p:txBody>
          <a:bodyPr/>
          <a:lstStyle/>
          <a:p>
            <a:r>
              <a:rPr lang="en-US" dirty="0" smtClean="0"/>
              <a:t>5 crackers = 1 serving</a:t>
            </a:r>
          </a:p>
          <a:p>
            <a:r>
              <a:rPr lang="en-US" dirty="0" smtClean="0"/>
              <a:t>Low fat!</a:t>
            </a:r>
          </a:p>
          <a:p>
            <a:r>
              <a:rPr lang="en-US" dirty="0" smtClean="0"/>
              <a:t>You could eat 30 servings to get your total calories</a:t>
            </a:r>
          </a:p>
          <a:p>
            <a:r>
              <a:rPr lang="en-US" dirty="0" smtClean="0"/>
              <a:t>But would that be balanced?</a:t>
            </a:r>
          </a:p>
          <a:p>
            <a:r>
              <a:rPr lang="en-US" dirty="0" smtClean="0"/>
              <a:t>How much fat?</a:t>
            </a:r>
          </a:p>
          <a:p>
            <a:r>
              <a:rPr lang="en-US" dirty="0" smtClean="0"/>
              <a:t>How much protein?</a:t>
            </a:r>
          </a:p>
          <a:p>
            <a:r>
              <a:rPr lang="en-US" dirty="0" smtClean="0"/>
              <a:t>How many </a:t>
            </a:r>
            <a:r>
              <a:rPr lang="en-US" dirty="0" err="1" smtClean="0"/>
              <a:t>carbs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much Vitamin A?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304800"/>
            <a:ext cx="4191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It’s just a 5 Guys cheeseburger</a:t>
            </a:r>
          </a:p>
          <a:p>
            <a:r>
              <a:rPr lang="en-US" dirty="0" smtClean="0"/>
              <a:t>You could eat 2 servings to get your total calories</a:t>
            </a:r>
          </a:p>
          <a:p>
            <a:r>
              <a:rPr lang="en-US" dirty="0" smtClean="0"/>
              <a:t>But would that be balanced?</a:t>
            </a:r>
          </a:p>
          <a:p>
            <a:r>
              <a:rPr lang="en-US" dirty="0" smtClean="0"/>
              <a:t>How much fat?</a:t>
            </a:r>
          </a:p>
          <a:p>
            <a:r>
              <a:rPr lang="en-US" dirty="0" smtClean="0"/>
              <a:t>How much protein?</a:t>
            </a:r>
          </a:p>
          <a:p>
            <a:r>
              <a:rPr lang="en-US" dirty="0" smtClean="0"/>
              <a:t>How many </a:t>
            </a:r>
            <a:r>
              <a:rPr lang="en-US" dirty="0" err="1" smtClean="0"/>
              <a:t>carbs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much Vitamin A</a:t>
            </a:r>
            <a:r>
              <a:rPr lang="en-US" dirty="0" smtClean="0"/>
              <a:t>?</a:t>
            </a:r>
          </a:p>
          <a:p>
            <a:r>
              <a:rPr lang="en-US" dirty="0" smtClean="0"/>
              <a:t>If you ate this, what else should you eat that day?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5791200"/>
            <a:ext cx="4038600" cy="6397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Fast food nutrition facts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3733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“Ideal” Adult Weights</a:t>
            </a:r>
          </a:p>
        </p:txBody>
      </p:sp>
      <p:sp>
        <p:nvSpPr>
          <p:cNvPr id="41987" name="Rectangle 5" descr="3715 adults ideal weights"/>
          <p:cNvSpPr>
            <a:spLocks noGrp="1" noChangeAspect="1" noChangeArrowheads="1"/>
          </p:cNvSpPr>
          <p:nvPr/>
        </p:nvSpPr>
        <p:spPr bwMode="auto">
          <a:xfrm>
            <a:off x="533400" y="1290638"/>
            <a:ext cx="8153400" cy="51863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Body </a:t>
            </a:r>
            <a:r>
              <a:rPr lang="en-US" dirty="0" smtClean="0"/>
              <a:t>Weight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 smtClean="0"/>
              <a:t>maintain body weight, energy (caloric) intake must </a:t>
            </a:r>
            <a:r>
              <a:rPr lang="en-US" b="1" dirty="0" smtClean="0"/>
              <a:t>balance</a:t>
            </a:r>
            <a:r>
              <a:rPr lang="en-US" dirty="0" smtClean="0"/>
              <a:t> with energy (caloric) output </a:t>
            </a:r>
          </a:p>
          <a:p>
            <a:pPr eaLnBrk="1" hangingPunct="1"/>
            <a:endParaRPr lang="en-US" dirty="0" smtClean="0"/>
          </a:p>
          <a:p>
            <a:r>
              <a:rPr lang="en-US" dirty="0" smtClean="0"/>
              <a:t>Obesity </a:t>
            </a:r>
            <a:r>
              <a:rPr lang="en-US" dirty="0" smtClean="0"/>
              <a:t>increases the risk of health problems and shortens life expectancy </a:t>
            </a:r>
          </a:p>
          <a:p>
            <a:pPr lvl="1"/>
            <a:r>
              <a:rPr lang="en-US" dirty="0" smtClean="0"/>
              <a:t>Body mass index (BMI) of 30 or more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Body </a:t>
            </a:r>
            <a:r>
              <a:rPr lang="en-US" dirty="0" smtClean="0"/>
              <a:t>mass </a:t>
            </a:r>
            <a:r>
              <a:rPr lang="en-US" dirty="0" smtClean="0"/>
              <a:t>index (BMI)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measure of your size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r>
              <a:rPr lang="en-US" dirty="0" smtClean="0"/>
              <a:t>Takes into account both height and weight</a:t>
            </a:r>
          </a:p>
          <a:p>
            <a:endParaRPr lang="en-US" dirty="0" smtClean="0"/>
          </a:p>
          <a:p>
            <a:r>
              <a:rPr lang="en-US" dirty="0" smtClean="0"/>
              <a:t>Flawed but better than just weight alone</a:t>
            </a:r>
          </a:p>
          <a:p>
            <a:endParaRPr lang="en-US" dirty="0" smtClean="0"/>
          </a:p>
          <a:p>
            <a:r>
              <a:rPr lang="en-US" dirty="0" smtClean="0"/>
              <a:t>BMI= weight (lbs) x 703/height (inches)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>
                <a:hlinkClick r:id="rId3"/>
              </a:rPr>
              <a:t>BMI </a:t>
            </a:r>
            <a:r>
              <a:rPr lang="en-US" dirty="0" smtClean="0">
                <a:hlinkClick r:id="rId3"/>
              </a:rPr>
              <a:t>calculator</a:t>
            </a:r>
            <a:endParaRPr lang="en-US" dirty="0" smtClean="0"/>
          </a:p>
          <a:p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BMI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en-US" dirty="0" smtClean="0"/>
              <a:t>Below 18.5		Underweight</a:t>
            </a:r>
          </a:p>
          <a:p>
            <a:r>
              <a:rPr lang="en-US" dirty="0" smtClean="0"/>
              <a:t>18.5-24.9		Normal</a:t>
            </a:r>
          </a:p>
          <a:p>
            <a:r>
              <a:rPr lang="en-US" dirty="0" smtClean="0"/>
              <a:t>25-29.9			Overweight</a:t>
            </a:r>
          </a:p>
          <a:p>
            <a:r>
              <a:rPr lang="en-US" dirty="0" smtClean="0"/>
              <a:t>30 and above		Obese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Basal Metabolic Rate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amount of calories you use per day just to survive</a:t>
            </a:r>
          </a:p>
          <a:p>
            <a:pPr lvl="1"/>
            <a:r>
              <a:rPr lang="en-US" dirty="0" smtClean="0"/>
              <a:t>Breath</a:t>
            </a:r>
          </a:p>
          <a:p>
            <a:pPr lvl="1"/>
            <a:r>
              <a:rPr lang="en-US" dirty="0" smtClean="0"/>
              <a:t>Maintain body temp</a:t>
            </a:r>
          </a:p>
          <a:p>
            <a:pPr lvl="1"/>
            <a:r>
              <a:rPr lang="en-US" dirty="0" smtClean="0"/>
              <a:t>Minimal biochemical reactions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hlinkClick r:id="rId3"/>
              </a:rPr>
              <a:t>BMR </a:t>
            </a:r>
            <a:r>
              <a:rPr lang="en-US" dirty="0" smtClean="0">
                <a:hlinkClick r:id="rId3"/>
              </a:rPr>
              <a:t>Calculator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 descr="Hard_Drive:ehap_work:title-bar.gif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indent="0" eaLnBrk="1" hangingPunct="1"/>
            <a:r>
              <a:rPr lang="en-US" sz="4000" dirty="0" smtClean="0"/>
              <a:t>Body Energy Balance</a:t>
            </a:r>
          </a:p>
        </p:txBody>
      </p:sp>
      <p:sp>
        <p:nvSpPr>
          <p:cNvPr id="21507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Energy intake = total energy output (heat + work + energy storage)</a:t>
            </a:r>
          </a:p>
          <a:p>
            <a:r>
              <a:rPr lang="en-US" dirty="0" smtClean="0"/>
              <a:t>Energy intake is liberated during food </a:t>
            </a:r>
            <a:r>
              <a:rPr lang="en-US" dirty="0" smtClean="0"/>
              <a:t>oxidation (cell respiration)</a:t>
            </a:r>
            <a:endParaRPr lang="en-US" dirty="0" smtClean="0"/>
          </a:p>
          <a:p>
            <a:r>
              <a:rPr lang="en-US" dirty="0" smtClean="0"/>
              <a:t>Energy output</a:t>
            </a:r>
          </a:p>
          <a:p>
            <a:pPr lvl="2" eaLnBrk="1" hangingPunct="1"/>
            <a:r>
              <a:rPr lang="en-US" dirty="0" smtClean="0"/>
              <a:t>Heat is usually about 60</a:t>
            </a:r>
            <a:r>
              <a:rPr lang="en-US" dirty="0" smtClean="0"/>
              <a:t>% (BMR)</a:t>
            </a:r>
          </a:p>
          <a:p>
            <a:pPr lvl="2" eaLnBrk="1" hangingPunct="1"/>
            <a:r>
              <a:rPr lang="en-US" dirty="0" smtClean="0"/>
              <a:t>W</a:t>
            </a:r>
            <a:r>
              <a:rPr lang="en-US" dirty="0" smtClean="0"/>
              <a:t>ork is about 40%</a:t>
            </a:r>
            <a:endParaRPr lang="en-US" dirty="0" smtClean="0"/>
          </a:p>
          <a:p>
            <a:r>
              <a:rPr lang="en-US" dirty="0" smtClean="0"/>
              <a:t>Excess energy is stored in </a:t>
            </a:r>
            <a:r>
              <a:rPr lang="en-US" dirty="0" smtClean="0"/>
              <a:t>the form of fat or glycogen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many calories do you need?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Caloric need (energy intake) should equal your metabolic demands during the day</a:t>
            </a:r>
          </a:p>
          <a:p>
            <a:endParaRPr lang="en-US" sz="3000" dirty="0" smtClean="0"/>
          </a:p>
          <a:p>
            <a:r>
              <a:rPr lang="en-US" sz="3000" dirty="0" smtClean="0"/>
              <a:t>Harris </a:t>
            </a:r>
            <a:r>
              <a:rPr lang="en-US" sz="3000" dirty="0" smtClean="0"/>
              <a:t>Benedict </a:t>
            </a:r>
            <a:r>
              <a:rPr lang="en-US" sz="3000" dirty="0" smtClean="0"/>
              <a:t>Formula:</a:t>
            </a:r>
          </a:p>
          <a:p>
            <a:r>
              <a:rPr lang="en-US" sz="3000" dirty="0" smtClean="0"/>
              <a:t>Caloric need=BMR x activity factor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If you are sedentary (little or no exercise) : </a:t>
            </a:r>
            <a:r>
              <a:rPr lang="en-US" sz="3000" dirty="0" smtClean="0"/>
              <a:t>BMR </a:t>
            </a:r>
            <a:r>
              <a:rPr lang="en-US" sz="3000" dirty="0" smtClean="0"/>
              <a:t>x </a:t>
            </a:r>
            <a:r>
              <a:rPr lang="en-US" sz="3000" dirty="0" smtClean="0"/>
              <a:t>1.2</a:t>
            </a:r>
          </a:p>
          <a:p>
            <a:endParaRPr lang="en-US" sz="3000" dirty="0" smtClean="0"/>
          </a:p>
          <a:p>
            <a:r>
              <a:rPr lang="en-US" sz="3000" dirty="0" smtClean="0"/>
              <a:t>If you are lightly active (light exercise/sports 1-3 days/week) : </a:t>
            </a:r>
            <a:r>
              <a:rPr lang="en-US" sz="3000" dirty="0" smtClean="0"/>
              <a:t>BMR </a:t>
            </a:r>
            <a:r>
              <a:rPr lang="en-US" sz="3000" dirty="0" smtClean="0"/>
              <a:t>x </a:t>
            </a:r>
            <a:r>
              <a:rPr lang="en-US" sz="3000" dirty="0" smtClean="0"/>
              <a:t>1.375</a:t>
            </a:r>
          </a:p>
          <a:p>
            <a:endParaRPr lang="en-US" sz="3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BD651-E67A-472C-8058-F728AC4DDE03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6827</TotalTime>
  <Words>3950</Words>
  <Application>Microsoft Office PowerPoint</Application>
  <PresentationFormat>On-screen Show (4:3)</PresentationFormat>
  <Paragraphs>1001</Paragraphs>
  <Slides>143</Slides>
  <Notes>143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44" baseType="lpstr">
      <vt:lpstr>Office Theme</vt:lpstr>
      <vt:lpstr>The Digestive System and Body Metabolism</vt:lpstr>
      <vt:lpstr>Five Tasks of the Digestive System</vt:lpstr>
      <vt:lpstr>Slide 3</vt:lpstr>
      <vt:lpstr>Organs of the Digestive System</vt:lpstr>
      <vt:lpstr>Organs of the Alimentary Canal</vt:lpstr>
      <vt:lpstr>Accessory Digestive Organs</vt:lpstr>
      <vt:lpstr>Organs of the Digestive System</vt:lpstr>
      <vt:lpstr>Slide 8</vt:lpstr>
      <vt:lpstr>Processes of the Digestive System</vt:lpstr>
      <vt:lpstr>Processes of the Digestive System</vt:lpstr>
      <vt:lpstr>Processes of the Digestive System</vt:lpstr>
      <vt:lpstr>Processes of the Digestive System</vt:lpstr>
      <vt:lpstr>Processes of the Digestive System</vt:lpstr>
      <vt:lpstr>Mouth (Oral Cavity) Anatomy</vt:lpstr>
      <vt:lpstr>Mouth (Oral Cavity) Anatomy</vt:lpstr>
      <vt:lpstr>Mouth (Oral Cavity) Anatomy</vt:lpstr>
      <vt:lpstr>Teeth</vt:lpstr>
      <vt:lpstr>Teeth</vt:lpstr>
      <vt:lpstr>Classification of Teeth</vt:lpstr>
      <vt:lpstr>Classification of Teeth</vt:lpstr>
      <vt:lpstr>Regions of a Tooth</vt:lpstr>
      <vt:lpstr>Regions of a Tooth</vt:lpstr>
      <vt:lpstr>Salivary Glands</vt:lpstr>
      <vt:lpstr>Saliva</vt:lpstr>
      <vt:lpstr>Processes of the Mouth</vt:lpstr>
      <vt:lpstr>Digestive Activities of the Mouth</vt:lpstr>
      <vt:lpstr>Pharynx Anatomy</vt:lpstr>
      <vt:lpstr>Pharynx Function</vt:lpstr>
      <vt:lpstr>Deglutition (Swallowing)</vt:lpstr>
      <vt:lpstr>Deglutition (Swallowing)</vt:lpstr>
      <vt:lpstr>Deglutition (Swallowing)</vt:lpstr>
      <vt:lpstr>Deglutition (Swallowing)</vt:lpstr>
      <vt:lpstr>Layers of Alimentary Canal Organs</vt:lpstr>
      <vt:lpstr>Layers of Alimentary Canal Organs</vt:lpstr>
      <vt:lpstr>Layers of Alimentary Canal Organs</vt:lpstr>
      <vt:lpstr>Layers of Alimentary Canal Organs</vt:lpstr>
      <vt:lpstr>Esophagus</vt:lpstr>
      <vt:lpstr>Activities of the Pharynx and Esophagus</vt:lpstr>
      <vt:lpstr>Stomach Anatomy</vt:lpstr>
      <vt:lpstr>Stomach Anatomy</vt:lpstr>
      <vt:lpstr>Stomach Anatomy</vt:lpstr>
      <vt:lpstr>Stomach Anatomy</vt:lpstr>
      <vt:lpstr>Stomach Functions</vt:lpstr>
      <vt:lpstr>Structure of the Stomach Mucosa</vt:lpstr>
      <vt:lpstr>Specialized Mucosa of the Stomach</vt:lpstr>
      <vt:lpstr>Structure of the Stomach Mucosa</vt:lpstr>
      <vt:lpstr>Food Breakdown in the Stomach</vt:lpstr>
      <vt:lpstr>Necessity of an Extremely Acid Environment in the Stomach</vt:lpstr>
      <vt:lpstr>Propulsion in the Stomach</vt:lpstr>
      <vt:lpstr>Propulsion in the Stomach</vt:lpstr>
      <vt:lpstr>Digestion and Absorption in the Stomach</vt:lpstr>
      <vt:lpstr>Small Intestine</vt:lpstr>
      <vt:lpstr>Subdivisions of the Small Intestine</vt:lpstr>
      <vt:lpstr>Chemical Digestion in the Small Intestine</vt:lpstr>
      <vt:lpstr>Chemical Digestion in the Small Intestine</vt:lpstr>
      <vt:lpstr>Slide 56</vt:lpstr>
      <vt:lpstr>Villi of the Small Intestine</vt:lpstr>
      <vt:lpstr>Slide 58</vt:lpstr>
      <vt:lpstr>Microvilli of the Small Intestine</vt:lpstr>
      <vt:lpstr>Structures Involved in Absorption of Nutrients</vt:lpstr>
      <vt:lpstr>Folds of the Small Intestine</vt:lpstr>
      <vt:lpstr>Slide 62</vt:lpstr>
      <vt:lpstr>Digestion in the Small Intestine</vt:lpstr>
      <vt:lpstr>Digestion in the Small Intestine</vt:lpstr>
      <vt:lpstr>Absorption in the Small Intestine</vt:lpstr>
      <vt:lpstr>Propulsion in the Small Intestine</vt:lpstr>
      <vt:lpstr>Chemical Digestion in the Small Intestine</vt:lpstr>
      <vt:lpstr>Pancreas</vt:lpstr>
      <vt:lpstr>Liver</vt:lpstr>
      <vt:lpstr>Bile</vt:lpstr>
      <vt:lpstr>Chemical Digestion in the Small Intestine</vt:lpstr>
      <vt:lpstr>Gall Bladder</vt:lpstr>
      <vt:lpstr>Large Intestine</vt:lpstr>
      <vt:lpstr>Large Intestine</vt:lpstr>
      <vt:lpstr>Functions of the Large Intestine</vt:lpstr>
      <vt:lpstr>Structures of the Large Intestine</vt:lpstr>
      <vt:lpstr>Structures of the Large Intestine</vt:lpstr>
      <vt:lpstr>Food Breakdown and Absorption in the Large Intestine</vt:lpstr>
      <vt:lpstr>Propulsion in the Large Intestine</vt:lpstr>
      <vt:lpstr>Figure 41.17  Enzymatic digestion in the human digestive system</vt:lpstr>
      <vt:lpstr>Chemical Digestion</vt:lpstr>
      <vt:lpstr>Slide 82</vt:lpstr>
      <vt:lpstr>Control of Digestive Activity</vt:lpstr>
      <vt:lpstr>Control of Digestive Activity</vt:lpstr>
      <vt:lpstr>Stimulation of the Release of Pancreatic Juice</vt:lpstr>
      <vt:lpstr>Nutrition and Metabolism</vt:lpstr>
      <vt:lpstr>Nutrition and Metabolism</vt:lpstr>
      <vt:lpstr>Nutrition</vt:lpstr>
      <vt:lpstr>FDA Pyramid</vt:lpstr>
      <vt:lpstr>Harvard School of Public Health Pyramid</vt:lpstr>
      <vt:lpstr>Slide 91</vt:lpstr>
      <vt:lpstr>Slide 92</vt:lpstr>
      <vt:lpstr>“Ideal” Adult Weights</vt:lpstr>
      <vt:lpstr>Body Weight</vt:lpstr>
      <vt:lpstr>Body mass index (BMI)</vt:lpstr>
      <vt:lpstr>BMI values</vt:lpstr>
      <vt:lpstr>BMR</vt:lpstr>
      <vt:lpstr>Body Energy Balance</vt:lpstr>
      <vt:lpstr>How many calories do you need?</vt:lpstr>
      <vt:lpstr>How many calories do you need?</vt:lpstr>
      <vt:lpstr>Why the freshman 15?</vt:lpstr>
      <vt:lpstr>You are what you eat!</vt:lpstr>
      <vt:lpstr>Dietary Sources of Major Nutrients</vt:lpstr>
      <vt:lpstr>Dietary Sources of Major Nutrients</vt:lpstr>
      <vt:lpstr>Dietary Sources of Major Nutrients</vt:lpstr>
      <vt:lpstr>Major Vitamins</vt:lpstr>
      <vt:lpstr>Major Vitamins</vt:lpstr>
      <vt:lpstr>Major Minerals</vt:lpstr>
      <vt:lpstr>Major Minerals</vt:lpstr>
      <vt:lpstr>Metabolism</vt:lpstr>
      <vt:lpstr>Carbohydrate Metabolism</vt:lpstr>
      <vt:lpstr>Cellular Respiration</vt:lpstr>
      <vt:lpstr>Metabolic Pathways Involved in Cellular Respiration</vt:lpstr>
      <vt:lpstr>Metabolic Pathways Involved in Cellular Respiration</vt:lpstr>
      <vt:lpstr>Metabolic Pathways Involved in Cellular Respiration</vt:lpstr>
      <vt:lpstr>Metabolic Pathways Involved in Cellular Respiration</vt:lpstr>
      <vt:lpstr>Metabolic Pathways Involved in Cellular Respiration</vt:lpstr>
      <vt:lpstr>Fat Metabolism</vt:lpstr>
      <vt:lpstr>Use of Fats for ATP Synthesis</vt:lpstr>
      <vt:lpstr>Protein Metabolism</vt:lpstr>
      <vt:lpstr>Role of the Liver in Metabolism</vt:lpstr>
      <vt:lpstr>Metabolic Functions of the Liver</vt:lpstr>
      <vt:lpstr>Metabolic Functions of the Liver</vt:lpstr>
      <vt:lpstr>Metabolic Functions of the Liver</vt:lpstr>
      <vt:lpstr>Cholesterol Metabolism</vt:lpstr>
      <vt:lpstr>Cholesterol Transport</vt:lpstr>
      <vt:lpstr>Regulation of Food Intake</vt:lpstr>
      <vt:lpstr>Metabolic Rate and Body Heat Production</vt:lpstr>
      <vt:lpstr>Metabolic Rate and Body Heat Production</vt:lpstr>
      <vt:lpstr>Total Metabolic Rate (TMR)</vt:lpstr>
      <vt:lpstr>Body Temperature Regulation</vt:lpstr>
      <vt:lpstr>Body Temperature Regulation</vt:lpstr>
      <vt:lpstr>Heat Promoting Mechanisms</vt:lpstr>
      <vt:lpstr>Heat Loss Mechanisms</vt:lpstr>
      <vt:lpstr>Body Temperature Regulation</vt:lpstr>
      <vt:lpstr>Protein Metabolism</vt:lpstr>
      <vt:lpstr>Production of ATP from Protein</vt:lpstr>
      <vt:lpstr>Developmental Aspects of the Digestive System</vt:lpstr>
      <vt:lpstr>Developmental Aspects of the Digestive System</vt:lpstr>
      <vt:lpstr>Developmental Aspects of the Digestive System</vt:lpstr>
      <vt:lpstr>Alimentary Canal Nerve Plexuses</vt:lpstr>
      <vt:lpstr>Stomach Anatomy</vt:lpstr>
      <vt:lpstr>Modifications to the Muscularis Externa in the Large Intestine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 activates contraction</dc:title>
  <dc:creator>Karl Miyajima</dc:creator>
  <cp:lastModifiedBy>jim</cp:lastModifiedBy>
  <cp:revision>404</cp:revision>
  <cp:lastPrinted>2001-01-06T03:20:03Z</cp:lastPrinted>
  <dcterms:created xsi:type="dcterms:W3CDTF">2000-12-11T01:39:32Z</dcterms:created>
  <dcterms:modified xsi:type="dcterms:W3CDTF">2010-12-16T18:11:20Z</dcterms:modified>
</cp:coreProperties>
</file>