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0" r:id="rId6"/>
    <p:sldId id="261" r:id="rId7"/>
    <p:sldId id="259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8143932" cy="3028970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Programmed population control by cell-cell communication and regulated killing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357290" y="4572008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Zhang </a:t>
            </a:r>
            <a:r>
              <a:rPr lang="en-US" altLang="zh-CN" dirty="0" smtClean="0"/>
              <a:t>Junqiu</a:t>
            </a:r>
          </a:p>
          <a:p>
            <a:endParaRPr lang="en-US" altLang="zh-CN" dirty="0" smtClean="0"/>
          </a:p>
          <a:p>
            <a:r>
              <a:rPr lang="en-US" altLang="zh-CN" sz="2400" dirty="0" smtClean="0"/>
              <a:t>Paper </a:t>
            </a:r>
            <a:r>
              <a:rPr lang="en-US" altLang="zh-CN" sz="2400" dirty="0" smtClean="0"/>
              <a:t>presentation</a:t>
            </a:r>
          </a:p>
          <a:p>
            <a:r>
              <a:rPr lang="de-DE" altLang="zh-CN" sz="2400" dirty="0" smtClean="0"/>
              <a:t>Nature 2004, 428:868-871</a:t>
            </a:r>
            <a:endParaRPr lang="zh-CN" altLang="en-US" sz="2400" dirty="0"/>
          </a:p>
        </p:txBody>
      </p:sp>
      <p:pic>
        <p:nvPicPr>
          <p:cNvPr id="6" name="图片 5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9600" dirty="0" smtClean="0">
                <a:solidFill>
                  <a:srgbClr val="C00000"/>
                </a:solidFill>
                <a:latin typeface="Chiller" pitchFamily="82" charset="0"/>
              </a:rPr>
              <a:t>Thank you !</a:t>
            </a:r>
            <a:endParaRPr lang="zh-CN" altLang="en-US" sz="9600" dirty="0">
              <a:solidFill>
                <a:srgbClr val="C00000"/>
              </a:solidFill>
              <a:latin typeface="Chiller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 want to build a quorum-sensing system which can control cell density at  a constant amount autonomously.</a:t>
            </a:r>
          </a:p>
          <a:p>
            <a:r>
              <a:rPr lang="en-US" altLang="zh-CN" dirty="0" smtClean="0"/>
              <a:t>Mechanism similar to natural circuit (Streptococcus </a:t>
            </a:r>
            <a:r>
              <a:rPr lang="en-US" altLang="zh-CN" dirty="0" err="1" smtClean="0"/>
              <a:t>pneumoniae</a:t>
            </a:r>
            <a:r>
              <a:rPr lang="zh-CN" altLang="en-US" sz="2000" dirty="0" smtClean="0"/>
              <a:t>肺炎链球菌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图片 3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dirty="0" smtClean="0"/>
              <a:t>How to create such a cell?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Gene that can produce toxic protein</a:t>
            </a:r>
          </a:p>
          <a:p>
            <a:r>
              <a:rPr lang="en-US" altLang="zh-CN" dirty="0" smtClean="0"/>
              <a:t>The gene that can produce something that can be a signal</a:t>
            </a:r>
          </a:p>
          <a:p>
            <a:r>
              <a:rPr lang="en-US" altLang="zh-CN" dirty="0" smtClean="0"/>
              <a:t>The signaling molecule can be sensed by other cells</a:t>
            </a:r>
          </a:p>
          <a:p>
            <a:r>
              <a:rPr lang="en-US" altLang="zh-CN" dirty="0" smtClean="0"/>
              <a:t>Then the killer gene can be activated by the signaling molecule</a:t>
            </a:r>
          </a:p>
          <a:p>
            <a:endParaRPr lang="en-US" altLang="zh-CN" dirty="0" smtClean="0"/>
          </a:p>
          <a:p>
            <a:r>
              <a:rPr lang="en-US" altLang="zh-CN" b="1" dirty="0" smtClean="0"/>
              <a:t>Reality can be very difficult!</a:t>
            </a:r>
          </a:p>
        </p:txBody>
      </p:sp>
      <p:pic>
        <p:nvPicPr>
          <p:cNvPr id="4" name="图片 3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  <a:solidFill>
            <a:schemeClr val="tx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dirty="0" smtClean="0"/>
              <a:t>Explanation of some words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AHL</a:t>
            </a:r>
            <a:r>
              <a:rPr lang="en-US" altLang="zh-CN" dirty="0" smtClean="0"/>
              <a:t>:     </a:t>
            </a:r>
            <a:r>
              <a:rPr lang="en-US" altLang="zh-CN" dirty="0" err="1" smtClean="0"/>
              <a:t>acyl-homoserine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lactone</a:t>
            </a:r>
            <a:r>
              <a:rPr lang="zh-CN" altLang="en-US" sz="1800" dirty="0" smtClean="0"/>
              <a:t>（酰基高丝氨酸内酯）</a:t>
            </a:r>
            <a:r>
              <a:rPr lang="en-US" altLang="zh-CN" dirty="0" smtClean="0"/>
              <a:t>;</a:t>
            </a:r>
          </a:p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LuxI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LuxR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LacZ</a:t>
            </a:r>
            <a:r>
              <a:rPr lang="el-GR" altLang="zh-CN" dirty="0" smtClean="0">
                <a:solidFill>
                  <a:schemeClr val="accent1">
                    <a:lumMod val="75000"/>
                  </a:schemeClr>
                </a:solidFill>
              </a:rPr>
              <a:t>α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ccdB</a:t>
            </a:r>
            <a:r>
              <a:rPr lang="en-US" altLang="zh-CN" dirty="0" smtClean="0"/>
              <a:t>:                            protein;</a:t>
            </a:r>
          </a:p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altLang="zh-CN" sz="1600" i="1" dirty="0" err="1" smtClean="0">
                <a:solidFill>
                  <a:schemeClr val="accent1">
                    <a:lumMod val="75000"/>
                  </a:schemeClr>
                </a:solidFill>
                <a:ea typeface="Adobe 仿宋 Std R" pitchFamily="18" charset="-122"/>
              </a:rPr>
              <a:t>luxI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 , 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altLang="zh-CN" sz="1600" dirty="0" err="1" smtClean="0">
                <a:solidFill>
                  <a:schemeClr val="accent1">
                    <a:lumMod val="75000"/>
                  </a:schemeClr>
                </a:solidFill>
              </a:rPr>
              <a:t>lac</a:t>
            </a:r>
            <a:r>
              <a:rPr lang="en-US" altLang="zh-CN" sz="1600" dirty="0" smtClean="0">
                <a:solidFill>
                  <a:schemeClr val="accent1">
                    <a:lumMod val="75000"/>
                  </a:schemeClr>
                </a:solidFill>
              </a:rPr>
              <a:t>/ara-1</a:t>
            </a:r>
            <a:r>
              <a:rPr lang="en-US" altLang="zh-CN" dirty="0" smtClean="0"/>
              <a:t>:                                            promoters;</a:t>
            </a:r>
          </a:p>
          <a:p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pLuxRI2, p</a:t>
            </a:r>
            <a:r>
              <a:rPr lang="en-US" altLang="zh-CN" i="1" dirty="0" smtClean="0">
                <a:solidFill>
                  <a:schemeClr val="accent1">
                    <a:lumMod val="75000"/>
                  </a:schemeClr>
                </a:solidFill>
              </a:rPr>
              <a:t>lux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CcdB3</a:t>
            </a:r>
            <a:r>
              <a:rPr lang="en-US" altLang="zh-CN" dirty="0" smtClean="0"/>
              <a:t>:                               plasmids;</a:t>
            </a:r>
          </a:p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LacZ</a:t>
            </a:r>
            <a:r>
              <a:rPr lang="el-GR" altLang="zh-CN" dirty="0" smtClean="0">
                <a:solidFill>
                  <a:schemeClr val="accent1">
                    <a:lumMod val="75000"/>
                  </a:schemeClr>
                </a:solidFill>
              </a:rPr>
              <a:t>α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ccdB</a:t>
            </a:r>
            <a:r>
              <a:rPr lang="en-US" altLang="zh-CN" dirty="0" smtClean="0"/>
              <a:t>:                                  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en-US" altLang="zh-CN" dirty="0" smtClean="0"/>
              <a:t>killer gene;</a:t>
            </a:r>
            <a:endParaRPr lang="zh-CN" altLang="en-US" dirty="0"/>
          </a:p>
        </p:txBody>
      </p:sp>
      <p:pic>
        <p:nvPicPr>
          <p:cNvPr id="4" name="图片 3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circu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115" y="2377409"/>
            <a:ext cx="3918885" cy="448059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circuit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LuxI</a:t>
            </a:r>
            <a:r>
              <a:rPr lang="zh-CN" altLang="en-US" dirty="0" smtClean="0"/>
              <a:t>→ </a:t>
            </a:r>
            <a:r>
              <a:rPr lang="en-US" altLang="zh-CN" dirty="0" err="1" smtClean="0"/>
              <a:t>AHL</a:t>
            </a:r>
            <a:r>
              <a:rPr lang="en-US" altLang="zh-CN" dirty="0" smtClean="0"/>
              <a:t> (accumulate)</a:t>
            </a:r>
            <a:r>
              <a:rPr lang="zh-CN" altLang="en-US" dirty="0" smtClean="0"/>
              <a:t>→ </a:t>
            </a:r>
            <a:r>
              <a:rPr lang="en-US" altLang="zh-CN" dirty="0" err="1" smtClean="0"/>
              <a:t>LuxR</a:t>
            </a:r>
            <a:r>
              <a:rPr lang="zh-CN" altLang="en-US" dirty="0" smtClean="0"/>
              <a:t>→ </a:t>
            </a:r>
            <a:r>
              <a:rPr lang="en-US" altLang="zh-CN" dirty="0" smtClean="0"/>
              <a:t>E</a:t>
            </a:r>
          </a:p>
          <a:p>
            <a:r>
              <a:rPr lang="en-US" altLang="zh-CN" dirty="0" smtClean="0"/>
              <a:t>I: </a:t>
            </a:r>
            <a:r>
              <a:rPr lang="en-US" altLang="zh-CN" dirty="0" err="1" smtClean="0"/>
              <a:t>LuxI</a:t>
            </a:r>
            <a:endParaRPr lang="en-US" altLang="zh-CN" dirty="0" smtClean="0"/>
          </a:p>
          <a:p>
            <a:r>
              <a:rPr lang="en-US" altLang="zh-CN" dirty="0" smtClean="0"/>
              <a:t>R: </a:t>
            </a:r>
            <a:r>
              <a:rPr lang="en-US" altLang="zh-CN" dirty="0" err="1" smtClean="0"/>
              <a:t>LuxR</a:t>
            </a:r>
            <a:endParaRPr lang="en-US" altLang="zh-CN" dirty="0" smtClean="0"/>
          </a:p>
          <a:p>
            <a:r>
              <a:rPr lang="en-US" altLang="zh-CN" dirty="0" smtClean="0"/>
              <a:t>R*: active </a:t>
            </a:r>
            <a:r>
              <a:rPr lang="en-US" altLang="zh-CN" dirty="0" err="1" smtClean="0"/>
              <a:t>LuxR</a:t>
            </a:r>
            <a:endParaRPr lang="en-US" altLang="zh-CN" dirty="0" smtClean="0"/>
          </a:p>
          <a:p>
            <a:r>
              <a:rPr lang="en-US" altLang="zh-CN" dirty="0" smtClean="0"/>
              <a:t>E: killer gene</a:t>
            </a:r>
          </a:p>
          <a:p>
            <a:r>
              <a:rPr lang="en-US" altLang="zh-CN" dirty="0" err="1" smtClean="0"/>
              <a:t>p</a:t>
            </a:r>
            <a:r>
              <a:rPr lang="en-US" altLang="zh-CN" sz="1600" i="1" dirty="0" err="1" smtClean="0">
                <a:ea typeface="Adobe 仿宋 Std R" pitchFamily="18" charset="-122"/>
              </a:rPr>
              <a:t>luxI</a:t>
            </a:r>
            <a:r>
              <a:rPr lang="en-US" altLang="zh-CN" dirty="0" smtClean="0"/>
              <a:t>: promoter</a:t>
            </a:r>
          </a:p>
          <a:p>
            <a:endParaRPr lang="zh-CN" altLang="en-US" dirty="0"/>
          </a:p>
        </p:txBody>
      </p:sp>
      <p:pic>
        <p:nvPicPr>
          <p:cNvPr id="5" name="图片 4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质粒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3033089"/>
            <a:ext cx="2571736" cy="382491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 the circuit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Two-plasmid system</a:t>
            </a:r>
          </a:p>
          <a:p>
            <a:r>
              <a:rPr lang="en-US" altLang="zh-CN" dirty="0" smtClean="0"/>
              <a:t>Isopropyl-β-D-</a:t>
            </a:r>
            <a:r>
              <a:rPr lang="en-US" altLang="zh-CN" dirty="0" err="1" smtClean="0"/>
              <a:t>thiogalactopyranoside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IPTG</a:t>
            </a:r>
            <a:r>
              <a:rPr lang="en-US" altLang="zh-CN" dirty="0" smtClean="0"/>
              <a:t>)</a:t>
            </a:r>
            <a:r>
              <a:rPr lang="zh-CN" altLang="en-US" dirty="0" smtClean="0"/>
              <a:t>→ </a:t>
            </a:r>
            <a:r>
              <a:rPr lang="en-US" altLang="zh-CN" dirty="0" smtClean="0"/>
              <a:t>pLuxRI2; activated </a:t>
            </a:r>
            <a:r>
              <a:rPr lang="en-US" altLang="zh-CN" dirty="0" err="1" smtClean="0"/>
              <a:t>LuxR</a:t>
            </a:r>
            <a:r>
              <a:rPr lang="zh-CN" altLang="en-US" dirty="0" smtClean="0"/>
              <a:t>→ </a:t>
            </a:r>
            <a:r>
              <a:rPr lang="en-US" altLang="zh-CN" dirty="0" smtClean="0"/>
              <a:t>p</a:t>
            </a:r>
            <a:r>
              <a:rPr lang="en-US" altLang="zh-CN" i="1" dirty="0" smtClean="0"/>
              <a:t>lux</a:t>
            </a:r>
            <a:r>
              <a:rPr lang="en-US" altLang="zh-CN" dirty="0" smtClean="0"/>
              <a:t>CcdB3</a:t>
            </a:r>
          </a:p>
          <a:p>
            <a:r>
              <a:rPr lang="en-US" altLang="zh-CN" dirty="0" smtClean="0"/>
              <a:t>T0, T1: transcription terminators</a:t>
            </a:r>
            <a:endParaRPr lang="zh-CN" altLang="en-US" dirty="0"/>
          </a:p>
        </p:txBody>
      </p:sp>
      <p:pic>
        <p:nvPicPr>
          <p:cNvPr id="5" name="图片 4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dirty="0" smtClean="0"/>
              <a:t>Mathematical </a:t>
            </a:r>
            <a:r>
              <a:rPr lang="en-US" altLang="zh-CN" dirty="0" err="1" smtClean="0"/>
              <a:t>modelling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1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Cell density:</a:t>
            </a:r>
            <a:r>
              <a:rPr lang="en-US" altLang="zh-CN" dirty="0" smtClean="0">
                <a:solidFill>
                  <a:srgbClr val="0070C0"/>
                </a:solidFill>
              </a:rPr>
              <a:t> N</a:t>
            </a:r>
            <a:r>
              <a:rPr lang="en-US" altLang="zh-CN" dirty="0" smtClean="0"/>
              <a:t>; carrying capacity: </a:t>
            </a:r>
            <a:r>
              <a:rPr lang="en-US" altLang="zh-CN" dirty="0" smtClean="0">
                <a:solidFill>
                  <a:srgbClr val="0070C0"/>
                </a:solidFill>
              </a:rPr>
              <a:t>Nm</a:t>
            </a:r>
            <a:r>
              <a:rPr lang="en-US" altLang="zh-CN" dirty="0" smtClean="0"/>
              <a:t>; concentration of killer protein: </a:t>
            </a:r>
            <a:r>
              <a:rPr lang="en-US" altLang="zh-CN" dirty="0" smtClean="0">
                <a:solidFill>
                  <a:srgbClr val="0070C0"/>
                </a:solidFill>
              </a:rPr>
              <a:t>E</a:t>
            </a:r>
            <a:r>
              <a:rPr lang="en-US" altLang="zh-CN" dirty="0" smtClean="0"/>
              <a:t>; concentration of </a:t>
            </a:r>
            <a:r>
              <a:rPr lang="en-US" altLang="zh-CN" dirty="0" err="1" smtClean="0"/>
              <a:t>AHL</a:t>
            </a:r>
            <a:r>
              <a:rPr lang="en-US" altLang="zh-CN" dirty="0" smtClean="0"/>
              <a:t>: </a:t>
            </a:r>
            <a:r>
              <a:rPr lang="en-US" altLang="zh-CN" dirty="0" smtClean="0">
                <a:solidFill>
                  <a:srgbClr val="0070C0"/>
                </a:solidFill>
              </a:rPr>
              <a:t>A</a:t>
            </a:r>
            <a:r>
              <a:rPr lang="en-US" altLang="zh-CN" dirty="0" smtClean="0"/>
              <a:t>;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r>
              <a:rPr lang="en-US" altLang="zh-CN" dirty="0" smtClean="0"/>
              <a:t>Growth constant: </a:t>
            </a:r>
            <a:r>
              <a:rPr lang="en-US" altLang="zh-CN" dirty="0" smtClean="0">
                <a:solidFill>
                  <a:schemeClr val="accent6"/>
                </a:solidFill>
              </a:rPr>
              <a:t>k</a:t>
            </a:r>
            <a:r>
              <a:rPr lang="en-US" altLang="zh-CN" dirty="0" smtClean="0"/>
              <a:t>; killing constant: </a:t>
            </a:r>
            <a:r>
              <a:rPr lang="en-US" altLang="zh-CN" dirty="0" smtClean="0">
                <a:solidFill>
                  <a:schemeClr val="accent6"/>
                </a:solidFill>
              </a:rPr>
              <a:t>d</a:t>
            </a:r>
            <a:r>
              <a:rPr lang="en-US" altLang="zh-CN" dirty="0" smtClean="0"/>
              <a:t>; (production rate of E/</a:t>
            </a:r>
            <a:r>
              <a:rPr lang="en-US" altLang="zh-CN" dirty="0" smtClean="0">
                <a:solidFill>
                  <a:srgbClr val="0070C0"/>
                </a:solidFill>
              </a:rPr>
              <a:t>A</a:t>
            </a:r>
            <a:r>
              <a:rPr lang="en-US" altLang="zh-CN" dirty="0" smtClean="0"/>
              <a:t>): </a:t>
            </a:r>
            <a:r>
              <a:rPr lang="en-US" altLang="zh-CN" dirty="0" err="1" smtClean="0">
                <a:solidFill>
                  <a:schemeClr val="accent6"/>
                </a:solidFill>
              </a:rPr>
              <a:t>k</a:t>
            </a:r>
            <a:r>
              <a:rPr lang="en-US" altLang="zh-CN" sz="1600" dirty="0" err="1" smtClean="0">
                <a:solidFill>
                  <a:schemeClr val="accent6"/>
                </a:solidFill>
              </a:rPr>
              <a:t>E</a:t>
            </a:r>
            <a:r>
              <a:rPr lang="en-US" altLang="zh-CN" dirty="0" smtClean="0"/>
              <a:t>; (</a:t>
            </a:r>
            <a:r>
              <a:rPr lang="en-US" altLang="zh-CN" dirty="0" err="1" smtClean="0"/>
              <a:t>AHL</a:t>
            </a:r>
            <a:r>
              <a:rPr lang="en-US" altLang="zh-CN" dirty="0" smtClean="0"/>
              <a:t> production rate/</a:t>
            </a:r>
            <a:r>
              <a:rPr lang="en-US" altLang="zh-CN" dirty="0" smtClean="0">
                <a:solidFill>
                  <a:srgbClr val="0070C0"/>
                </a:solidFill>
              </a:rPr>
              <a:t>N</a:t>
            </a:r>
            <a:r>
              <a:rPr lang="en-US" altLang="zh-CN" dirty="0" smtClean="0"/>
              <a:t>):</a:t>
            </a:r>
            <a:r>
              <a:rPr lang="en-US" altLang="zh-CN" dirty="0" smtClean="0">
                <a:solidFill>
                  <a:schemeClr val="accent6"/>
                </a:solidFill>
              </a:rPr>
              <a:t> </a:t>
            </a:r>
            <a:r>
              <a:rPr lang="en-US" altLang="zh-CN" dirty="0" err="1" smtClean="0">
                <a:solidFill>
                  <a:schemeClr val="accent6"/>
                </a:solidFill>
              </a:rPr>
              <a:t>v</a:t>
            </a:r>
            <a:r>
              <a:rPr lang="en-US" altLang="zh-CN" sz="1600" dirty="0" err="1" smtClean="0">
                <a:solidFill>
                  <a:schemeClr val="accent6"/>
                </a:solidFill>
              </a:rPr>
              <a:t>A</a:t>
            </a:r>
            <a:r>
              <a:rPr lang="en-US" altLang="zh-CN" dirty="0" smtClean="0"/>
              <a:t>; degradation of </a:t>
            </a:r>
            <a:r>
              <a:rPr lang="en-US" altLang="zh-CN" dirty="0" err="1" smtClean="0"/>
              <a:t>AHL</a:t>
            </a:r>
            <a:r>
              <a:rPr lang="en-US" altLang="zh-CN" dirty="0" smtClean="0"/>
              <a:t>&amp; killer protein:</a:t>
            </a:r>
            <a:r>
              <a:rPr lang="en-US" altLang="zh-CN" dirty="0" smtClean="0">
                <a:solidFill>
                  <a:schemeClr val="accent6"/>
                </a:solidFill>
              </a:rPr>
              <a:t> </a:t>
            </a:r>
            <a:r>
              <a:rPr lang="en-US" altLang="zh-CN" dirty="0" err="1" smtClean="0">
                <a:solidFill>
                  <a:schemeClr val="accent6"/>
                </a:solidFill>
              </a:rPr>
              <a:t>d</a:t>
            </a:r>
            <a:r>
              <a:rPr lang="en-US" altLang="zh-CN" sz="1600" dirty="0" err="1" smtClean="0">
                <a:solidFill>
                  <a:schemeClr val="accent6"/>
                </a:solidFill>
              </a:rPr>
              <a:t>A</a:t>
            </a:r>
            <a:r>
              <a:rPr lang="en-US" altLang="zh-CN" dirty="0" smtClean="0"/>
              <a:t>&amp; </a:t>
            </a:r>
            <a:r>
              <a:rPr lang="en-US" altLang="zh-CN" dirty="0" err="1" smtClean="0">
                <a:solidFill>
                  <a:schemeClr val="accent6"/>
                </a:solidFill>
              </a:rPr>
              <a:t>d</a:t>
            </a:r>
            <a:r>
              <a:rPr lang="en-US" altLang="zh-CN" sz="1600" dirty="0" err="1" smtClean="0">
                <a:solidFill>
                  <a:schemeClr val="accent6"/>
                </a:solidFill>
              </a:rPr>
              <a:t>E</a:t>
            </a:r>
            <a:r>
              <a:rPr lang="en-US" altLang="zh-CN" dirty="0" smtClean="0"/>
              <a:t>.</a:t>
            </a:r>
          </a:p>
          <a:p>
            <a:endParaRPr lang="en-US" altLang="zh-CN" dirty="0" smtClean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6" name="图片 5" descr="捕获.JPG"/>
          <p:cNvPicPr>
            <a:picLocks noChangeAspect="1"/>
          </p:cNvPicPr>
          <p:nvPr/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428596" y="3643314"/>
            <a:ext cx="8243512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dirty="0" smtClean="0"/>
              <a:t>Experiment result</a:t>
            </a:r>
            <a:endParaRPr lang="zh-CN" altLang="en-US" dirty="0"/>
          </a:p>
        </p:txBody>
      </p:sp>
      <p:pic>
        <p:nvPicPr>
          <p:cNvPr id="4" name="内容占位符 3" descr="实验结果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3" y="1928802"/>
            <a:ext cx="8815394" cy="4000528"/>
          </a:xfrm>
        </p:spPr>
      </p:pic>
      <p:pic>
        <p:nvPicPr>
          <p:cNvPr id="5" name="图片 4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43575"/>
            <a:ext cx="457200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4000528"/>
          </a:xfrm>
        </p:spPr>
        <p:txBody>
          <a:bodyPr>
            <a:normAutofit/>
          </a:bodyPr>
          <a:lstStyle/>
          <a:p>
            <a:r>
              <a:rPr lang="en-US" altLang="zh-CN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&amp; A</a:t>
            </a:r>
            <a:endParaRPr lang="zh-CN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261</Words>
  <PresentationFormat>全屏显示(4:3)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Programmed population control by cell-cell communication and regulated killing</vt:lpstr>
      <vt:lpstr>Introduction</vt:lpstr>
      <vt:lpstr>How to create such a cell?</vt:lpstr>
      <vt:lpstr>Explanation of some words</vt:lpstr>
      <vt:lpstr>The circuit</vt:lpstr>
      <vt:lpstr>Implement the circuit</vt:lpstr>
      <vt:lpstr>Mathematical modelling</vt:lpstr>
      <vt:lpstr>Experiment result</vt:lpstr>
      <vt:lpstr>Q &amp; A</vt:lpstr>
      <vt:lpstr>Thank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Programmed population control by cell-cell communication and regulated killing</dc:title>
  <dc:creator>均秋</dc:creator>
  <cp:lastModifiedBy>Administrator</cp:lastModifiedBy>
  <cp:revision>18</cp:revision>
  <dcterms:created xsi:type="dcterms:W3CDTF">2012-03-24T12:22:33Z</dcterms:created>
  <dcterms:modified xsi:type="dcterms:W3CDTF">2012-03-29T10:11:52Z</dcterms:modified>
</cp:coreProperties>
</file>