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2604" y="-8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185187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GJ</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GJ</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TM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GJ</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GJ</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GJ</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10000"/>
              <a:buFont typeface="Arial"/>
              <a:buNone/>
            </a:pPr>
            <a:r>
              <a:rPr lang="en" sz="1000">
                <a:solidFill>
                  <a:srgbClr val="333333"/>
                </a:solidFill>
              </a:rPr>
              <a:t>TM</a:t>
            </a:r>
          </a:p>
          <a:p>
            <a:pPr lvl="0" rtl="0">
              <a:spcBef>
                <a:spcPts val="0"/>
              </a:spcBef>
              <a:buClr>
                <a:schemeClr val="dk1"/>
              </a:buClr>
              <a:buSzPct val="110000"/>
              <a:buFont typeface="Arial"/>
              <a:buNone/>
            </a:pPr>
            <a:r>
              <a:rPr lang="en" sz="1000">
                <a:solidFill>
                  <a:srgbClr val="333333"/>
                </a:solidFill>
              </a:rPr>
              <a:t>The larger the change of expression of gene “a” from wild type to the deletion strain of gene “b”, the more unlikely that the deviation is due to the Gaussian noise only, and thus the larger chance that “a” is directly or indirectly regulated by “b”.</a:t>
            </a:r>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GJ</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June 09,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June 09,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June 09,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2" y="6333133"/>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June 09,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June 09,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June 09,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June 09, 2015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June 09, 2015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June 09, 2015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June 09,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June 09,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June 09, 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spcBef>
                <a:spcPts val="0"/>
              </a:spcBef>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17900" y="2611757"/>
            <a:ext cx="7772400" cy="1546399"/>
          </a:xfrm>
          <a:prstGeom prst="rect">
            <a:avLst/>
          </a:prstGeom>
        </p:spPr>
        <p:txBody>
          <a:bodyPr lIns="91425" tIns="91425" rIns="91425" bIns="91425" anchor="b" anchorCtr="0">
            <a:noAutofit/>
          </a:bodyPr>
          <a:lstStyle/>
          <a:p>
            <a:pPr lvl="0" rtl="0">
              <a:lnSpc>
                <a:spcPct val="115000"/>
              </a:lnSpc>
              <a:spcBef>
                <a:spcPts val="2400"/>
              </a:spcBef>
              <a:spcAft>
                <a:spcPts val="600"/>
              </a:spcAft>
              <a:buNone/>
            </a:pPr>
            <a:r>
              <a:rPr lang="en" sz="3600" dirty="0">
                <a:solidFill>
                  <a:srgbClr val="333333"/>
                </a:solidFill>
              </a:rPr>
              <a:t>Improved Reconstruction of </a:t>
            </a:r>
            <a:r>
              <a:rPr lang="en" sz="3600" i="1" dirty="0">
                <a:solidFill>
                  <a:srgbClr val="333333"/>
                </a:solidFill>
              </a:rPr>
              <a:t>In Silico</a:t>
            </a:r>
            <a:r>
              <a:rPr lang="en" sz="3600" dirty="0">
                <a:solidFill>
                  <a:srgbClr val="333333"/>
                </a:solidFill>
              </a:rPr>
              <a:t> Gene Regulatory Networks by Integrating Knockout and Perturbation Data</a:t>
            </a:r>
          </a:p>
        </p:txBody>
      </p:sp>
      <p:sp>
        <p:nvSpPr>
          <p:cNvPr id="31" name="Shape 31"/>
          <p:cNvSpPr txBox="1">
            <a:spLocks noGrp="1"/>
          </p:cNvSpPr>
          <p:nvPr>
            <p:ph type="subTitle" idx="1"/>
          </p:nvPr>
        </p:nvSpPr>
        <p:spPr>
          <a:xfrm>
            <a:off x="575474" y="4158171"/>
            <a:ext cx="8111325" cy="1046399"/>
          </a:xfrm>
          <a:prstGeom prst="rect">
            <a:avLst/>
          </a:prstGeom>
        </p:spPr>
        <p:txBody>
          <a:bodyPr lIns="91425" tIns="91425" rIns="91425" bIns="91425" anchor="t" anchorCtr="0">
            <a:noAutofit/>
          </a:bodyPr>
          <a:lstStyle/>
          <a:p>
            <a:pPr algn="l">
              <a:spcBef>
                <a:spcPts val="0"/>
              </a:spcBef>
              <a:buNone/>
            </a:pPr>
            <a:r>
              <a:rPr lang="en" sz="1600" dirty="0">
                <a:solidFill>
                  <a:srgbClr val="222222"/>
                </a:solidFill>
              </a:rPr>
              <a:t>Yip, K. Y., Alexander, R. P., Yan, K. K., &amp; Gerstein, M. (2010). I </a:t>
            </a:r>
            <a:r>
              <a:rPr lang="en" sz="1600" i="1" dirty="0">
                <a:solidFill>
                  <a:srgbClr val="222222"/>
                </a:solidFill>
              </a:rPr>
              <a:t>PloS one</a:t>
            </a:r>
            <a:r>
              <a:rPr lang="en" sz="1600" dirty="0">
                <a:solidFill>
                  <a:srgbClr val="222222"/>
                </a:solidFill>
              </a:rPr>
              <a:t>, </a:t>
            </a:r>
            <a:r>
              <a:rPr lang="en" sz="1600" i="1" dirty="0">
                <a:solidFill>
                  <a:srgbClr val="222222"/>
                </a:solidFill>
              </a:rPr>
              <a:t>5</a:t>
            </a:r>
            <a:r>
              <a:rPr lang="en" sz="1600" dirty="0">
                <a:solidFill>
                  <a:srgbClr val="222222"/>
                </a:solidFill>
              </a:rPr>
              <a:t>(1), e8121.</a:t>
            </a:r>
          </a:p>
        </p:txBody>
      </p:sp>
      <p:sp>
        <p:nvSpPr>
          <p:cNvPr id="32" name="Shape 32"/>
          <p:cNvSpPr txBox="1">
            <a:spLocks noGrp="1"/>
          </p:cNvSpPr>
          <p:nvPr>
            <p:ph type="subTitle" idx="4294967295"/>
          </p:nvPr>
        </p:nvSpPr>
        <p:spPr>
          <a:xfrm>
            <a:off x="609600" y="5181600"/>
            <a:ext cx="7772400" cy="1547813"/>
          </a:xfrm>
          <a:prstGeom prst="rect">
            <a:avLst/>
          </a:prstGeom>
        </p:spPr>
        <p:txBody>
          <a:bodyPr lIns="91425" tIns="91425" rIns="91425" bIns="91425" anchor="t" anchorCtr="0">
            <a:noAutofit/>
          </a:bodyPr>
          <a:lstStyle/>
          <a:p>
            <a:pPr algn="ctr" rtl="0">
              <a:spcBef>
                <a:spcPts val="0"/>
              </a:spcBef>
              <a:buNone/>
            </a:pPr>
            <a:r>
              <a:rPr lang="en" sz="2000" dirty="0">
                <a:solidFill>
                  <a:srgbClr val="222222"/>
                </a:solidFill>
              </a:rPr>
              <a:t>Grace Johnson, Tessa Morris, and Trixie Roque </a:t>
            </a:r>
          </a:p>
          <a:p>
            <a:pPr algn="ctr" rtl="0">
              <a:spcBef>
                <a:spcPts val="0"/>
              </a:spcBef>
              <a:buNone/>
            </a:pPr>
            <a:r>
              <a:rPr lang="en" sz="2000" dirty="0">
                <a:solidFill>
                  <a:srgbClr val="222222"/>
                </a:solidFill>
              </a:rPr>
              <a:t>Loyola Marymount University</a:t>
            </a:r>
          </a:p>
          <a:p>
            <a:pPr lvl="0" algn="ctr" rtl="0">
              <a:spcBef>
                <a:spcPts val="0"/>
              </a:spcBef>
              <a:buNone/>
            </a:pPr>
            <a:r>
              <a:rPr lang="en" sz="2000" dirty="0">
                <a:solidFill>
                  <a:srgbClr val="222222"/>
                </a:solidFill>
              </a:rPr>
              <a:t>June 10,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381000"/>
            <a:ext cx="8382000" cy="1143200"/>
          </a:xfrm>
          <a:prstGeom prst="rect">
            <a:avLst/>
          </a:prstGeom>
        </p:spPr>
        <p:txBody>
          <a:bodyPr lIns="91425" tIns="91425" rIns="91425" bIns="91425" anchor="b" anchorCtr="0">
            <a:noAutofit/>
          </a:bodyPr>
          <a:lstStyle/>
          <a:p>
            <a:pPr>
              <a:spcBef>
                <a:spcPts val="0"/>
              </a:spcBef>
              <a:buNone/>
            </a:pPr>
            <a:r>
              <a:rPr lang="en" sz="3000" b="1" dirty="0"/>
              <a:t>Performance of the Integrated </a:t>
            </a:r>
            <a:r>
              <a:rPr lang="en" sz="3000" b="1" dirty="0" smtClean="0"/>
              <a:t>Model was Determined by Grouping Predictions in Batches</a:t>
            </a:r>
            <a:endParaRPr lang="en" sz="3000" b="1" dirty="0"/>
          </a:p>
        </p:txBody>
      </p:sp>
      <p:sp>
        <p:nvSpPr>
          <p:cNvPr id="96" name="Shape 96"/>
          <p:cNvSpPr txBox="1">
            <a:spLocks noGrp="1"/>
          </p:cNvSpPr>
          <p:nvPr>
            <p:ph type="body" idx="1"/>
          </p:nvPr>
        </p:nvSpPr>
        <p:spPr>
          <a:xfrm>
            <a:off x="152400" y="1629731"/>
            <a:ext cx="8839200" cy="5191199"/>
          </a:xfrm>
          <a:prstGeom prst="rect">
            <a:avLst/>
          </a:prstGeom>
        </p:spPr>
        <p:txBody>
          <a:bodyPr lIns="91425" tIns="91425" rIns="91425" bIns="91425" anchor="t" anchorCtr="0">
            <a:noAutofit/>
          </a:bodyPr>
          <a:lstStyle/>
          <a:p>
            <a:pPr marL="457200" lvl="0" indent="-330200" rtl="0">
              <a:lnSpc>
                <a:spcPct val="130000"/>
              </a:lnSpc>
              <a:spcBef>
                <a:spcPts val="0"/>
              </a:spcBef>
              <a:buClr>
                <a:schemeClr val="dk1"/>
              </a:buClr>
              <a:buSzPct val="100000"/>
              <a:buFont typeface="Arial"/>
              <a:buChar char="●"/>
            </a:pPr>
            <a:r>
              <a:rPr lang="en" sz="1600" dirty="0"/>
              <a:t>Batches were created to rank pairwise predictions according to </a:t>
            </a:r>
            <a:r>
              <a:rPr lang="en" sz="1600" dirty="0" smtClean="0"/>
              <a:t>confidence</a:t>
            </a:r>
            <a:endParaRPr lang="en" sz="1600" dirty="0"/>
          </a:p>
          <a:p>
            <a:pPr marL="914400" lvl="1" indent="-330200" rtl="0">
              <a:lnSpc>
                <a:spcPct val="130000"/>
              </a:lnSpc>
              <a:spcBef>
                <a:spcPts val="0"/>
              </a:spcBef>
              <a:buClr>
                <a:schemeClr val="dk1"/>
              </a:buClr>
              <a:buSzPct val="100000"/>
              <a:buFont typeface="Courier New"/>
              <a:buChar char="o"/>
            </a:pPr>
            <a:r>
              <a:rPr lang="en" sz="1600" b="1" dirty="0"/>
              <a:t>Batch 1: </a:t>
            </a:r>
            <a:r>
              <a:rPr lang="en" sz="1600" dirty="0"/>
              <a:t>all predictions from noise model homozygous data with probability of regulation greater than 0.99 </a:t>
            </a:r>
          </a:p>
          <a:p>
            <a:pPr marL="914400" lvl="1" indent="-330200" rtl="0">
              <a:lnSpc>
                <a:spcPct val="130000"/>
              </a:lnSpc>
              <a:spcBef>
                <a:spcPts val="0"/>
              </a:spcBef>
              <a:buClr>
                <a:schemeClr val="dk1"/>
              </a:buClr>
              <a:buSzPct val="100000"/>
              <a:buFont typeface="Courier New"/>
              <a:buChar char="o"/>
            </a:pPr>
            <a:r>
              <a:rPr lang="en" sz="1600" b="1" dirty="0"/>
              <a:t>Batch 2: </a:t>
            </a:r>
            <a:r>
              <a:rPr lang="en" sz="1600" dirty="0"/>
              <a:t>significant predictions according to both differential equation models (linear and sigmoidal)</a:t>
            </a:r>
          </a:p>
          <a:p>
            <a:pPr marL="914400" lvl="1" indent="-330200" rtl="0">
              <a:lnSpc>
                <a:spcPct val="130000"/>
              </a:lnSpc>
              <a:spcBef>
                <a:spcPts val="0"/>
              </a:spcBef>
              <a:buClr>
                <a:schemeClr val="dk1"/>
              </a:buClr>
              <a:buSzPct val="100000"/>
              <a:buFont typeface="Courier New"/>
              <a:buChar char="o"/>
            </a:pPr>
            <a:r>
              <a:rPr lang="en" sz="1600" b="1" dirty="0"/>
              <a:t>Batch 3: </a:t>
            </a:r>
            <a:r>
              <a:rPr lang="en" sz="1600" dirty="0"/>
              <a:t>significant predictions according to both differential equation models, where the regulator sets are guided by predictions made from the previous batches</a:t>
            </a:r>
          </a:p>
          <a:p>
            <a:pPr marL="914400" lvl="1" indent="-330200" rtl="0">
              <a:lnSpc>
                <a:spcPct val="130000"/>
              </a:lnSpc>
              <a:spcBef>
                <a:spcPts val="0"/>
              </a:spcBef>
              <a:buClr>
                <a:schemeClr val="dk1"/>
              </a:buClr>
              <a:buSzPct val="100000"/>
              <a:buFont typeface="Courier New"/>
              <a:buChar char="o"/>
            </a:pPr>
            <a:r>
              <a:rPr lang="en" sz="1600" b="1" dirty="0"/>
              <a:t>Batch 4: </a:t>
            </a:r>
            <a:r>
              <a:rPr lang="en" sz="1600" dirty="0"/>
              <a:t>same as Batch 2, except predictions can be made by either linear OR sigmoidal</a:t>
            </a:r>
          </a:p>
          <a:p>
            <a:pPr marL="914400" lvl="1" indent="-330200" rtl="0">
              <a:lnSpc>
                <a:spcPct val="130000"/>
              </a:lnSpc>
              <a:spcBef>
                <a:spcPts val="0"/>
              </a:spcBef>
              <a:buClr>
                <a:schemeClr val="dk1"/>
              </a:buClr>
              <a:buSzPct val="100000"/>
              <a:buFont typeface="Courier New"/>
              <a:buChar char="o"/>
            </a:pPr>
            <a:r>
              <a:rPr lang="en" sz="1600" b="1" dirty="0"/>
              <a:t>Batch 5: </a:t>
            </a:r>
            <a:r>
              <a:rPr lang="en" sz="1600" dirty="0"/>
              <a:t>same as Batch 3, except predictions can be made by either linear OR sigmoidal</a:t>
            </a:r>
          </a:p>
          <a:p>
            <a:pPr marL="914400" lvl="1" indent="-330200" rtl="0">
              <a:lnSpc>
                <a:spcPct val="130000"/>
              </a:lnSpc>
              <a:spcBef>
                <a:spcPts val="0"/>
              </a:spcBef>
              <a:buClr>
                <a:schemeClr val="dk1"/>
              </a:buClr>
              <a:buSzPct val="100000"/>
              <a:buFont typeface="Courier New"/>
              <a:buChar char="o"/>
            </a:pPr>
            <a:r>
              <a:rPr lang="en" sz="1600" b="1" dirty="0"/>
              <a:t>Batch 6: </a:t>
            </a:r>
            <a:r>
              <a:rPr lang="en" sz="1600" dirty="0"/>
              <a:t>all predictions from both heterozygous and homozygous noise models with a probability of regulation greater that 0.95 and the same sign prediction</a:t>
            </a:r>
          </a:p>
          <a:p>
            <a:pPr marL="914400" lvl="1" indent="-330200">
              <a:lnSpc>
                <a:spcPct val="130000"/>
              </a:lnSpc>
              <a:spcBef>
                <a:spcPts val="0"/>
              </a:spcBef>
              <a:buClr>
                <a:schemeClr val="dk1"/>
              </a:buClr>
              <a:buSzPct val="100000"/>
              <a:buFont typeface="Courier New"/>
              <a:buChar char="o"/>
            </a:pPr>
            <a:r>
              <a:rPr lang="en" sz="1600" b="1" dirty="0"/>
              <a:t>Batch 7: </a:t>
            </a:r>
            <a:r>
              <a:rPr lang="en" sz="1600" dirty="0"/>
              <a:t>all remaining predicted regulation pairs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a:blip r:embed="rId3">
            <a:alphaModFix/>
          </a:blip>
          <a:stretch>
            <a:fillRect/>
          </a:stretch>
        </p:blipFill>
        <p:spPr>
          <a:xfrm>
            <a:off x="123191" y="1756905"/>
            <a:ext cx="5222301" cy="2133567"/>
          </a:xfrm>
          <a:prstGeom prst="rect">
            <a:avLst/>
          </a:prstGeom>
          <a:noFill/>
          <a:ln>
            <a:noFill/>
          </a:ln>
        </p:spPr>
      </p:pic>
      <p:pic>
        <p:nvPicPr>
          <p:cNvPr id="102" name="Shape 102"/>
          <p:cNvPicPr preferRelativeResize="0"/>
          <p:nvPr/>
        </p:nvPicPr>
        <p:blipFill>
          <a:blip r:embed="rId4">
            <a:alphaModFix/>
          </a:blip>
          <a:stretch>
            <a:fillRect/>
          </a:stretch>
        </p:blipFill>
        <p:spPr>
          <a:xfrm>
            <a:off x="143165" y="4343397"/>
            <a:ext cx="5267035" cy="2261799"/>
          </a:xfrm>
          <a:prstGeom prst="rect">
            <a:avLst/>
          </a:prstGeom>
          <a:noFill/>
          <a:ln>
            <a:noFill/>
          </a:ln>
        </p:spPr>
      </p:pic>
      <p:sp>
        <p:nvSpPr>
          <p:cNvPr id="103" name="Shape 103"/>
          <p:cNvSpPr txBox="1"/>
          <p:nvPr/>
        </p:nvSpPr>
        <p:spPr>
          <a:xfrm>
            <a:off x="5791200" y="1905000"/>
            <a:ext cx="2863200" cy="4509200"/>
          </a:xfrm>
          <a:prstGeom prst="rect">
            <a:avLst/>
          </a:prstGeom>
          <a:noFill/>
          <a:ln>
            <a:noFill/>
          </a:ln>
        </p:spPr>
        <p:txBody>
          <a:bodyPr lIns="91425" tIns="91425" rIns="91425" bIns="91425" anchor="t" anchorCtr="0">
            <a:noAutofit/>
          </a:bodyPr>
          <a:lstStyle/>
          <a:p>
            <a:pPr rtl="0">
              <a:spcBef>
                <a:spcPts val="0"/>
              </a:spcBef>
              <a:buNone/>
            </a:pPr>
            <a:r>
              <a:rPr lang="en" sz="1600" dirty="0"/>
              <a:t>AUROC: area under the receiver-operator characteristics curve</a:t>
            </a:r>
          </a:p>
          <a:p>
            <a:pPr rtl="0">
              <a:spcBef>
                <a:spcPts val="0"/>
              </a:spcBef>
              <a:buNone/>
            </a:pPr>
            <a:endParaRPr sz="1600" dirty="0"/>
          </a:p>
          <a:p>
            <a:pPr rtl="0">
              <a:spcBef>
                <a:spcPts val="0"/>
              </a:spcBef>
              <a:buNone/>
            </a:pPr>
            <a:endParaRPr sz="1600" dirty="0"/>
          </a:p>
          <a:p>
            <a:pPr rtl="0">
              <a:spcBef>
                <a:spcPts val="0"/>
              </a:spcBef>
              <a:buNone/>
            </a:pPr>
            <a:endParaRPr sz="1600" dirty="0"/>
          </a:p>
          <a:p>
            <a:pPr rtl="0">
              <a:spcBef>
                <a:spcPts val="0"/>
              </a:spcBef>
              <a:buNone/>
            </a:pPr>
            <a:endParaRPr lang="en-US" sz="1600" dirty="0" smtClean="0"/>
          </a:p>
          <a:p>
            <a:pPr rtl="0">
              <a:spcBef>
                <a:spcPts val="0"/>
              </a:spcBef>
              <a:buNone/>
            </a:pPr>
            <a:endParaRPr sz="1600" dirty="0"/>
          </a:p>
          <a:p>
            <a:pPr rtl="0">
              <a:spcBef>
                <a:spcPts val="0"/>
              </a:spcBef>
              <a:buNone/>
            </a:pPr>
            <a:endParaRPr sz="1600" dirty="0"/>
          </a:p>
          <a:p>
            <a:pPr rtl="0">
              <a:spcBef>
                <a:spcPts val="0"/>
              </a:spcBef>
              <a:buNone/>
            </a:pPr>
            <a:endParaRPr sz="1600" dirty="0"/>
          </a:p>
          <a:p>
            <a:pPr rtl="0">
              <a:spcBef>
                <a:spcPts val="0"/>
              </a:spcBef>
              <a:buNone/>
            </a:pPr>
            <a:endParaRPr sz="1600" dirty="0"/>
          </a:p>
          <a:p>
            <a:pPr>
              <a:spcBef>
                <a:spcPts val="0"/>
              </a:spcBef>
              <a:buNone/>
            </a:pPr>
            <a:r>
              <a:rPr lang="en" sz="1600" dirty="0"/>
              <a:t>pAUROC: the p-value of AUROC based on the distribution of AUROC values in 100,000 random network link permutations</a:t>
            </a:r>
          </a:p>
        </p:txBody>
      </p:sp>
      <p:sp>
        <p:nvSpPr>
          <p:cNvPr id="104" name="Shape 104"/>
          <p:cNvSpPr txBox="1"/>
          <p:nvPr/>
        </p:nvSpPr>
        <p:spPr>
          <a:xfrm>
            <a:off x="125250" y="457200"/>
            <a:ext cx="8938199" cy="727599"/>
          </a:xfrm>
          <a:prstGeom prst="rect">
            <a:avLst/>
          </a:prstGeom>
          <a:noFill/>
          <a:ln>
            <a:noFill/>
          </a:ln>
        </p:spPr>
        <p:txBody>
          <a:bodyPr lIns="91425" tIns="91425" rIns="91425" bIns="91425" anchor="t" anchorCtr="0">
            <a:noAutofit/>
          </a:bodyPr>
          <a:lstStyle/>
          <a:p>
            <a:pPr>
              <a:spcBef>
                <a:spcPts val="0"/>
              </a:spcBef>
              <a:buNone/>
            </a:pPr>
            <a:r>
              <a:rPr lang="en" sz="3000" b="1" dirty="0">
                <a:solidFill>
                  <a:schemeClr val="tx2"/>
                </a:solidFill>
              </a:rPr>
              <a:t>Pairwise Predictions were Significantly Better than Random, Regardless of Network Size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rotWithShape="1">
          <a:blip r:embed="rId3">
            <a:alphaModFix/>
          </a:blip>
          <a:srcRect/>
          <a:stretch/>
        </p:blipFill>
        <p:spPr>
          <a:xfrm>
            <a:off x="10297" y="2304700"/>
            <a:ext cx="6375251" cy="3978667"/>
          </a:xfrm>
          <a:prstGeom prst="rect">
            <a:avLst/>
          </a:prstGeom>
          <a:noFill/>
          <a:ln>
            <a:noFill/>
          </a:ln>
        </p:spPr>
      </p:pic>
      <p:sp>
        <p:nvSpPr>
          <p:cNvPr id="110" name="Shape 110"/>
          <p:cNvSpPr txBox="1"/>
          <p:nvPr/>
        </p:nvSpPr>
        <p:spPr>
          <a:xfrm>
            <a:off x="6397905" y="2274700"/>
            <a:ext cx="2540552" cy="4583300"/>
          </a:xfrm>
          <a:prstGeom prst="rect">
            <a:avLst/>
          </a:prstGeom>
          <a:noFill/>
          <a:ln>
            <a:noFill/>
          </a:ln>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600" dirty="0">
                <a:solidFill>
                  <a:schemeClr val="dk1"/>
                </a:solidFill>
              </a:rPr>
              <a:t>Their model fails to distinguish between the direct and indirect regulation. </a:t>
            </a:r>
          </a:p>
          <a:p>
            <a:pPr marL="457200" lvl="0" indent="-342900" rtl="0">
              <a:spcBef>
                <a:spcPts val="0"/>
              </a:spcBef>
              <a:buClr>
                <a:schemeClr val="dk1"/>
              </a:buClr>
              <a:buSzPct val="100000"/>
              <a:buFont typeface="Arial"/>
              <a:buChar char="●"/>
            </a:pPr>
            <a:r>
              <a:rPr lang="en" sz="1600" dirty="0">
                <a:solidFill>
                  <a:schemeClr val="dk1"/>
                </a:solidFill>
              </a:rPr>
              <a:t>Their model: G01 activates G09 and represses G04</a:t>
            </a:r>
          </a:p>
          <a:p>
            <a:pPr marL="457200" lvl="0" indent="-342900" rtl="0">
              <a:spcBef>
                <a:spcPts val="0"/>
              </a:spcBef>
              <a:buClr>
                <a:schemeClr val="dk1"/>
              </a:buClr>
              <a:buSzPct val="100000"/>
              <a:buFont typeface="Arial"/>
              <a:buChar char="●"/>
            </a:pPr>
            <a:r>
              <a:rPr lang="en" sz="1600" dirty="0">
                <a:solidFill>
                  <a:schemeClr val="dk1"/>
                </a:solidFill>
              </a:rPr>
              <a:t>Actual network: G01 represses G04 which represses G09 </a:t>
            </a:r>
          </a:p>
          <a:p>
            <a:pPr lvl="0" rtl="0">
              <a:spcBef>
                <a:spcPts val="0"/>
              </a:spcBef>
              <a:buNone/>
            </a:pPr>
            <a:endParaRPr dirty="0"/>
          </a:p>
          <a:p>
            <a:pPr lvl="0" rtl="0">
              <a:spcBef>
                <a:spcPts val="0"/>
              </a:spcBef>
              <a:buClr>
                <a:schemeClr val="dk1"/>
              </a:buClr>
              <a:buFont typeface="Arial"/>
              <a:buNone/>
            </a:pPr>
            <a:endParaRPr dirty="0"/>
          </a:p>
          <a:p>
            <a:pPr>
              <a:spcBef>
                <a:spcPts val="0"/>
              </a:spcBef>
              <a:buNone/>
            </a:pPr>
            <a:endParaRPr dirty="0"/>
          </a:p>
        </p:txBody>
      </p:sp>
      <p:sp>
        <p:nvSpPr>
          <p:cNvPr id="111" name="Shape 111"/>
          <p:cNvSpPr txBox="1"/>
          <p:nvPr/>
        </p:nvSpPr>
        <p:spPr>
          <a:xfrm>
            <a:off x="287100" y="1769501"/>
            <a:ext cx="2610000" cy="535199"/>
          </a:xfrm>
          <a:prstGeom prst="rect">
            <a:avLst/>
          </a:prstGeom>
          <a:noFill/>
          <a:ln>
            <a:noFill/>
          </a:ln>
        </p:spPr>
        <p:txBody>
          <a:bodyPr lIns="91425" tIns="91425" rIns="91425" bIns="91425" anchor="t" anchorCtr="0">
            <a:noAutofit/>
          </a:bodyPr>
          <a:lstStyle/>
          <a:p>
            <a:pPr lvl="0" algn="ctr" rtl="0">
              <a:spcBef>
                <a:spcPts val="0"/>
              </a:spcBef>
              <a:buNone/>
            </a:pPr>
            <a:r>
              <a:rPr lang="en" sz="1600" dirty="0"/>
              <a:t>Actual network </a:t>
            </a:r>
          </a:p>
        </p:txBody>
      </p:sp>
      <p:sp>
        <p:nvSpPr>
          <p:cNvPr id="112" name="Shape 112"/>
          <p:cNvSpPr txBox="1"/>
          <p:nvPr/>
        </p:nvSpPr>
        <p:spPr>
          <a:xfrm>
            <a:off x="3429000" y="1796699"/>
            <a:ext cx="2610000" cy="535199"/>
          </a:xfrm>
          <a:prstGeom prst="rect">
            <a:avLst/>
          </a:prstGeom>
          <a:noFill/>
          <a:ln>
            <a:noFill/>
          </a:ln>
        </p:spPr>
        <p:txBody>
          <a:bodyPr lIns="91425" tIns="91425" rIns="91425" bIns="91425" anchor="t" anchorCtr="0">
            <a:noAutofit/>
          </a:bodyPr>
          <a:lstStyle/>
          <a:p>
            <a:pPr lvl="0" algn="ctr" rtl="0">
              <a:spcBef>
                <a:spcPts val="0"/>
              </a:spcBef>
              <a:buNone/>
            </a:pPr>
            <a:r>
              <a:rPr lang="en" sz="1600" dirty="0"/>
              <a:t>Their top 10 predictions</a:t>
            </a:r>
          </a:p>
        </p:txBody>
      </p:sp>
      <p:sp>
        <p:nvSpPr>
          <p:cNvPr id="113" name="Shape 113"/>
          <p:cNvSpPr txBox="1">
            <a:spLocks noGrp="1"/>
          </p:cNvSpPr>
          <p:nvPr>
            <p:ph type="title"/>
          </p:nvPr>
        </p:nvSpPr>
        <p:spPr>
          <a:xfrm>
            <a:off x="457200" y="457200"/>
            <a:ext cx="8229600" cy="1143000"/>
          </a:xfrm>
          <a:prstGeom prst="rect">
            <a:avLst/>
          </a:prstGeom>
        </p:spPr>
        <p:txBody>
          <a:bodyPr lIns="91425" tIns="91425" rIns="91425" bIns="91425" anchor="b" anchorCtr="0">
            <a:noAutofit/>
          </a:bodyPr>
          <a:lstStyle/>
          <a:p>
            <a:pPr lvl="0" rtl="0">
              <a:spcBef>
                <a:spcPts val="0"/>
              </a:spcBef>
              <a:buNone/>
            </a:pPr>
            <a:r>
              <a:rPr lang="en" sz="3000" b="1" dirty="0"/>
              <a:t>Their Model Cannot Distinguish Between Direct and Indirect Data</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p:cNvPicPr preferRelativeResize="0"/>
          <p:nvPr/>
        </p:nvPicPr>
        <p:blipFill>
          <a:blip r:embed="rId3">
            <a:alphaModFix/>
          </a:blip>
          <a:stretch>
            <a:fillRect/>
          </a:stretch>
        </p:blipFill>
        <p:spPr>
          <a:xfrm>
            <a:off x="201350" y="1981200"/>
            <a:ext cx="8790250" cy="3387033"/>
          </a:xfrm>
          <a:prstGeom prst="rect">
            <a:avLst/>
          </a:prstGeom>
          <a:noFill/>
          <a:ln>
            <a:noFill/>
          </a:ln>
        </p:spPr>
      </p:pic>
      <p:sp>
        <p:nvSpPr>
          <p:cNvPr id="119" name="Shape 119"/>
          <p:cNvSpPr txBox="1"/>
          <p:nvPr/>
        </p:nvSpPr>
        <p:spPr>
          <a:xfrm>
            <a:off x="191053" y="5486400"/>
            <a:ext cx="8419200" cy="1192800"/>
          </a:xfrm>
          <a:prstGeom prst="rect">
            <a:avLst/>
          </a:prstGeom>
          <a:noFill/>
          <a:ln>
            <a:noFill/>
          </a:ln>
        </p:spPr>
        <p:txBody>
          <a:bodyPr lIns="91425" tIns="91425" rIns="91425" bIns="91425" anchor="t" anchorCtr="0">
            <a:noAutofit/>
          </a:bodyPr>
          <a:lstStyle/>
          <a:p>
            <a:pPr rtl="0">
              <a:spcBef>
                <a:spcPts val="0"/>
              </a:spcBef>
              <a:buNone/>
            </a:pPr>
            <a:r>
              <a:rPr lang="en" sz="1800"/>
              <a:t>For size 10 networks, overall predictions are 18% accurate.</a:t>
            </a:r>
          </a:p>
          <a:p>
            <a:pPr>
              <a:spcBef>
                <a:spcPts val="0"/>
              </a:spcBef>
              <a:buNone/>
            </a:pPr>
            <a:r>
              <a:rPr lang="en" sz="1800"/>
              <a:t>Predictions made by Batch 1 are 71% accurate</a:t>
            </a:r>
          </a:p>
        </p:txBody>
      </p:sp>
      <p:sp>
        <p:nvSpPr>
          <p:cNvPr id="120" name="Shape 120"/>
          <p:cNvSpPr txBox="1"/>
          <p:nvPr/>
        </p:nvSpPr>
        <p:spPr>
          <a:xfrm>
            <a:off x="236476" y="639366"/>
            <a:ext cx="8419200" cy="801599"/>
          </a:xfrm>
          <a:prstGeom prst="rect">
            <a:avLst/>
          </a:prstGeom>
          <a:noFill/>
          <a:ln>
            <a:noFill/>
          </a:ln>
        </p:spPr>
        <p:txBody>
          <a:bodyPr lIns="91425" tIns="91425" rIns="91425" bIns="91425" anchor="t" anchorCtr="0">
            <a:noAutofit/>
          </a:bodyPr>
          <a:lstStyle/>
          <a:p>
            <a:pPr>
              <a:spcBef>
                <a:spcPts val="0"/>
              </a:spcBef>
              <a:buNone/>
            </a:pPr>
            <a:r>
              <a:rPr lang="en" sz="2800" b="1" dirty="0">
                <a:solidFill>
                  <a:schemeClr val="tx2"/>
                </a:solidFill>
              </a:rPr>
              <a:t>The Best Predictions are Made by Batch 1 from the Noise Model</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76200" y="1905000"/>
            <a:ext cx="8915400" cy="3570932"/>
          </a:xfrm>
          <a:prstGeom prst="rect">
            <a:avLst/>
          </a:prstGeom>
          <a:noFill/>
          <a:ln>
            <a:noFill/>
          </a:ln>
        </p:spPr>
      </p:pic>
      <p:sp>
        <p:nvSpPr>
          <p:cNvPr id="126" name="Shape 126"/>
          <p:cNvSpPr txBox="1"/>
          <p:nvPr/>
        </p:nvSpPr>
        <p:spPr>
          <a:xfrm>
            <a:off x="201350" y="5654732"/>
            <a:ext cx="8419200" cy="1192800"/>
          </a:xfrm>
          <a:prstGeom prst="rect">
            <a:avLst/>
          </a:prstGeom>
          <a:noFill/>
          <a:ln>
            <a:noFill/>
          </a:ln>
        </p:spPr>
        <p:txBody>
          <a:bodyPr lIns="91425" tIns="91425" rIns="91425" bIns="91425" anchor="t" anchorCtr="0">
            <a:noAutofit/>
          </a:bodyPr>
          <a:lstStyle/>
          <a:p>
            <a:pPr rtl="0">
              <a:spcBef>
                <a:spcPts val="0"/>
              </a:spcBef>
              <a:buNone/>
            </a:pPr>
            <a:r>
              <a:rPr lang="en" sz="1800" dirty="0"/>
              <a:t>For size 50 networks, overall predictions are 4.5% accurate</a:t>
            </a:r>
          </a:p>
          <a:p>
            <a:pPr lvl="0" rtl="0">
              <a:spcBef>
                <a:spcPts val="0"/>
              </a:spcBef>
              <a:buNone/>
            </a:pPr>
            <a:r>
              <a:rPr lang="en" sz="1800" dirty="0"/>
              <a:t>Predictions made by Batch 1 are 48% accurate</a:t>
            </a:r>
          </a:p>
        </p:txBody>
      </p:sp>
      <p:sp>
        <p:nvSpPr>
          <p:cNvPr id="5" name="Shape 120"/>
          <p:cNvSpPr txBox="1"/>
          <p:nvPr/>
        </p:nvSpPr>
        <p:spPr>
          <a:xfrm>
            <a:off x="236476" y="639366"/>
            <a:ext cx="8419200" cy="801599"/>
          </a:xfrm>
          <a:prstGeom prst="rect">
            <a:avLst/>
          </a:prstGeom>
          <a:noFill/>
          <a:ln>
            <a:noFill/>
          </a:ln>
        </p:spPr>
        <p:txBody>
          <a:bodyPr lIns="91425" tIns="91425" rIns="91425" bIns="91425" anchor="t" anchorCtr="0">
            <a:noAutofit/>
          </a:bodyPr>
          <a:lstStyle/>
          <a:p>
            <a:pPr>
              <a:spcBef>
                <a:spcPts val="0"/>
              </a:spcBef>
              <a:buNone/>
            </a:pPr>
            <a:r>
              <a:rPr lang="en" sz="2800" b="1" dirty="0">
                <a:solidFill>
                  <a:schemeClr val="tx2"/>
                </a:solidFill>
              </a:rPr>
              <a:t>The Best Predictions are Made by Batch 1 from the Noise Model</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76200" y="1905000"/>
            <a:ext cx="8991600" cy="3560632"/>
          </a:xfrm>
          <a:prstGeom prst="rect">
            <a:avLst/>
          </a:prstGeom>
          <a:noFill/>
          <a:ln>
            <a:noFill/>
          </a:ln>
        </p:spPr>
      </p:pic>
      <p:sp>
        <p:nvSpPr>
          <p:cNvPr id="133" name="Shape 133"/>
          <p:cNvSpPr txBox="1"/>
          <p:nvPr/>
        </p:nvSpPr>
        <p:spPr>
          <a:xfrm>
            <a:off x="201350" y="5665200"/>
            <a:ext cx="8419200" cy="1192800"/>
          </a:xfrm>
          <a:prstGeom prst="rect">
            <a:avLst/>
          </a:prstGeom>
          <a:noFill/>
          <a:ln>
            <a:noFill/>
          </a:ln>
        </p:spPr>
        <p:txBody>
          <a:bodyPr lIns="91425" tIns="91425" rIns="91425" bIns="91425" anchor="t" anchorCtr="0">
            <a:noAutofit/>
          </a:bodyPr>
          <a:lstStyle/>
          <a:p>
            <a:pPr rtl="0">
              <a:spcBef>
                <a:spcPts val="0"/>
              </a:spcBef>
              <a:buNone/>
            </a:pPr>
            <a:r>
              <a:rPr lang="en" sz="1800" dirty="0"/>
              <a:t>For size 100 networks, overall predictions are 2.7% accurate</a:t>
            </a:r>
          </a:p>
          <a:p>
            <a:pPr lvl="0" rtl="0">
              <a:spcBef>
                <a:spcPts val="0"/>
              </a:spcBef>
              <a:buNone/>
            </a:pPr>
            <a:r>
              <a:rPr lang="en" sz="1800" dirty="0"/>
              <a:t>Predictions made by Batch 1 are 34% accurate</a:t>
            </a:r>
          </a:p>
        </p:txBody>
      </p:sp>
      <p:sp>
        <p:nvSpPr>
          <p:cNvPr id="5" name="Shape 120"/>
          <p:cNvSpPr txBox="1"/>
          <p:nvPr/>
        </p:nvSpPr>
        <p:spPr>
          <a:xfrm>
            <a:off x="236476" y="533400"/>
            <a:ext cx="8419200" cy="801599"/>
          </a:xfrm>
          <a:prstGeom prst="rect">
            <a:avLst/>
          </a:prstGeom>
          <a:noFill/>
          <a:ln>
            <a:noFill/>
          </a:ln>
        </p:spPr>
        <p:txBody>
          <a:bodyPr lIns="91425" tIns="91425" rIns="91425" bIns="91425" anchor="t" anchorCtr="0">
            <a:noAutofit/>
          </a:bodyPr>
          <a:lstStyle/>
          <a:p>
            <a:pPr>
              <a:spcBef>
                <a:spcPts val="0"/>
              </a:spcBef>
              <a:buNone/>
            </a:pPr>
            <a:r>
              <a:rPr lang="en" sz="2800" b="1" dirty="0">
                <a:solidFill>
                  <a:schemeClr val="tx2"/>
                </a:solidFill>
              </a:rPr>
              <a:t>The Best Predictions are Made by Batch 1 from the Noise Model</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152400" y="1600200"/>
            <a:ext cx="8799506" cy="1995167"/>
          </a:xfrm>
          <a:prstGeom prst="rect">
            <a:avLst/>
          </a:prstGeom>
          <a:noFill/>
          <a:ln>
            <a:noFill/>
          </a:ln>
        </p:spPr>
      </p:pic>
      <p:sp>
        <p:nvSpPr>
          <p:cNvPr id="140" name="Shape 140"/>
          <p:cNvSpPr txBox="1"/>
          <p:nvPr/>
        </p:nvSpPr>
        <p:spPr>
          <a:xfrm>
            <a:off x="384725" y="250533"/>
            <a:ext cx="8571300" cy="894800"/>
          </a:xfrm>
          <a:prstGeom prst="rect">
            <a:avLst/>
          </a:prstGeom>
          <a:noFill/>
          <a:ln>
            <a:noFill/>
          </a:ln>
        </p:spPr>
        <p:txBody>
          <a:bodyPr lIns="91425" tIns="91425" rIns="91425" bIns="91425" anchor="t" anchorCtr="0">
            <a:noAutofit/>
          </a:bodyPr>
          <a:lstStyle/>
          <a:p>
            <a:pPr>
              <a:spcBef>
                <a:spcPts val="0"/>
              </a:spcBef>
              <a:buNone/>
            </a:pPr>
            <a:r>
              <a:rPr lang="en" sz="2800" b="1" dirty="0">
                <a:solidFill>
                  <a:schemeClr val="tx2"/>
                </a:solidFill>
              </a:rPr>
              <a:t>Switching the Order of Batches 1 and 2 Does Not Change the Number of Correct Predictions</a:t>
            </a:r>
          </a:p>
        </p:txBody>
      </p:sp>
      <p:sp>
        <p:nvSpPr>
          <p:cNvPr id="141" name="Shape 141"/>
          <p:cNvSpPr txBox="1"/>
          <p:nvPr/>
        </p:nvSpPr>
        <p:spPr>
          <a:xfrm>
            <a:off x="246206" y="5562600"/>
            <a:ext cx="8705700" cy="1610399"/>
          </a:xfrm>
          <a:prstGeom prst="rect">
            <a:avLst/>
          </a:prstGeom>
          <a:noFill/>
          <a:ln>
            <a:noFill/>
          </a:ln>
        </p:spPr>
        <p:txBody>
          <a:bodyPr lIns="91425" tIns="91425" rIns="91425" bIns="91425" anchor="t" anchorCtr="0">
            <a:noAutofit/>
          </a:bodyPr>
          <a:lstStyle/>
          <a:p>
            <a:pPr lvl="0" rtl="0">
              <a:spcBef>
                <a:spcPts val="0"/>
              </a:spcBef>
              <a:buNone/>
            </a:pPr>
            <a:endParaRPr dirty="0"/>
          </a:p>
          <a:p>
            <a:pPr marL="457200" lvl="0" indent="-317500" rtl="0">
              <a:spcBef>
                <a:spcPts val="0"/>
              </a:spcBef>
              <a:buClr>
                <a:srgbClr val="000000"/>
              </a:buClr>
              <a:buSzPct val="100000"/>
              <a:buFont typeface="Arial"/>
              <a:buChar char="●"/>
            </a:pPr>
            <a:r>
              <a:rPr lang="en" dirty="0"/>
              <a:t>In addition, it was found that most predictions previously made by the noise model were not predicted by the differential equation models. These are hypothesized as unique predictions due to indirect or more complex regulation events</a:t>
            </a:r>
          </a:p>
        </p:txBody>
      </p:sp>
      <p:pic>
        <p:nvPicPr>
          <p:cNvPr id="142" name="Shape 142"/>
          <p:cNvPicPr preferRelativeResize="0"/>
          <p:nvPr/>
        </p:nvPicPr>
        <p:blipFill rotWithShape="1">
          <a:blip r:embed="rId4">
            <a:alphaModFix/>
          </a:blip>
          <a:srcRect b="45607"/>
          <a:stretch/>
        </p:blipFill>
        <p:spPr>
          <a:xfrm>
            <a:off x="152400" y="3886200"/>
            <a:ext cx="8799506" cy="18837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1330575" y="1905000"/>
            <a:ext cx="6248399" cy="3279232"/>
          </a:xfrm>
          <a:prstGeom prst="rect">
            <a:avLst/>
          </a:prstGeom>
          <a:noFill/>
          <a:ln>
            <a:noFill/>
          </a:ln>
        </p:spPr>
      </p:pic>
      <p:sp>
        <p:nvSpPr>
          <p:cNvPr id="148" name="Shape 148"/>
          <p:cNvSpPr txBox="1"/>
          <p:nvPr/>
        </p:nvSpPr>
        <p:spPr>
          <a:xfrm>
            <a:off x="356250" y="463933"/>
            <a:ext cx="8535600" cy="1085600"/>
          </a:xfrm>
          <a:prstGeom prst="rect">
            <a:avLst/>
          </a:prstGeom>
          <a:noFill/>
          <a:ln>
            <a:noFill/>
          </a:ln>
        </p:spPr>
        <p:txBody>
          <a:bodyPr lIns="91425" tIns="91425" rIns="91425" bIns="91425" anchor="t" anchorCtr="0">
            <a:noAutofit/>
          </a:bodyPr>
          <a:lstStyle/>
          <a:p>
            <a:pPr>
              <a:spcBef>
                <a:spcPts val="0"/>
              </a:spcBef>
              <a:buNone/>
            </a:pPr>
            <a:r>
              <a:rPr lang="en" sz="2400" b="1" dirty="0">
                <a:solidFill>
                  <a:schemeClr val="tx2"/>
                </a:solidFill>
              </a:rPr>
              <a:t>The Qualitative Importance of the Differential Equation Models is Shown by p-values of Batches 2-6</a:t>
            </a:r>
          </a:p>
        </p:txBody>
      </p:sp>
      <p:sp>
        <p:nvSpPr>
          <p:cNvPr id="149" name="Shape 149"/>
          <p:cNvSpPr txBox="1"/>
          <p:nvPr/>
        </p:nvSpPr>
        <p:spPr>
          <a:xfrm>
            <a:off x="589800" y="5715000"/>
            <a:ext cx="8068500" cy="715600"/>
          </a:xfrm>
          <a:prstGeom prst="rect">
            <a:avLst/>
          </a:prstGeom>
          <a:noFill/>
          <a:ln>
            <a:noFill/>
          </a:ln>
        </p:spPr>
        <p:txBody>
          <a:bodyPr lIns="91425" tIns="91425" rIns="91425" bIns="91425" anchor="t" anchorCtr="0">
            <a:noAutofit/>
          </a:bodyPr>
          <a:lstStyle/>
          <a:p>
            <a:pPr>
              <a:spcBef>
                <a:spcPts val="0"/>
              </a:spcBef>
              <a:buNone/>
            </a:pPr>
            <a:r>
              <a:rPr lang="en" sz="1600" dirty="0"/>
              <a:t>In half the cases, predictions made in batches 2-6 are significantly better than random at the 0.05 level.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a:blip r:embed="rId3">
            <a:alphaModFix/>
          </a:blip>
          <a:stretch>
            <a:fillRect/>
          </a:stretch>
        </p:blipFill>
        <p:spPr>
          <a:xfrm>
            <a:off x="163470" y="1169286"/>
            <a:ext cx="7151730" cy="4625367"/>
          </a:xfrm>
          <a:prstGeom prst="rect">
            <a:avLst/>
          </a:prstGeom>
          <a:noFill/>
          <a:ln>
            <a:noFill/>
          </a:ln>
        </p:spPr>
      </p:pic>
      <p:pic>
        <p:nvPicPr>
          <p:cNvPr id="155" name="Shape 155"/>
          <p:cNvPicPr preferRelativeResize="0"/>
          <p:nvPr/>
        </p:nvPicPr>
        <p:blipFill>
          <a:blip r:embed="rId4">
            <a:alphaModFix/>
          </a:blip>
          <a:stretch>
            <a:fillRect/>
          </a:stretch>
        </p:blipFill>
        <p:spPr>
          <a:xfrm>
            <a:off x="196851" y="5943600"/>
            <a:ext cx="7575549" cy="631433"/>
          </a:xfrm>
          <a:prstGeom prst="rect">
            <a:avLst/>
          </a:prstGeom>
          <a:noFill/>
          <a:ln>
            <a:noFill/>
          </a:ln>
        </p:spPr>
      </p:pic>
      <p:sp>
        <p:nvSpPr>
          <p:cNvPr id="156" name="Shape 156"/>
          <p:cNvSpPr txBox="1"/>
          <p:nvPr/>
        </p:nvSpPr>
        <p:spPr>
          <a:xfrm>
            <a:off x="196851" y="441687"/>
            <a:ext cx="8947149" cy="727599"/>
          </a:xfrm>
          <a:prstGeom prst="rect">
            <a:avLst/>
          </a:prstGeom>
          <a:noFill/>
          <a:ln>
            <a:noFill/>
          </a:ln>
        </p:spPr>
        <p:txBody>
          <a:bodyPr lIns="91425" tIns="91425" rIns="91425" bIns="91425" anchor="t" anchorCtr="0">
            <a:noAutofit/>
          </a:bodyPr>
          <a:lstStyle/>
          <a:p>
            <a:pPr>
              <a:spcBef>
                <a:spcPts val="0"/>
              </a:spcBef>
              <a:buNone/>
            </a:pPr>
            <a:r>
              <a:rPr lang="en" sz="2400" b="1" dirty="0">
                <a:solidFill>
                  <a:schemeClr val="tx2"/>
                </a:solidFill>
              </a:rPr>
              <a:t>Predictions Made from the Two Models are Complementary</a:t>
            </a:r>
          </a:p>
        </p:txBody>
      </p:sp>
      <p:sp>
        <p:nvSpPr>
          <p:cNvPr id="157" name="Shape 157"/>
          <p:cNvSpPr txBox="1"/>
          <p:nvPr/>
        </p:nvSpPr>
        <p:spPr>
          <a:xfrm>
            <a:off x="7315200" y="1524000"/>
            <a:ext cx="1741199" cy="5438799"/>
          </a:xfrm>
          <a:prstGeom prst="rect">
            <a:avLst/>
          </a:prstGeom>
          <a:noFill/>
          <a:ln>
            <a:noFill/>
          </a:ln>
        </p:spPr>
        <p:txBody>
          <a:bodyPr lIns="91425" tIns="91425" rIns="91425" bIns="91425" anchor="t" anchorCtr="0">
            <a:noAutofit/>
          </a:bodyPr>
          <a:lstStyle/>
          <a:p>
            <a:pPr rtl="0">
              <a:spcBef>
                <a:spcPts val="0"/>
              </a:spcBef>
              <a:buNone/>
            </a:pPr>
            <a:r>
              <a:rPr lang="en" sz="1200" dirty="0"/>
              <a:t>(b) Deleting G3 results a small increase in expression of G7 that is difficult to detect</a:t>
            </a:r>
          </a:p>
          <a:p>
            <a:pPr rtl="0">
              <a:spcBef>
                <a:spcPts val="0"/>
              </a:spcBef>
              <a:buNone/>
            </a:pPr>
            <a:endParaRPr sz="1200" dirty="0"/>
          </a:p>
          <a:p>
            <a:pPr rtl="0">
              <a:spcBef>
                <a:spcPts val="0"/>
              </a:spcBef>
              <a:buNone/>
            </a:pPr>
            <a:r>
              <a:rPr lang="en" sz="1200" dirty="0"/>
              <a:t>(c) Expression of G7 increases even though expression of G8 and G10 remains high</a:t>
            </a:r>
          </a:p>
          <a:p>
            <a:pPr rtl="0">
              <a:spcBef>
                <a:spcPts val="0"/>
              </a:spcBef>
              <a:buNone/>
            </a:pPr>
            <a:endParaRPr sz="1200" dirty="0"/>
          </a:p>
          <a:p>
            <a:pPr rtl="0">
              <a:spcBef>
                <a:spcPts val="0"/>
              </a:spcBef>
              <a:buNone/>
            </a:pPr>
            <a:r>
              <a:rPr lang="en" sz="1200" dirty="0"/>
              <a:t>(e) Deleting G5 has a negligible effect on G6 because this interaction is masked by G1</a:t>
            </a:r>
          </a:p>
          <a:p>
            <a:pPr rtl="0">
              <a:spcBef>
                <a:spcPts val="0"/>
              </a:spcBef>
              <a:buNone/>
            </a:pPr>
            <a:endParaRPr sz="1200" dirty="0"/>
          </a:p>
          <a:p>
            <a:pPr>
              <a:spcBef>
                <a:spcPts val="0"/>
              </a:spcBef>
              <a:buNone/>
            </a:pPr>
            <a:r>
              <a:rPr lang="en" sz="1200" dirty="0"/>
              <a:t>(f) Expression of G6 is anti-correlated with G1 (suppressor)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102733"/>
            <a:ext cx="8229600" cy="1960800"/>
          </a:xfrm>
          <a:prstGeom prst="rect">
            <a:avLst/>
          </a:prstGeom>
        </p:spPr>
        <p:txBody>
          <a:bodyPr lIns="91425" tIns="91425" rIns="91425" bIns="91425" anchor="b" anchorCtr="0">
            <a:noAutofit/>
          </a:bodyPr>
          <a:lstStyle/>
          <a:p>
            <a:pPr lvl="0" rtl="0">
              <a:spcBef>
                <a:spcPts val="0"/>
              </a:spcBef>
              <a:buNone/>
            </a:pPr>
            <a:r>
              <a:rPr lang="en" sz="3000" b="1" dirty="0"/>
              <a:t>Integration of Models from Deletion and Perturbation Data Resulted in Successfully Modeling GRNs</a:t>
            </a:r>
          </a:p>
        </p:txBody>
      </p:sp>
      <p:sp>
        <p:nvSpPr>
          <p:cNvPr id="163" name="Shape 163"/>
          <p:cNvSpPr txBox="1">
            <a:spLocks noGrp="1"/>
          </p:cNvSpPr>
          <p:nvPr>
            <p:ph type="body" idx="1"/>
          </p:nvPr>
        </p:nvSpPr>
        <p:spPr>
          <a:xfrm>
            <a:off x="457200" y="2063534"/>
            <a:ext cx="8229600" cy="4211599"/>
          </a:xfrm>
          <a:prstGeom prst="rect">
            <a:avLst/>
          </a:prstGeom>
        </p:spPr>
        <p:txBody>
          <a:bodyPr lIns="91425" tIns="91425" rIns="91425" bIns="91425" anchor="t" anchorCtr="0">
            <a:noAutofit/>
          </a:bodyPr>
          <a:lstStyle/>
          <a:p>
            <a:pPr marL="457200" lvl="0" indent="-381000" rtl="0">
              <a:spcBef>
                <a:spcPts val="0"/>
              </a:spcBef>
              <a:buClr>
                <a:srgbClr val="B7B7B7"/>
              </a:buClr>
              <a:buSzPct val="100000"/>
              <a:buFont typeface="Arial"/>
              <a:buChar char="●"/>
            </a:pPr>
            <a:r>
              <a:rPr lang="en" sz="2400" dirty="0">
                <a:solidFill>
                  <a:srgbClr val="B7B7B7"/>
                </a:solidFill>
              </a:rPr>
              <a:t>Won the DREAM3 Challenge, a competition for reverse engineering GRNs, by combining a Noise Model from deletion data and Differential Equation Model from perturbation data               </a:t>
            </a:r>
          </a:p>
          <a:p>
            <a:pPr marL="457200" lvl="0" indent="-381000" rtl="0">
              <a:spcBef>
                <a:spcPts val="0"/>
              </a:spcBef>
              <a:buClr>
                <a:srgbClr val="B7B7B7"/>
              </a:buClr>
              <a:buSzPct val="100000"/>
              <a:buFont typeface="Arial"/>
              <a:buChar char="●"/>
            </a:pPr>
            <a:r>
              <a:rPr lang="en" sz="2400" dirty="0">
                <a:solidFill>
                  <a:srgbClr val="B7B7B7"/>
                </a:solidFill>
              </a:rPr>
              <a:t>Created their integrated model from their two types of data and made their prediction in seven batches </a:t>
            </a:r>
          </a:p>
          <a:p>
            <a:pPr marL="457200" lvl="0" indent="-381000" rtl="0">
              <a:spcBef>
                <a:spcPts val="0"/>
              </a:spcBef>
              <a:buClr>
                <a:srgbClr val="000000"/>
              </a:buClr>
              <a:buSzPct val="100000"/>
              <a:buFont typeface="Arial"/>
              <a:buChar char="●"/>
            </a:pPr>
            <a:r>
              <a:rPr lang="en" sz="2400" dirty="0"/>
              <a:t>Summary: It is beneficial to use multiple data sources</a:t>
            </a:r>
          </a:p>
          <a:p>
            <a:pPr marL="457200" lvl="0" indent="-381000" rtl="0">
              <a:spcBef>
                <a:spcPts val="0"/>
              </a:spcBef>
              <a:buClr>
                <a:srgbClr val="B7B7B7"/>
              </a:buClr>
              <a:buSzPct val="100000"/>
              <a:buFont typeface="Arial"/>
              <a:buChar char="●"/>
            </a:pPr>
            <a:r>
              <a:rPr lang="en" sz="2400" dirty="0">
                <a:solidFill>
                  <a:srgbClr val="B7B7B7"/>
                </a:solidFill>
              </a:rPr>
              <a:t>Implications: It would be advantageous to look at a noise model in our work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152400"/>
            <a:ext cx="8534400" cy="1960800"/>
          </a:xfrm>
          <a:prstGeom prst="rect">
            <a:avLst/>
          </a:prstGeom>
        </p:spPr>
        <p:txBody>
          <a:bodyPr lIns="91425" tIns="91425" rIns="91425" bIns="91425" anchor="b" anchorCtr="0">
            <a:noAutofit/>
          </a:bodyPr>
          <a:lstStyle/>
          <a:p>
            <a:pPr>
              <a:spcBef>
                <a:spcPts val="0"/>
              </a:spcBef>
              <a:buNone/>
            </a:pPr>
            <a:r>
              <a:rPr lang="en" sz="3000" b="1" dirty="0"/>
              <a:t>Integration of Models from Deletion and Perturbation Data Resulted in Successfully Modeling GRNs</a:t>
            </a:r>
          </a:p>
        </p:txBody>
      </p:sp>
      <p:sp>
        <p:nvSpPr>
          <p:cNvPr id="38" name="Shape 38"/>
          <p:cNvSpPr txBox="1">
            <a:spLocks noGrp="1"/>
          </p:cNvSpPr>
          <p:nvPr>
            <p:ph type="body" idx="1"/>
          </p:nvPr>
        </p:nvSpPr>
        <p:spPr>
          <a:xfrm>
            <a:off x="457200" y="2209800"/>
            <a:ext cx="8229600" cy="42115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Won the DREAM3 Challenge, a competition for reverse engineering GRNs, by combining a Noise Model from deletion data and Differential Equation Model from </a:t>
            </a:r>
            <a:r>
              <a:rPr lang="en" sz="2400" dirty="0">
                <a:solidFill>
                  <a:srgbClr val="000000"/>
                </a:solidFill>
              </a:rPr>
              <a:t>perturbation data               </a:t>
            </a:r>
          </a:p>
          <a:p>
            <a:pPr marL="457200" lvl="0" indent="-381000" rtl="0">
              <a:spcBef>
                <a:spcPts val="0"/>
              </a:spcBef>
              <a:buClr>
                <a:srgbClr val="000000"/>
              </a:buClr>
              <a:buSzPct val="100000"/>
              <a:buFont typeface="Arial"/>
              <a:buChar char="●"/>
            </a:pPr>
            <a:r>
              <a:rPr lang="en" sz="2400" dirty="0">
                <a:solidFill>
                  <a:srgbClr val="000000"/>
                </a:solidFill>
              </a:rPr>
              <a:t>Created their integrated model from their two types of data and made their prediction in seven batches </a:t>
            </a:r>
          </a:p>
          <a:p>
            <a:pPr marL="457200" lvl="0" indent="-381000" rtl="0">
              <a:spcBef>
                <a:spcPts val="0"/>
              </a:spcBef>
              <a:buClr>
                <a:srgbClr val="000000"/>
              </a:buClr>
              <a:buSzPct val="100000"/>
              <a:buFont typeface="Arial"/>
              <a:buChar char="●"/>
            </a:pPr>
            <a:r>
              <a:rPr lang="en" sz="2400" dirty="0"/>
              <a:t>Summary: It is beneficial to use multiple data sources</a:t>
            </a:r>
          </a:p>
          <a:p>
            <a:pPr marL="457200" lvl="0" indent="-381000">
              <a:spcBef>
                <a:spcPts val="0"/>
              </a:spcBef>
              <a:buClr>
                <a:schemeClr val="dk1"/>
              </a:buClr>
              <a:buSzPct val="100000"/>
              <a:buFont typeface="Arial"/>
              <a:buChar char="●"/>
            </a:pPr>
            <a:r>
              <a:rPr lang="en" sz="2400" dirty="0"/>
              <a:t>Implications: It would be advantageous to look at a noise model in our work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smtClean="0"/>
              <a:t>Summary</a:t>
            </a:r>
            <a:endParaRPr lang="en" b="1" dirty="0"/>
          </a:p>
        </p:txBody>
      </p:sp>
      <p:sp>
        <p:nvSpPr>
          <p:cNvPr id="169" name="Shape 169"/>
          <p:cNvSpPr txBox="1">
            <a:spLocks noGrp="1"/>
          </p:cNvSpPr>
          <p:nvPr>
            <p:ph type="body" idx="1"/>
          </p:nvPr>
        </p:nvSpPr>
        <p:spPr>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2000" dirty="0"/>
              <a:t>Most correct predictions come from Batch 1 based on noise model</a:t>
            </a:r>
          </a:p>
          <a:p>
            <a:pPr marL="914400" lvl="1" indent="-342900" rtl="0">
              <a:spcBef>
                <a:spcPts val="0"/>
              </a:spcBef>
              <a:buClr>
                <a:schemeClr val="dk1"/>
              </a:buClr>
              <a:buSzPct val="100000"/>
              <a:buFont typeface="Courier New"/>
              <a:buChar char="o"/>
            </a:pPr>
            <a:r>
              <a:rPr lang="en" dirty="0"/>
              <a:t>A more accurate statement is that the noise model is supplemented by the differential equation model</a:t>
            </a:r>
          </a:p>
          <a:p>
            <a:pPr marL="914400" lvl="1" indent="-342900" rtl="0">
              <a:spcBef>
                <a:spcPts val="0"/>
              </a:spcBef>
              <a:buClr>
                <a:schemeClr val="dk1"/>
              </a:buClr>
              <a:buSzPct val="100000"/>
              <a:buFont typeface="Courier New"/>
              <a:buChar char="o"/>
            </a:pPr>
            <a:r>
              <a:rPr lang="en" dirty="0"/>
              <a:t>It does, to some extent, demonstrate the advantage of combining multiple types of data -- correct predictions made by the noise model were not made by the differential equation model, and vice versa, showing the two models are complementary</a:t>
            </a:r>
          </a:p>
          <a:p>
            <a:pPr marL="457200" lvl="0" indent="-342900" rtl="0">
              <a:spcBef>
                <a:spcPts val="0"/>
              </a:spcBef>
              <a:buClr>
                <a:schemeClr val="dk1"/>
              </a:buClr>
              <a:buSzPct val="100000"/>
              <a:buFont typeface="Arial"/>
              <a:buChar char="●"/>
            </a:pPr>
            <a:r>
              <a:rPr lang="en" sz="2000" dirty="0"/>
              <a:t>Benefit of noise model: takes much less computation power and time</a:t>
            </a:r>
          </a:p>
          <a:p>
            <a:pPr marL="457200" lvl="0" indent="-342900" rtl="0">
              <a:spcBef>
                <a:spcPts val="0"/>
              </a:spcBef>
              <a:buClr>
                <a:schemeClr val="dk1"/>
              </a:buClr>
              <a:buSzPct val="100000"/>
              <a:buFont typeface="Arial"/>
              <a:buChar char="●"/>
            </a:pPr>
            <a:r>
              <a:rPr lang="en" sz="2000" dirty="0"/>
              <a:t>Results demonstrate the advantages of combining multiple types of data</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102733"/>
            <a:ext cx="8229600" cy="1960800"/>
          </a:xfrm>
          <a:prstGeom prst="rect">
            <a:avLst/>
          </a:prstGeom>
        </p:spPr>
        <p:txBody>
          <a:bodyPr lIns="91425" tIns="91425" rIns="91425" bIns="91425" anchor="b" anchorCtr="0">
            <a:noAutofit/>
          </a:bodyPr>
          <a:lstStyle/>
          <a:p>
            <a:pPr lvl="0" rtl="0">
              <a:spcBef>
                <a:spcPts val="0"/>
              </a:spcBef>
              <a:buNone/>
            </a:pPr>
            <a:r>
              <a:rPr lang="en" sz="3000" b="1" dirty="0"/>
              <a:t>Integration of Models from Deletion and Perturbation Data Resulted in Successfully Modeling GRNs</a:t>
            </a:r>
          </a:p>
        </p:txBody>
      </p:sp>
      <p:sp>
        <p:nvSpPr>
          <p:cNvPr id="175" name="Shape 175"/>
          <p:cNvSpPr txBox="1">
            <a:spLocks noGrp="1"/>
          </p:cNvSpPr>
          <p:nvPr>
            <p:ph type="body" idx="1"/>
          </p:nvPr>
        </p:nvSpPr>
        <p:spPr>
          <a:xfrm>
            <a:off x="457200" y="2133600"/>
            <a:ext cx="8229600" cy="4211599"/>
          </a:xfrm>
          <a:prstGeom prst="rect">
            <a:avLst/>
          </a:prstGeom>
        </p:spPr>
        <p:txBody>
          <a:bodyPr lIns="91425" tIns="91425" rIns="91425" bIns="91425" anchor="t" anchorCtr="0">
            <a:noAutofit/>
          </a:bodyPr>
          <a:lstStyle/>
          <a:p>
            <a:pPr marL="457200" lvl="0" indent="-381000" rtl="0">
              <a:spcBef>
                <a:spcPts val="0"/>
              </a:spcBef>
              <a:buClr>
                <a:srgbClr val="B7B7B7"/>
              </a:buClr>
              <a:buSzPct val="100000"/>
              <a:buFont typeface="Arial"/>
              <a:buChar char="●"/>
            </a:pPr>
            <a:r>
              <a:rPr lang="en" sz="2400" dirty="0">
                <a:solidFill>
                  <a:srgbClr val="B7B7B7"/>
                </a:solidFill>
              </a:rPr>
              <a:t>Won the DREAM3 Challenge, a competition for reverse engineering GRNs, by combining a Noise Model from deletion data and Differential Equation Model from perturbation data               </a:t>
            </a:r>
          </a:p>
          <a:p>
            <a:pPr marL="457200" lvl="0" indent="-381000" rtl="0">
              <a:spcBef>
                <a:spcPts val="0"/>
              </a:spcBef>
              <a:buClr>
                <a:srgbClr val="B7B7B7"/>
              </a:buClr>
              <a:buSzPct val="100000"/>
              <a:buFont typeface="Arial"/>
              <a:buChar char="●"/>
            </a:pPr>
            <a:r>
              <a:rPr lang="en" sz="2400" dirty="0">
                <a:solidFill>
                  <a:srgbClr val="B7B7B7"/>
                </a:solidFill>
              </a:rPr>
              <a:t>Created their integrated model from their two types of data and made their prediction in seven batches </a:t>
            </a:r>
          </a:p>
          <a:p>
            <a:pPr marL="457200" lvl="0" indent="-381000" rtl="0">
              <a:spcBef>
                <a:spcPts val="0"/>
              </a:spcBef>
              <a:buClr>
                <a:srgbClr val="B7B7B7"/>
              </a:buClr>
              <a:buSzPct val="100000"/>
              <a:buFont typeface="Arial"/>
              <a:buChar char="●"/>
            </a:pPr>
            <a:r>
              <a:rPr lang="en" sz="2400" dirty="0">
                <a:solidFill>
                  <a:srgbClr val="B7B7B7"/>
                </a:solidFill>
              </a:rPr>
              <a:t>Summary: It is beneficial to use multiple data sources</a:t>
            </a:r>
          </a:p>
          <a:p>
            <a:pPr marL="457200" lvl="0" indent="-381000" rtl="0">
              <a:spcBef>
                <a:spcPts val="0"/>
              </a:spcBef>
              <a:buClr>
                <a:schemeClr val="dk1"/>
              </a:buClr>
              <a:buSzPct val="100000"/>
              <a:buFont typeface="Arial"/>
              <a:buChar char="●"/>
            </a:pPr>
            <a:r>
              <a:rPr lang="en" sz="2400" dirty="0"/>
              <a:t>Implications: It would be advantageous to look at a noise model in our work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540499"/>
            <a:ext cx="8229600" cy="1377599"/>
          </a:xfrm>
          <a:prstGeom prst="rect">
            <a:avLst/>
          </a:prstGeom>
        </p:spPr>
        <p:txBody>
          <a:bodyPr lIns="91425" tIns="91425" rIns="91425" bIns="91425" anchor="b" anchorCtr="0">
            <a:noAutofit/>
          </a:bodyPr>
          <a:lstStyle/>
          <a:p>
            <a:pPr>
              <a:spcBef>
                <a:spcPts val="0"/>
              </a:spcBef>
              <a:buNone/>
            </a:pPr>
            <a:r>
              <a:rPr lang="en" sz="3000" b="1" dirty="0"/>
              <a:t>Though Their Approach is Slightly Different, We Could Benefit by Adopting Some of their Methods</a:t>
            </a:r>
          </a:p>
        </p:txBody>
      </p:sp>
      <p:sp>
        <p:nvSpPr>
          <p:cNvPr id="181" name="Shape 181"/>
          <p:cNvSpPr txBox="1">
            <a:spLocks noGrp="1"/>
          </p:cNvSpPr>
          <p:nvPr>
            <p:ph type="body" idx="1"/>
          </p:nvPr>
        </p:nvSpPr>
        <p:spPr>
          <a:xfrm>
            <a:off x="457200" y="2209800"/>
            <a:ext cx="8229600" cy="4573599"/>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Char char="●"/>
            </a:pPr>
            <a:r>
              <a:rPr lang="en" sz="2000" dirty="0"/>
              <a:t>Their differential equation was extremely similar to ours </a:t>
            </a:r>
          </a:p>
          <a:p>
            <a:pPr marL="457200" lvl="0" indent="-355600" rtl="0">
              <a:spcBef>
                <a:spcPts val="0"/>
              </a:spcBef>
              <a:buClr>
                <a:schemeClr val="dk1"/>
              </a:buClr>
              <a:buSzPct val="100000"/>
              <a:buFont typeface="Arial"/>
              <a:buChar char="●"/>
            </a:pPr>
            <a:r>
              <a:rPr lang="en" sz="2000" dirty="0"/>
              <a:t>Each regulatory relationship is considered independently of the other connections in the network</a:t>
            </a:r>
          </a:p>
          <a:p>
            <a:pPr marL="457200" lvl="0" indent="-355600" rtl="0">
              <a:spcBef>
                <a:spcPts val="0"/>
              </a:spcBef>
              <a:buClr>
                <a:schemeClr val="dk1"/>
              </a:buClr>
              <a:buSzPct val="100000"/>
              <a:buFont typeface="Arial"/>
              <a:buChar char="●"/>
            </a:pPr>
            <a:r>
              <a:rPr lang="en" sz="2000" dirty="0"/>
              <a:t>Perturbation and deletion data are analyzed separately with different models, then their predictions are combined</a:t>
            </a:r>
          </a:p>
          <a:p>
            <a:pPr marL="914400" lvl="1" indent="-355600" rtl="0">
              <a:spcBef>
                <a:spcPts val="0"/>
              </a:spcBef>
              <a:buClr>
                <a:schemeClr val="dk1"/>
              </a:buClr>
              <a:buSzPct val="100000"/>
              <a:buFont typeface="Courier New"/>
              <a:buChar char="o"/>
            </a:pPr>
            <a:r>
              <a:rPr lang="en" sz="2000" dirty="0"/>
              <a:t>In our work, we combine perturbation and deletion in our raw data, and analyze with one model</a:t>
            </a:r>
          </a:p>
          <a:p>
            <a:pPr marL="457200" lvl="0" indent="-355600" rtl="0">
              <a:spcBef>
                <a:spcPts val="0"/>
              </a:spcBef>
              <a:buClr>
                <a:schemeClr val="dk1"/>
              </a:buClr>
              <a:buSzPct val="100000"/>
              <a:buFont typeface="Arial"/>
              <a:buChar char="●"/>
            </a:pPr>
            <a:r>
              <a:rPr lang="en" sz="2000" dirty="0"/>
              <a:t>Where ours is a differential equation model, theirs is essentially a noise model supplemented by differential equation model </a:t>
            </a:r>
          </a:p>
          <a:p>
            <a:pPr marL="457200" lvl="0" indent="-355600" rtl="0">
              <a:spcBef>
                <a:spcPts val="0"/>
              </a:spcBef>
              <a:buClr>
                <a:schemeClr val="dk1"/>
              </a:buClr>
              <a:buSzPct val="100000"/>
              <a:buFont typeface="Arial"/>
              <a:buChar char="●"/>
            </a:pPr>
            <a:r>
              <a:rPr lang="en" sz="2000" dirty="0"/>
              <a:t>It could be beneficial to use their noise model the initial process of choosing which genes to go in our network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Acknowledgments</a:t>
            </a:r>
          </a:p>
        </p:txBody>
      </p:sp>
      <p:sp>
        <p:nvSpPr>
          <p:cNvPr id="187" name="Shape 187"/>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Dr. Dahlquist</a:t>
            </a:r>
          </a:p>
          <a:p>
            <a:pPr marL="457200" lvl="0" indent="-419100" rtl="0">
              <a:spcBef>
                <a:spcPts val="0"/>
              </a:spcBef>
              <a:buClr>
                <a:schemeClr val="dk1"/>
              </a:buClr>
              <a:buSzPct val="100000"/>
              <a:buFont typeface="Arial"/>
              <a:buChar char="●"/>
            </a:pPr>
            <a:r>
              <a:rPr lang="en" dirty="0"/>
              <a:t>Dr. Fitzpatrick</a:t>
            </a:r>
          </a:p>
          <a:p>
            <a:pPr marL="457200" lvl="0" indent="-419100">
              <a:spcBef>
                <a:spcPts val="0"/>
              </a:spcBef>
              <a:buClr>
                <a:schemeClr val="dk1"/>
              </a:buClr>
              <a:buSzPct val="100000"/>
              <a:buFont typeface="Arial"/>
              <a:buChar char="●"/>
            </a:pPr>
            <a:r>
              <a:rPr lang="en" dirty="0"/>
              <a:t>Dondi</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152400"/>
            <a:ext cx="8686800" cy="1960800"/>
          </a:xfrm>
          <a:prstGeom prst="rect">
            <a:avLst/>
          </a:prstGeom>
        </p:spPr>
        <p:txBody>
          <a:bodyPr lIns="91425" tIns="91425" rIns="91425" bIns="91425" anchor="b" anchorCtr="0">
            <a:noAutofit/>
          </a:bodyPr>
          <a:lstStyle/>
          <a:p>
            <a:pPr lvl="0" rtl="0">
              <a:spcBef>
                <a:spcPts val="0"/>
              </a:spcBef>
              <a:buNone/>
            </a:pPr>
            <a:r>
              <a:rPr lang="en" sz="3000" b="1" dirty="0"/>
              <a:t>Integration of Models from Deletion and Perturbation Data Resulted in Successfully Modeling GRNs</a:t>
            </a:r>
          </a:p>
        </p:txBody>
      </p:sp>
      <p:sp>
        <p:nvSpPr>
          <p:cNvPr id="44" name="Shape 44"/>
          <p:cNvSpPr txBox="1">
            <a:spLocks noGrp="1"/>
          </p:cNvSpPr>
          <p:nvPr>
            <p:ph type="body" idx="1"/>
          </p:nvPr>
        </p:nvSpPr>
        <p:spPr>
          <a:xfrm>
            <a:off x="457200" y="2286000"/>
            <a:ext cx="8229600" cy="42115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Won the DREAM3 Challenge, a competition for reverse engineering GRNs, by combining a Noise Model from deletion data and Differential Equation Model from </a:t>
            </a:r>
            <a:r>
              <a:rPr lang="en" sz="2400" dirty="0">
                <a:solidFill>
                  <a:srgbClr val="000000"/>
                </a:solidFill>
              </a:rPr>
              <a:t>perturbation data               </a:t>
            </a:r>
          </a:p>
          <a:p>
            <a:pPr marL="457200" lvl="0" indent="-381000" rtl="0">
              <a:spcBef>
                <a:spcPts val="0"/>
              </a:spcBef>
              <a:buClr>
                <a:srgbClr val="B7B7B7"/>
              </a:buClr>
              <a:buSzPct val="100000"/>
              <a:buFont typeface="Arial"/>
              <a:buChar char="●"/>
            </a:pPr>
            <a:r>
              <a:rPr lang="en" sz="2400" dirty="0">
                <a:solidFill>
                  <a:srgbClr val="B7B7B7"/>
                </a:solidFill>
              </a:rPr>
              <a:t>Created their integrated model from their two types of data and made their prediction in seven batches </a:t>
            </a:r>
          </a:p>
          <a:p>
            <a:pPr marL="457200" lvl="0" indent="-381000" rtl="0">
              <a:spcBef>
                <a:spcPts val="0"/>
              </a:spcBef>
              <a:buClr>
                <a:srgbClr val="B7B7B7"/>
              </a:buClr>
              <a:buSzPct val="100000"/>
              <a:buFont typeface="Arial"/>
              <a:buChar char="●"/>
            </a:pPr>
            <a:r>
              <a:rPr lang="en" sz="2400" dirty="0">
                <a:solidFill>
                  <a:srgbClr val="B7B7B7"/>
                </a:solidFill>
              </a:rPr>
              <a:t>Summary: It is beneficial to use multiple data sources</a:t>
            </a:r>
          </a:p>
          <a:p>
            <a:pPr marL="457200" lvl="0" indent="-381000" rtl="0">
              <a:spcBef>
                <a:spcPts val="0"/>
              </a:spcBef>
              <a:buClr>
                <a:srgbClr val="CCCCCC"/>
              </a:buClr>
              <a:buSzPct val="100000"/>
              <a:buFont typeface="Arial"/>
              <a:buChar char="●"/>
            </a:pPr>
            <a:r>
              <a:rPr lang="en" sz="2400" dirty="0">
                <a:solidFill>
                  <a:srgbClr val="B7B7B7"/>
                </a:solidFill>
              </a:rPr>
              <a:t>Implications: It would be advantageous to look at a noise model in our work</a:t>
            </a:r>
            <a:r>
              <a:rPr lang="en" sz="2400" dirty="0">
                <a:solidFill>
                  <a:srgbClr val="CCCCCC"/>
                </a:solidFill>
              </a:rPr>
              <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533400"/>
            <a:ext cx="8153400" cy="1143000"/>
          </a:xfrm>
          <a:prstGeom prst="rect">
            <a:avLst/>
          </a:prstGeom>
        </p:spPr>
        <p:txBody>
          <a:bodyPr lIns="91425" tIns="91425" rIns="91425" bIns="91425" anchor="b" anchorCtr="0">
            <a:noAutofit/>
          </a:bodyPr>
          <a:lstStyle/>
          <a:p>
            <a:pPr>
              <a:spcBef>
                <a:spcPts val="0"/>
              </a:spcBef>
              <a:buNone/>
            </a:pPr>
            <a:r>
              <a:rPr lang="en" sz="3000" b="1" dirty="0"/>
              <a:t>Constructed GRNs for Fifteen Known Regulatory Networks</a:t>
            </a:r>
          </a:p>
        </p:txBody>
      </p:sp>
      <p:sp>
        <p:nvSpPr>
          <p:cNvPr id="50" name="Shape 50"/>
          <p:cNvSpPr txBox="1">
            <a:spLocks noGrp="1"/>
          </p:cNvSpPr>
          <p:nvPr>
            <p:ph type="body" idx="1"/>
          </p:nvPr>
        </p:nvSpPr>
        <p:spPr>
          <a:xfrm>
            <a:off x="457200" y="1915334"/>
            <a:ext cx="8229600" cy="49731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Computationally reconstructed GRNs using provided data from Yeast and </a:t>
            </a:r>
            <a:r>
              <a:rPr lang="en" sz="2400" i="1" dirty="0"/>
              <a:t>E. Coli </a:t>
            </a:r>
          </a:p>
          <a:p>
            <a:pPr marL="914400" lvl="1" indent="-381000" rtl="0">
              <a:spcBef>
                <a:spcPts val="0"/>
              </a:spcBef>
              <a:buClr>
                <a:schemeClr val="dk1"/>
              </a:buClr>
              <a:buSzPct val="80000"/>
              <a:buFont typeface="Courier New"/>
              <a:buChar char="o"/>
            </a:pPr>
            <a:r>
              <a:rPr lang="en" dirty="0"/>
              <a:t>Each node represents a TF (gene and protein)</a:t>
            </a:r>
          </a:p>
          <a:p>
            <a:pPr marL="914400" lvl="1" indent="-381000" rtl="0">
              <a:spcBef>
                <a:spcPts val="0"/>
              </a:spcBef>
              <a:buClr>
                <a:schemeClr val="dk1"/>
              </a:buClr>
              <a:buSzPct val="80000"/>
              <a:buFont typeface="Courier New"/>
              <a:buChar char="o"/>
            </a:pPr>
            <a:r>
              <a:rPr lang="en" dirty="0"/>
              <a:t>Edges show regulatory relationships between nodes</a:t>
            </a:r>
          </a:p>
          <a:p>
            <a:pPr marL="457200" lvl="0" indent="-381000" rtl="0">
              <a:spcBef>
                <a:spcPts val="0"/>
              </a:spcBef>
              <a:buClr>
                <a:schemeClr val="dk1"/>
              </a:buClr>
              <a:buSzPct val="100000"/>
              <a:buFont typeface="Arial"/>
              <a:buChar char="●"/>
            </a:pPr>
            <a:r>
              <a:rPr lang="en" sz="2400" dirty="0"/>
              <a:t>Attempted to model 15 known regulatory networks</a:t>
            </a:r>
          </a:p>
          <a:p>
            <a:pPr lvl="0" rtl="0">
              <a:spcBef>
                <a:spcPts val="0"/>
              </a:spcBef>
              <a:buNone/>
            </a:pPr>
            <a:endParaRPr sz="2400" dirty="0"/>
          </a:p>
          <a:p>
            <a:pPr marL="0" marR="0" lvl="0" indent="0" algn="l" rtl="0">
              <a:lnSpc>
                <a:spcPct val="100000"/>
              </a:lnSpc>
              <a:spcBef>
                <a:spcPts val="480"/>
              </a:spcBef>
              <a:spcAft>
                <a:spcPts val="0"/>
              </a:spcAft>
              <a:buNone/>
            </a:pPr>
            <a:endParaRPr sz="2400" dirty="0"/>
          </a:p>
        </p:txBody>
      </p:sp>
      <p:pic>
        <p:nvPicPr>
          <p:cNvPr id="51" name="Shape 51"/>
          <p:cNvPicPr preferRelativeResize="0"/>
          <p:nvPr/>
        </p:nvPicPr>
        <p:blipFill rotWithShape="1">
          <a:blip r:embed="rId3">
            <a:alphaModFix/>
          </a:blip>
          <a:srcRect l="2018" t="37546"/>
          <a:stretch/>
        </p:blipFill>
        <p:spPr>
          <a:xfrm>
            <a:off x="1676400" y="4401934"/>
            <a:ext cx="5715000" cy="1649300"/>
          </a:xfrm>
          <a:prstGeom prst="rect">
            <a:avLst/>
          </a:prstGeom>
          <a:noFill/>
          <a:ln>
            <a:noFill/>
          </a:ln>
        </p:spPr>
      </p:pic>
      <p:sp>
        <p:nvSpPr>
          <p:cNvPr id="52" name="Shape 52"/>
          <p:cNvSpPr/>
          <p:nvPr/>
        </p:nvSpPr>
        <p:spPr>
          <a:xfrm>
            <a:off x="2667001" y="4894867"/>
            <a:ext cx="4299200" cy="268000"/>
          </a:xfrm>
          <a:prstGeom prst="rect">
            <a:avLst/>
          </a:prstGeom>
          <a:solidFill>
            <a:srgbClr val="D9D9D9"/>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3" name="Shape 53"/>
          <p:cNvSpPr/>
          <p:nvPr/>
        </p:nvSpPr>
        <p:spPr>
          <a:xfrm>
            <a:off x="2667001" y="5591000"/>
            <a:ext cx="4299199" cy="268000"/>
          </a:xfrm>
          <a:prstGeom prst="rect">
            <a:avLst/>
          </a:prstGeom>
          <a:solidFill>
            <a:srgbClr val="D9D9D9"/>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4" name="Shape 54"/>
          <p:cNvSpPr/>
          <p:nvPr/>
        </p:nvSpPr>
        <p:spPr>
          <a:xfrm>
            <a:off x="2514601" y="5242933"/>
            <a:ext cx="4451600" cy="268000"/>
          </a:xfrm>
          <a:prstGeom prst="rect">
            <a:avLst/>
          </a:prstGeom>
          <a:solidFill>
            <a:srgbClr val="FFFFFF"/>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28600"/>
            <a:ext cx="8229600" cy="1702000"/>
          </a:xfrm>
          <a:prstGeom prst="rect">
            <a:avLst/>
          </a:prstGeom>
        </p:spPr>
        <p:txBody>
          <a:bodyPr lIns="91425" tIns="91425" rIns="91425" bIns="91425" anchor="b" anchorCtr="0">
            <a:noAutofit/>
          </a:bodyPr>
          <a:lstStyle/>
          <a:p>
            <a:pPr>
              <a:spcBef>
                <a:spcPts val="0"/>
              </a:spcBef>
              <a:buNone/>
            </a:pPr>
            <a:r>
              <a:rPr lang="en" sz="2800" b="1" dirty="0"/>
              <a:t>Found Simple </a:t>
            </a:r>
            <a:r>
              <a:rPr lang="en" sz="2800" b="1" dirty="0" smtClean="0"/>
              <a:t>Regulatory Relationships </a:t>
            </a:r>
            <a:r>
              <a:rPr lang="en" sz="2800" b="1" dirty="0"/>
              <a:t>from Deletion Data and More Complex Ones from Perturbation Data</a:t>
            </a:r>
          </a:p>
        </p:txBody>
      </p:sp>
      <p:sp>
        <p:nvSpPr>
          <p:cNvPr id="60" name="Shape 60"/>
          <p:cNvSpPr txBox="1">
            <a:spLocks noGrp="1"/>
          </p:cNvSpPr>
          <p:nvPr>
            <p:ph type="body" idx="1"/>
          </p:nvPr>
        </p:nvSpPr>
        <p:spPr>
          <a:xfrm>
            <a:off x="457200" y="2362200"/>
            <a:ext cx="8229600" cy="3884799"/>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Char char="●"/>
            </a:pPr>
            <a:r>
              <a:rPr lang="en" sz="2000" dirty="0"/>
              <a:t>Deletion data may not be sufficient for decoding complicated regulation (</a:t>
            </a:r>
            <a:r>
              <a:rPr lang="en" sz="2000" dirty="0">
                <a:solidFill>
                  <a:srgbClr val="333333"/>
                </a:solidFill>
              </a:rPr>
              <a:t>gene is expressed as long as one of the TFs is active) </a:t>
            </a:r>
          </a:p>
          <a:p>
            <a:pPr marL="457200" lvl="0" indent="-355600" rtl="0">
              <a:spcBef>
                <a:spcPts val="0"/>
              </a:spcBef>
              <a:buClr>
                <a:srgbClr val="333333"/>
              </a:buClr>
              <a:buSzPct val="100000"/>
              <a:buFont typeface="Arial"/>
              <a:buChar char="●"/>
            </a:pPr>
            <a:r>
              <a:rPr lang="en" sz="2000" dirty="0">
                <a:solidFill>
                  <a:srgbClr val="333333"/>
                </a:solidFill>
              </a:rPr>
              <a:t>Traditional time course data can be used to detect missing edges (low abundance and impaired expression rate) </a:t>
            </a:r>
          </a:p>
          <a:p>
            <a:pPr marL="457200" lvl="0" indent="-355600" rtl="0">
              <a:spcBef>
                <a:spcPts val="0"/>
              </a:spcBef>
              <a:buClr>
                <a:schemeClr val="dk1"/>
              </a:buClr>
              <a:buSzPct val="100000"/>
              <a:buFont typeface="Arial"/>
              <a:buChar char="●"/>
            </a:pPr>
            <a:r>
              <a:rPr lang="en" sz="2000" dirty="0"/>
              <a:t>Learned simple regulatory relationships from deletion data by noise models</a:t>
            </a:r>
          </a:p>
          <a:p>
            <a:pPr marL="914400" lvl="1" indent="-355600" rtl="0">
              <a:spcBef>
                <a:spcPts val="0"/>
              </a:spcBef>
              <a:buClr>
                <a:schemeClr val="dk1"/>
              </a:buClr>
              <a:buSzPct val="100000"/>
              <a:buFont typeface="Courier New"/>
              <a:buChar char="o"/>
            </a:pPr>
            <a:r>
              <a:rPr lang="en" sz="2000" dirty="0"/>
              <a:t>Homozygous vs. Heterozygous deletion data </a:t>
            </a:r>
          </a:p>
          <a:p>
            <a:pPr marL="457200" lvl="0" indent="-355600" rtl="0">
              <a:spcBef>
                <a:spcPts val="0"/>
              </a:spcBef>
              <a:buClr>
                <a:schemeClr val="dk1"/>
              </a:buClr>
              <a:buSzPct val="100000"/>
              <a:buFont typeface="Arial"/>
              <a:buChar char="●"/>
            </a:pPr>
            <a:r>
              <a:rPr lang="en" sz="2000" dirty="0"/>
              <a:t>Learned more complex regulatory relationships from perturbation data by differential equation models</a:t>
            </a:r>
          </a:p>
          <a:p>
            <a:pPr marL="457200" lvl="0" indent="-355600">
              <a:spcBef>
                <a:spcPts val="0"/>
              </a:spcBef>
              <a:buClr>
                <a:srgbClr val="333333"/>
              </a:buClr>
              <a:buSzPct val="100000"/>
              <a:buFont typeface="Arial"/>
              <a:buChar char="●"/>
            </a:pPr>
            <a:r>
              <a:rPr lang="en" sz="2000" dirty="0"/>
              <a:t>Integrate the two models to predict the GRNs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990600"/>
            <a:ext cx="8229600" cy="1143200"/>
          </a:xfrm>
          <a:prstGeom prst="rect">
            <a:avLst/>
          </a:prstGeom>
        </p:spPr>
        <p:txBody>
          <a:bodyPr lIns="91425" tIns="91425" rIns="91425" bIns="91425" anchor="b" anchorCtr="0">
            <a:noAutofit/>
          </a:bodyPr>
          <a:lstStyle/>
          <a:p>
            <a:pPr>
              <a:spcBef>
                <a:spcPts val="0"/>
              </a:spcBef>
              <a:buNone/>
            </a:pPr>
            <a:r>
              <a:rPr lang="en" sz="2800" b="1" dirty="0"/>
              <a:t>Noise Model Determines if the Deviation Between Expression Level in the Deletion Strain and WT is Due to Noise </a:t>
            </a:r>
          </a:p>
        </p:txBody>
      </p:sp>
      <p:sp>
        <p:nvSpPr>
          <p:cNvPr id="66" name="Shape 66"/>
          <p:cNvSpPr txBox="1">
            <a:spLocks noGrp="1"/>
          </p:cNvSpPr>
          <p:nvPr>
            <p:ph type="body" idx="1"/>
          </p:nvPr>
        </p:nvSpPr>
        <p:spPr>
          <a:xfrm>
            <a:off x="457200" y="2362200"/>
            <a:ext cx="8229600" cy="4580399"/>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AutoNum type="arabicPeriod"/>
            </a:pPr>
            <a:r>
              <a:rPr lang="en" sz="2000" dirty="0"/>
              <a:t>Calculate the probability of regulation for each pair of genes based on the current reference points. </a:t>
            </a:r>
          </a:p>
          <a:p>
            <a:pPr marL="914400" lvl="1" indent="-355600" rtl="0">
              <a:spcBef>
                <a:spcPts val="0"/>
              </a:spcBef>
              <a:buClr>
                <a:schemeClr val="dk1"/>
              </a:buClr>
              <a:buSzPct val="100000"/>
              <a:buFont typeface="Arial"/>
              <a:buAutoNum type="alphaLcPeriod"/>
            </a:pPr>
            <a:r>
              <a:rPr lang="en" sz="2000" dirty="0"/>
              <a:t>Observed deviation must be less than 0.05 to be treated as a potential regulation </a:t>
            </a:r>
          </a:p>
          <a:p>
            <a:pPr marL="457200" lvl="0" indent="-355600" rtl="0">
              <a:spcBef>
                <a:spcPts val="0"/>
              </a:spcBef>
              <a:buClr>
                <a:schemeClr val="dk1"/>
              </a:buClr>
              <a:buSzPct val="100000"/>
              <a:buFont typeface="Arial"/>
              <a:buAutoNum type="arabicPeriod"/>
            </a:pPr>
            <a:r>
              <a:rPr lang="en" sz="2000" dirty="0"/>
              <a:t>Using the set P to re-estimate the variance of the Gaussian noise </a:t>
            </a:r>
          </a:p>
          <a:p>
            <a:pPr marL="457200" lvl="0" indent="-355600" rtl="0">
              <a:spcBef>
                <a:spcPts val="0"/>
              </a:spcBef>
              <a:buClr>
                <a:schemeClr val="dk1"/>
              </a:buClr>
              <a:buSzPct val="100000"/>
              <a:buFont typeface="Arial"/>
              <a:buAutoNum type="arabicPeriod"/>
            </a:pPr>
            <a:r>
              <a:rPr lang="en" sz="2000" dirty="0"/>
              <a:t>Re-estimate each gene’s wild-type expression level by the mean of its observed expression levels in strains in which its expression level is unaffected by the deletion</a:t>
            </a:r>
          </a:p>
          <a:p>
            <a:pPr marL="457200" lvl="0" indent="-355600" rtl="0">
              <a:spcBef>
                <a:spcPts val="0"/>
              </a:spcBef>
              <a:buClr>
                <a:schemeClr val="dk1"/>
              </a:buClr>
              <a:buSzPct val="100000"/>
              <a:buFont typeface="Arial"/>
              <a:buAutoNum type="arabicPeriod"/>
            </a:pPr>
            <a:r>
              <a:rPr lang="en" sz="2000" dirty="0"/>
              <a:t>After the iterations the probability of regulation is computed by using the final estimate of the reference points and the variance of the Gaussian noise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369433"/>
            <a:ext cx="8514299" cy="1143200"/>
          </a:xfrm>
          <a:prstGeom prst="rect">
            <a:avLst/>
          </a:prstGeom>
        </p:spPr>
        <p:txBody>
          <a:bodyPr lIns="91425" tIns="91425" rIns="91425" bIns="91425" anchor="b" anchorCtr="0">
            <a:noAutofit/>
          </a:bodyPr>
          <a:lstStyle/>
          <a:p>
            <a:pPr>
              <a:spcBef>
                <a:spcPts val="0"/>
              </a:spcBef>
              <a:buNone/>
            </a:pPr>
            <a:r>
              <a:rPr lang="en" sz="3000" b="1" dirty="0" smtClean="0"/>
              <a:t>Two Differential Equations Were Used to Model Perturbation </a:t>
            </a:r>
            <a:r>
              <a:rPr lang="en" sz="3000" b="1" dirty="0"/>
              <a:t>Data</a:t>
            </a:r>
          </a:p>
        </p:txBody>
      </p:sp>
      <p:pic>
        <p:nvPicPr>
          <p:cNvPr id="72" name="Shape 72"/>
          <p:cNvPicPr preferRelativeResize="0"/>
          <p:nvPr/>
        </p:nvPicPr>
        <p:blipFill>
          <a:blip r:embed="rId3">
            <a:alphaModFix/>
          </a:blip>
          <a:stretch>
            <a:fillRect/>
          </a:stretch>
        </p:blipFill>
        <p:spPr>
          <a:xfrm>
            <a:off x="696698" y="5191964"/>
            <a:ext cx="4256301" cy="735599"/>
          </a:xfrm>
          <a:prstGeom prst="rect">
            <a:avLst/>
          </a:prstGeom>
          <a:noFill/>
          <a:ln>
            <a:noFill/>
          </a:ln>
        </p:spPr>
      </p:pic>
      <p:pic>
        <p:nvPicPr>
          <p:cNvPr id="73" name="Shape 73"/>
          <p:cNvPicPr preferRelativeResize="0"/>
          <p:nvPr/>
        </p:nvPicPr>
        <p:blipFill>
          <a:blip r:embed="rId4">
            <a:alphaModFix/>
          </a:blip>
          <a:stretch>
            <a:fillRect/>
          </a:stretch>
        </p:blipFill>
        <p:spPr>
          <a:xfrm>
            <a:off x="55101" y="3906336"/>
            <a:ext cx="4906137" cy="925843"/>
          </a:xfrm>
          <a:prstGeom prst="rect">
            <a:avLst/>
          </a:prstGeom>
          <a:noFill/>
          <a:ln>
            <a:noFill/>
          </a:ln>
        </p:spPr>
      </p:pic>
      <p:pic>
        <p:nvPicPr>
          <p:cNvPr id="74" name="Shape 74"/>
          <p:cNvPicPr preferRelativeResize="0"/>
          <p:nvPr/>
        </p:nvPicPr>
        <p:blipFill>
          <a:blip r:embed="rId5">
            <a:alphaModFix/>
          </a:blip>
          <a:stretch>
            <a:fillRect/>
          </a:stretch>
        </p:blipFill>
        <p:spPr>
          <a:xfrm>
            <a:off x="408663" y="2671748"/>
            <a:ext cx="4696737" cy="970067"/>
          </a:xfrm>
          <a:prstGeom prst="rect">
            <a:avLst/>
          </a:prstGeom>
          <a:noFill/>
          <a:ln>
            <a:noFill/>
          </a:ln>
        </p:spPr>
      </p:pic>
      <p:pic>
        <p:nvPicPr>
          <p:cNvPr id="75" name="Shape 75"/>
          <p:cNvPicPr preferRelativeResize="0"/>
          <p:nvPr/>
        </p:nvPicPr>
        <p:blipFill>
          <a:blip r:embed="rId6">
            <a:alphaModFix/>
          </a:blip>
          <a:stretch>
            <a:fillRect/>
          </a:stretch>
        </p:blipFill>
        <p:spPr>
          <a:xfrm>
            <a:off x="373652" y="1600200"/>
            <a:ext cx="4673449" cy="928282"/>
          </a:xfrm>
          <a:prstGeom prst="rect">
            <a:avLst/>
          </a:prstGeom>
          <a:noFill/>
          <a:ln>
            <a:noFill/>
          </a:ln>
        </p:spPr>
      </p:pic>
      <p:sp>
        <p:nvSpPr>
          <p:cNvPr id="76" name="Shape 76"/>
          <p:cNvSpPr txBox="1"/>
          <p:nvPr/>
        </p:nvSpPr>
        <p:spPr>
          <a:xfrm>
            <a:off x="5105400" y="1905000"/>
            <a:ext cx="3853800" cy="4526800"/>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AutoNum type="arabicPeriod"/>
            </a:pPr>
            <a:r>
              <a:rPr lang="en" sz="1500" dirty="0"/>
              <a:t>General form</a:t>
            </a:r>
          </a:p>
          <a:p>
            <a:pPr marL="457200" lvl="0" indent="-317500" rtl="0">
              <a:spcBef>
                <a:spcPts val="0"/>
              </a:spcBef>
              <a:buClr>
                <a:srgbClr val="000000"/>
              </a:buClr>
              <a:buSzPct val="100000"/>
              <a:buFont typeface="Arial"/>
              <a:buAutoNum type="arabicPeriod"/>
            </a:pPr>
            <a:r>
              <a:rPr lang="en" sz="1500" dirty="0"/>
              <a:t>Linear model: assumes a linear relationship between the expression level of the regulators and the resulting expression rate of the target</a:t>
            </a:r>
          </a:p>
          <a:p>
            <a:pPr marL="914400" lvl="1" indent="-317500" rtl="0">
              <a:spcBef>
                <a:spcPts val="0"/>
              </a:spcBef>
              <a:buClr>
                <a:srgbClr val="000000"/>
              </a:buClr>
              <a:buSzPct val="100000"/>
              <a:buFont typeface="Arial"/>
              <a:buChar char="○"/>
            </a:pPr>
            <a:r>
              <a:rPr lang="en" sz="1500" dirty="0"/>
              <a:t>Advantage: small number of parameters (|S| +2)</a:t>
            </a:r>
          </a:p>
          <a:p>
            <a:pPr marL="914400" lvl="1" indent="-317500" rtl="0">
              <a:spcBef>
                <a:spcPts val="0"/>
              </a:spcBef>
              <a:buClr>
                <a:srgbClr val="000000"/>
              </a:buClr>
              <a:buSzPct val="100000"/>
              <a:buFont typeface="Arial"/>
              <a:buChar char="○"/>
            </a:pPr>
            <a:r>
              <a:rPr lang="en" sz="1500" dirty="0"/>
              <a:t>Disadvantage: Real biological regulatory systems seem to exhibit nonlinear characteristics </a:t>
            </a:r>
          </a:p>
          <a:p>
            <a:pPr marL="457200" lvl="0" indent="-317500" rtl="0">
              <a:spcBef>
                <a:spcPts val="0"/>
              </a:spcBef>
              <a:buClr>
                <a:srgbClr val="000000"/>
              </a:buClr>
              <a:buSzPct val="100000"/>
              <a:buFont typeface="Arial"/>
              <a:buAutoNum type="arabicPeriod"/>
            </a:pPr>
            <a:r>
              <a:rPr lang="en" sz="1500" dirty="0"/>
              <a:t>Sigmoidal Model: assumes a sigmoidal relationship between the regulators and the target (|S| +3) parameters </a:t>
            </a:r>
          </a:p>
          <a:p>
            <a:pPr marL="457200" lvl="0" indent="-317500">
              <a:spcBef>
                <a:spcPts val="0"/>
              </a:spcBef>
              <a:buClr>
                <a:srgbClr val="000000"/>
              </a:buClr>
              <a:buSzPct val="100000"/>
              <a:buFont typeface="Arial"/>
              <a:buAutoNum type="arabicPeriod"/>
            </a:pPr>
            <a:r>
              <a:rPr lang="en" sz="1500" dirty="0"/>
              <a:t>Least Square Optimizer: used to determine which regulator set (S) predicts the observed expression levels well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355804"/>
            <a:ext cx="8229600" cy="1143200"/>
          </a:xfrm>
          <a:prstGeom prst="rect">
            <a:avLst/>
          </a:prstGeom>
        </p:spPr>
        <p:txBody>
          <a:bodyPr lIns="91425" tIns="91425" rIns="91425" bIns="91425" anchor="b" anchorCtr="0">
            <a:noAutofit/>
          </a:bodyPr>
          <a:lstStyle/>
          <a:p>
            <a:pPr marL="0" indent="0">
              <a:spcBef>
                <a:spcPts val="0"/>
              </a:spcBef>
              <a:buNone/>
            </a:pPr>
            <a:r>
              <a:rPr lang="en" sz="3000" b="1" dirty="0"/>
              <a:t>We Use a Similar Differential Equation to Model Gene </a:t>
            </a:r>
            <a:r>
              <a:rPr lang="en" sz="3000" b="1" dirty="0" smtClean="0"/>
              <a:t>Expression for Cold Shock</a:t>
            </a:r>
            <a:endParaRPr lang="en" sz="3000" b="1" dirty="0"/>
          </a:p>
        </p:txBody>
      </p:sp>
      <p:pic>
        <p:nvPicPr>
          <p:cNvPr id="82" name="Shape 82"/>
          <p:cNvPicPr preferRelativeResize="0"/>
          <p:nvPr/>
        </p:nvPicPr>
        <p:blipFill>
          <a:blip r:embed="rId3">
            <a:alphaModFix/>
          </a:blip>
          <a:stretch>
            <a:fillRect/>
          </a:stretch>
        </p:blipFill>
        <p:spPr>
          <a:xfrm>
            <a:off x="228600" y="2455108"/>
            <a:ext cx="4263400" cy="1247800"/>
          </a:xfrm>
          <a:prstGeom prst="rect">
            <a:avLst/>
          </a:prstGeom>
          <a:noFill/>
          <a:ln>
            <a:noFill/>
          </a:ln>
        </p:spPr>
      </p:pic>
      <p:sp>
        <p:nvSpPr>
          <p:cNvPr id="83" name="Shape 83"/>
          <p:cNvSpPr txBox="1"/>
          <p:nvPr/>
        </p:nvSpPr>
        <p:spPr>
          <a:xfrm>
            <a:off x="297100" y="4330434"/>
            <a:ext cx="8389800" cy="918399"/>
          </a:xfrm>
          <a:prstGeom prst="rect">
            <a:avLst/>
          </a:prstGeom>
          <a:noFill/>
          <a:ln>
            <a:noFill/>
          </a:ln>
        </p:spPr>
        <p:txBody>
          <a:bodyPr lIns="91425" tIns="91425" rIns="91425" bIns="91425" anchor="t" anchorCtr="0">
            <a:noAutofit/>
          </a:bodyPr>
          <a:lstStyle/>
          <a:p>
            <a:pPr>
              <a:spcBef>
                <a:spcPts val="0"/>
              </a:spcBef>
              <a:buNone/>
            </a:pPr>
            <a:r>
              <a:rPr lang="en" sz="1800" dirty="0"/>
              <a:t>      Our </a:t>
            </a:r>
            <a:r>
              <a:rPr lang="en" sz="1800" dirty="0" smtClean="0"/>
              <a:t>Sigmoidal model                                       </a:t>
            </a:r>
            <a:r>
              <a:rPr lang="en" sz="1800" dirty="0"/>
              <a:t>Their Sigmoidal model</a:t>
            </a:r>
          </a:p>
        </p:txBody>
      </p:sp>
      <p:pic>
        <p:nvPicPr>
          <p:cNvPr id="84" name="Shape 84"/>
          <p:cNvPicPr preferRelativeResize="0"/>
          <p:nvPr/>
        </p:nvPicPr>
        <p:blipFill rotWithShape="1">
          <a:blip r:embed="rId4">
            <a:alphaModFix/>
          </a:blip>
          <a:srcRect r="20628"/>
          <a:stretch/>
        </p:blipFill>
        <p:spPr>
          <a:xfrm>
            <a:off x="4724400" y="2286000"/>
            <a:ext cx="4191000" cy="10954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102733"/>
            <a:ext cx="8229600" cy="1960800"/>
          </a:xfrm>
          <a:prstGeom prst="rect">
            <a:avLst/>
          </a:prstGeom>
        </p:spPr>
        <p:txBody>
          <a:bodyPr lIns="91425" tIns="91425" rIns="91425" bIns="91425" anchor="b" anchorCtr="0">
            <a:noAutofit/>
          </a:bodyPr>
          <a:lstStyle/>
          <a:p>
            <a:pPr lvl="0" rtl="0">
              <a:spcBef>
                <a:spcPts val="0"/>
              </a:spcBef>
              <a:buNone/>
            </a:pPr>
            <a:r>
              <a:rPr lang="en" sz="3000" b="1" dirty="0"/>
              <a:t>Integration of Models from Deletion and Perturbation Data Resulted in Successfully Modeling GRNs</a:t>
            </a:r>
          </a:p>
        </p:txBody>
      </p:sp>
      <p:sp>
        <p:nvSpPr>
          <p:cNvPr id="90" name="Shape 90"/>
          <p:cNvSpPr txBox="1">
            <a:spLocks noGrp="1"/>
          </p:cNvSpPr>
          <p:nvPr>
            <p:ph type="body" idx="1"/>
          </p:nvPr>
        </p:nvSpPr>
        <p:spPr>
          <a:xfrm>
            <a:off x="457200" y="2286000"/>
            <a:ext cx="8229600" cy="4211599"/>
          </a:xfrm>
          <a:prstGeom prst="rect">
            <a:avLst/>
          </a:prstGeom>
        </p:spPr>
        <p:txBody>
          <a:bodyPr lIns="91425" tIns="91425" rIns="91425" bIns="91425" anchor="t" anchorCtr="0">
            <a:noAutofit/>
          </a:bodyPr>
          <a:lstStyle/>
          <a:p>
            <a:pPr marL="457200" indent="-381000">
              <a:buClr>
                <a:srgbClr val="B7B7B7"/>
              </a:buClr>
              <a:buSzPct val="100000"/>
              <a:buFont typeface="Arial"/>
              <a:buChar char="●"/>
            </a:pPr>
            <a:r>
              <a:rPr lang="en" dirty="0">
                <a:solidFill>
                  <a:schemeClr val="bg1">
                    <a:lumMod val="75000"/>
                  </a:schemeClr>
                </a:solidFill>
              </a:rPr>
              <a:t>Won the DREAM3 Challenge, a competition for reverse engineering GRNs, by combining a Noise Model from deletion data and Differential Equation Model from perturbation data               </a:t>
            </a:r>
          </a:p>
          <a:p>
            <a:pPr marL="457200" lvl="0" indent="-381000" rtl="0">
              <a:spcBef>
                <a:spcPts val="0"/>
              </a:spcBef>
              <a:buClr>
                <a:srgbClr val="000000"/>
              </a:buClr>
              <a:buSzPct val="100000"/>
              <a:buFont typeface="Arial"/>
              <a:buChar char="●"/>
            </a:pPr>
            <a:r>
              <a:rPr lang="en" sz="2400" dirty="0" smtClean="0">
                <a:solidFill>
                  <a:srgbClr val="000000"/>
                </a:solidFill>
              </a:rPr>
              <a:t>Created </a:t>
            </a:r>
            <a:r>
              <a:rPr lang="en" sz="2400" dirty="0">
                <a:solidFill>
                  <a:srgbClr val="000000"/>
                </a:solidFill>
              </a:rPr>
              <a:t>their integrated model from their two types of data and made their prediction in seven batches </a:t>
            </a:r>
          </a:p>
          <a:p>
            <a:pPr marL="457200" lvl="0" indent="-381000" rtl="0">
              <a:spcBef>
                <a:spcPts val="0"/>
              </a:spcBef>
              <a:buClr>
                <a:srgbClr val="B7B7B7"/>
              </a:buClr>
              <a:buSzPct val="100000"/>
              <a:buFont typeface="Arial"/>
              <a:buChar char="●"/>
            </a:pPr>
            <a:r>
              <a:rPr lang="en" sz="2400" dirty="0">
                <a:solidFill>
                  <a:schemeClr val="bg1">
                    <a:lumMod val="75000"/>
                  </a:schemeClr>
                </a:solidFill>
              </a:rPr>
              <a:t>Summary: It is beneficial to use multiple data sources</a:t>
            </a:r>
          </a:p>
          <a:p>
            <a:pPr marL="457200" lvl="0" indent="-381000" rtl="0">
              <a:spcBef>
                <a:spcPts val="0"/>
              </a:spcBef>
              <a:buClr>
                <a:srgbClr val="B7B7B7"/>
              </a:buClr>
              <a:buSzPct val="100000"/>
              <a:buFont typeface="Arial"/>
              <a:buChar char="●"/>
            </a:pPr>
            <a:r>
              <a:rPr lang="en" sz="2400" dirty="0">
                <a:solidFill>
                  <a:schemeClr val="bg1">
                    <a:lumMod val="75000"/>
                  </a:schemeClr>
                </a:solidFill>
              </a:rPr>
              <a:t>Implications: It would be advantageous to look at a noise model in our work </a:t>
            </a:r>
            <a:endParaRPr lang="en" sz="2400" dirty="0" smtClean="0">
              <a:solidFill>
                <a:schemeClr val="bg1">
                  <a:lumMod val="75000"/>
                </a:schemeClr>
              </a:solidFill>
            </a:endParaRPr>
          </a:p>
          <a:p>
            <a:pPr marL="76200" lvl="0" indent="0" rtl="0">
              <a:spcBef>
                <a:spcPts val="0"/>
              </a:spcBef>
              <a:buClr>
                <a:srgbClr val="B7B7B7"/>
              </a:buClr>
              <a:buSzPct val="100000"/>
              <a:buNone/>
            </a:pPr>
            <a:endParaRPr lang="en" sz="2400" dirty="0">
              <a:solidFill>
                <a:schemeClr val="bg1">
                  <a:lumMod val="75000"/>
                </a:schemeClr>
              </a:solidFill>
            </a:endParaRPr>
          </a:p>
        </p:txBody>
      </p:sp>
    </p:spTree>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32</TotalTime>
  <Words>1619</Words>
  <Application>Microsoft Office PowerPoint</Application>
  <PresentationFormat>On-screen Show (4:3)</PresentationFormat>
  <Paragraphs>146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Improved Reconstruction of In Silico Gene Regulatory Networks by Integrating Knockout and Perturbation Data</vt:lpstr>
      <vt:lpstr>Integration of Models from Deletion and Perturbation Data Resulted in Successfully Modeling GRNs</vt:lpstr>
      <vt:lpstr>Integration of Models from Deletion and Perturbation Data Resulted in Successfully Modeling GRNs</vt:lpstr>
      <vt:lpstr>Constructed GRNs for Fifteen Known Regulatory Networks</vt:lpstr>
      <vt:lpstr>Found Simple Regulatory Relationships from Deletion Data and More Complex Ones from Perturbation Data</vt:lpstr>
      <vt:lpstr>Noise Model Determines if the Deviation Between Expression Level in the Deletion Strain and WT is Due to Noise </vt:lpstr>
      <vt:lpstr>Two Differential Equations Were Used to Model Perturbation Data</vt:lpstr>
      <vt:lpstr>We Use a Similar Differential Equation to Model Gene Expression for Cold Shock</vt:lpstr>
      <vt:lpstr>Integration of Models from Deletion and Perturbation Data Resulted in Successfully Modeling GRNs</vt:lpstr>
      <vt:lpstr>Performance of the Integrated Model was Determined by Grouping Predictions in Batches</vt:lpstr>
      <vt:lpstr>PowerPoint Presentation</vt:lpstr>
      <vt:lpstr>Their Model Cannot Distinguish Between Direct and Indirect Data</vt:lpstr>
      <vt:lpstr>PowerPoint Presentation</vt:lpstr>
      <vt:lpstr>PowerPoint Presentation</vt:lpstr>
      <vt:lpstr>PowerPoint Presentation</vt:lpstr>
      <vt:lpstr>PowerPoint Presentation</vt:lpstr>
      <vt:lpstr>PowerPoint Presentation</vt:lpstr>
      <vt:lpstr>PowerPoint Presentation</vt:lpstr>
      <vt:lpstr>Integration of Models from Deletion and Perturbation Data Resulted in Successfully Modeling GRNs</vt:lpstr>
      <vt:lpstr>Summary</vt:lpstr>
      <vt:lpstr>Integration of Models from Deletion and Perturbation Data Resulted in Successfully Modeling GRNs</vt:lpstr>
      <vt:lpstr>Though Their Approach is Slightly Different, We Could Benefit by Adopting Some of their Methods</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Improved Reconstruction of In Silico Gene Regulatory Networks by Integrating Knockout and Perturbation Data</dc:title>
  <cp:lastModifiedBy>Student</cp:lastModifiedBy>
  <cp:revision>14</cp:revision>
  <dcterms:modified xsi:type="dcterms:W3CDTF">2015-06-09T23:39:44Z</dcterms:modified>
</cp:coreProperties>
</file>