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9" r:id="rId4"/>
    <p:sldId id="270" r:id="rId5"/>
    <p:sldId id="271" r:id="rId6"/>
    <p:sldId id="268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9822" autoAdjust="0"/>
  </p:normalViewPr>
  <p:slideViewPr>
    <p:cSldViewPr snapToGrid="0" snapToObjects="1">
      <p:cViewPr>
        <p:scale>
          <a:sx n="103" d="100"/>
          <a:sy n="103" d="100"/>
        </p:scale>
        <p:origin x="-1854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08A3-12E9-6E48-B2BF-2141B56914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9FC3-A4DE-6441-8862-75D09E213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050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08A3-12E9-6E48-B2BF-2141B56914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9FC3-A4DE-6441-8862-75D09E213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68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08A3-12E9-6E48-B2BF-2141B56914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9FC3-A4DE-6441-8862-75D09E213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55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08A3-12E9-6E48-B2BF-2141B56914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9FC3-A4DE-6441-8862-75D09E213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350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08A3-12E9-6E48-B2BF-2141B56914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9FC3-A4DE-6441-8862-75D09E213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979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08A3-12E9-6E48-B2BF-2141B56914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9FC3-A4DE-6441-8862-75D09E213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18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08A3-12E9-6E48-B2BF-2141B56914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9FC3-A4DE-6441-8862-75D09E213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98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08A3-12E9-6E48-B2BF-2141B56914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9FC3-A4DE-6441-8862-75D09E213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132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08A3-12E9-6E48-B2BF-2141B56914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9FC3-A4DE-6441-8862-75D09E213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398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08A3-12E9-6E48-B2BF-2141B56914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9FC3-A4DE-6441-8862-75D09E213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351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08A3-12E9-6E48-B2BF-2141B56914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9FC3-A4DE-6441-8862-75D09E213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244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408A3-12E9-6E48-B2BF-2141B56914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B9FC3-A4DE-6441-8862-75D09E213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95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91199"/>
            <a:ext cx="7772400" cy="240925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a typeface="+mj-ea"/>
              </a:rPr>
              <a:t>Global network analysis of drug tolerance, mode of action and virulence in methicillin-resistant </a:t>
            </a:r>
            <a:r>
              <a:rPr lang="en-US" i="1" dirty="0" smtClean="0">
                <a:ea typeface="+mj-ea"/>
              </a:rPr>
              <a:t>S. </a:t>
            </a:r>
            <a:r>
              <a:rPr lang="en-US" i="1" dirty="0" err="1" smtClean="0">
                <a:ea typeface="+mj-ea"/>
              </a:rPr>
              <a:t>aureus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Chloe Jones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Loyola Marymount University </a:t>
            </a:r>
          </a:p>
          <a:p>
            <a:pPr lvl="0">
              <a:spcBef>
                <a:spcPts val="1000"/>
              </a:spcBef>
              <a:buClr>
                <a:schemeClr val="dk1"/>
              </a:buClr>
              <a:buSzPct val="61111"/>
            </a:pPr>
            <a:r>
              <a:rPr lang="en" dirty="0" smtClean="0">
                <a:solidFill>
                  <a:schemeClr val="tx1"/>
                </a:solidFill>
              </a:rPr>
              <a:t>BIOL368: Bioinformatics Laboratory</a:t>
            </a:r>
          </a:p>
          <a:p>
            <a:pPr lvl="0">
              <a:spcBef>
                <a:spcPts val="1000"/>
              </a:spcBef>
              <a:buClr>
                <a:schemeClr val="dk1"/>
              </a:buClr>
              <a:buSzPct val="61111"/>
            </a:pPr>
            <a:r>
              <a:rPr lang="en" dirty="0" smtClean="0">
                <a:solidFill>
                  <a:schemeClr val="tx1"/>
                </a:solidFill>
              </a:rPr>
              <a:t>October 28, 2014</a:t>
            </a:r>
          </a:p>
          <a:p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624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 </a:t>
            </a:r>
            <a:r>
              <a:rPr lang="nl-NL" b="1" dirty="0"/>
              <a:t>ESAT-6 system </a:t>
            </a:r>
            <a:r>
              <a:rPr lang="nl-NL" b="1" dirty="0" err="1"/>
              <a:t>plays</a:t>
            </a:r>
            <a:r>
              <a:rPr lang="nl-NL" b="1" dirty="0"/>
              <a:t> important </a:t>
            </a:r>
            <a:r>
              <a:rPr lang="nl-NL" b="1" dirty="0" err="1"/>
              <a:t>role</a:t>
            </a:r>
            <a:r>
              <a:rPr lang="nl-NL" b="1" dirty="0"/>
              <a:t> in </a:t>
            </a:r>
            <a:r>
              <a:rPr lang="nl-NL" b="1" dirty="0" err="1"/>
              <a:t>pathogenesis</a:t>
            </a:r>
            <a:endParaRPr lang="en-US" b="1" dirty="0"/>
          </a:p>
        </p:txBody>
      </p:sp>
      <p:pic>
        <p:nvPicPr>
          <p:cNvPr id="4" name="Content Placeholder 3" descr="Screen Shot 2014-11-11 at 2.50.47 A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545"/>
          <a:stretch/>
        </p:blipFill>
        <p:spPr>
          <a:xfrm>
            <a:off x="339054" y="1417638"/>
            <a:ext cx="5322104" cy="4430059"/>
          </a:xfrm>
        </p:spPr>
      </p:pic>
      <p:sp>
        <p:nvSpPr>
          <p:cNvPr id="5" name="TextBox 4"/>
          <p:cNvSpPr txBox="1"/>
          <p:nvPr/>
        </p:nvSpPr>
        <p:spPr>
          <a:xfrm>
            <a:off x="5817234" y="1939178"/>
            <a:ext cx="2335965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Genes </a:t>
            </a:r>
            <a:r>
              <a:rPr lang="en-US" dirty="0" err="1" smtClean="0"/>
              <a:t>downregulated</a:t>
            </a:r>
            <a:r>
              <a:rPr lang="en-US" dirty="0" smtClean="0"/>
              <a:t> by </a:t>
            </a:r>
            <a:r>
              <a:rPr lang="en-US" dirty="0" err="1" smtClean="0"/>
              <a:t>ranalexin</a:t>
            </a:r>
            <a:r>
              <a:rPr lang="en-US" dirty="0" smtClean="0"/>
              <a:t> (</a:t>
            </a:r>
            <a:r>
              <a:rPr lang="en-US" dirty="0" err="1" smtClean="0"/>
              <a:t>RanaDown</a:t>
            </a:r>
            <a:r>
              <a:rPr lang="en-US" dirty="0" smtClean="0"/>
              <a:t>) are shown in pink, other in yellow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If named considered a gene that has been characterized, otherwise locus identifier 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Seven uncharacterized genes in ESAT- 6 module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552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Modules that are significant in </a:t>
            </a:r>
            <a:r>
              <a:rPr lang="en-US" dirty="0" smtClean="0"/>
              <a:t>virulence, </a:t>
            </a:r>
            <a:r>
              <a:rPr lang="en-US" dirty="0"/>
              <a:t>Marked with </a:t>
            </a:r>
            <a:r>
              <a:rPr lang="en-US" dirty="0" smtClean="0"/>
              <a:t>‘Pathogenesis’</a:t>
            </a:r>
            <a:endParaRPr lang="en-US" dirty="0"/>
          </a:p>
        </p:txBody>
      </p:sp>
      <p:pic>
        <p:nvPicPr>
          <p:cNvPr id="4" name="Content Placeholder 3" descr="Screen Shot 2014-11-11 at 2.51.39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912" b="-4912"/>
          <a:stretch>
            <a:fillRect/>
          </a:stretch>
        </p:blipFill>
        <p:spPr>
          <a:xfrm>
            <a:off x="695252" y="1749633"/>
            <a:ext cx="7526356" cy="4139206"/>
          </a:xfrm>
        </p:spPr>
      </p:pic>
    </p:spTree>
    <p:extLst>
      <p:ext uri="{BB962C8B-B14F-4D97-AF65-F5344CB8AC3E}">
        <p14:creationId xmlns:p14="http://schemas.microsoft.com/office/powerpoint/2010/main" val="2821369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Upregulation</a:t>
            </a:r>
            <a:r>
              <a:rPr lang="en-US" dirty="0"/>
              <a:t> of </a:t>
            </a:r>
            <a:r>
              <a:rPr lang="en-US" dirty="0" err="1"/>
              <a:t>vraR</a:t>
            </a:r>
            <a:r>
              <a:rPr lang="en-US" dirty="0"/>
              <a:t> and </a:t>
            </a:r>
            <a:r>
              <a:rPr lang="en-US" dirty="0" err="1"/>
              <a:t>tcaA</a:t>
            </a:r>
            <a:r>
              <a:rPr lang="en-US" dirty="0"/>
              <a:t> by </a:t>
            </a:r>
            <a:r>
              <a:rPr lang="en-US" dirty="0" err="1"/>
              <a:t>Ranalexin</a:t>
            </a:r>
            <a:r>
              <a:rPr lang="en-US" dirty="0"/>
              <a:t> </a:t>
            </a:r>
          </a:p>
        </p:txBody>
      </p:sp>
      <p:pic>
        <p:nvPicPr>
          <p:cNvPr id="4" name="Content Placeholder 3" descr="Screen Shot 2014-11-11 at 2.52.21 A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" r="-321"/>
          <a:stretch/>
        </p:blipFill>
        <p:spPr>
          <a:xfrm>
            <a:off x="457200" y="1797092"/>
            <a:ext cx="4476206" cy="4050605"/>
          </a:xfrm>
        </p:spPr>
      </p:pic>
      <p:sp>
        <p:nvSpPr>
          <p:cNvPr id="5" name="TextBox 4"/>
          <p:cNvSpPr txBox="1"/>
          <p:nvPr/>
        </p:nvSpPr>
        <p:spPr>
          <a:xfrm>
            <a:off x="5182214" y="1797092"/>
            <a:ext cx="3961786" cy="3724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smtClean="0"/>
              <a:t>Showing </a:t>
            </a:r>
            <a:r>
              <a:rPr lang="en-US" sz="2000" dirty="0"/>
              <a:t>the </a:t>
            </a:r>
            <a:r>
              <a:rPr lang="en-US" sz="2000" dirty="0" err="1"/>
              <a:t>upregulation</a:t>
            </a:r>
            <a:r>
              <a:rPr lang="en-US" sz="2000" dirty="0"/>
              <a:t> of </a:t>
            </a:r>
            <a:r>
              <a:rPr lang="en-US" sz="2000" dirty="0" err="1"/>
              <a:t>vraR</a:t>
            </a:r>
            <a:r>
              <a:rPr lang="en-US" sz="2000" dirty="0"/>
              <a:t> and </a:t>
            </a:r>
            <a:r>
              <a:rPr lang="en-US" sz="2000" dirty="0" err="1" smtClean="0"/>
              <a:t>tcaA</a:t>
            </a:r>
            <a:r>
              <a:rPr lang="en-US" sz="2000" dirty="0" smtClean="0"/>
              <a:t> </a:t>
            </a:r>
            <a:r>
              <a:rPr lang="en-US" sz="2000" dirty="0"/>
              <a:t>expression at different exposure </a:t>
            </a:r>
            <a:r>
              <a:rPr lang="en-US" sz="2000" dirty="0" smtClean="0"/>
              <a:t>times </a:t>
            </a:r>
            <a:r>
              <a:rPr lang="en-US" sz="2000" dirty="0"/>
              <a:t>when exposed to </a:t>
            </a:r>
            <a:r>
              <a:rPr lang="en-US" sz="2000" dirty="0" err="1" smtClean="0"/>
              <a:t>ranaflexin</a:t>
            </a:r>
            <a:endParaRPr lang="en-US" sz="2000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/>
              <a:t>Peaked at 30 minutes (</a:t>
            </a:r>
            <a:r>
              <a:rPr lang="en-US" sz="2000" dirty="0" err="1"/>
              <a:t>upregulation</a:t>
            </a:r>
            <a:r>
              <a:rPr lang="en-US" sz="2000" dirty="0"/>
              <a:t>) and then declined after an </a:t>
            </a:r>
            <a:r>
              <a:rPr lang="en-US" sz="2000" dirty="0" smtClean="0"/>
              <a:t>hour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err="1"/>
              <a:t>VraR</a:t>
            </a:r>
            <a:r>
              <a:rPr lang="en-US" sz="2000" dirty="0"/>
              <a:t>: involved in the control of the cell wall peptidoglycan </a:t>
            </a:r>
            <a:r>
              <a:rPr lang="en-US" sz="2000" dirty="0" smtClean="0"/>
              <a:t>biosynthesis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948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Hyposomotic</a:t>
            </a:r>
            <a:r>
              <a:rPr lang="en-US" dirty="0"/>
              <a:t> stress in response to </a:t>
            </a:r>
            <a:r>
              <a:rPr lang="en-US" dirty="0" err="1"/>
              <a:t>ranalexin</a:t>
            </a:r>
            <a:r>
              <a:rPr lang="en-US" dirty="0"/>
              <a:t> and/or </a:t>
            </a:r>
            <a:r>
              <a:rPr lang="en-US" dirty="0" err="1"/>
              <a:t>vancomycin</a:t>
            </a:r>
            <a:endParaRPr lang="en-US" dirty="0"/>
          </a:p>
        </p:txBody>
      </p:sp>
      <p:pic>
        <p:nvPicPr>
          <p:cNvPr id="4" name="Content Placeholder 3" descr="Screen Shot 2014-11-11 at 2.53.07 A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80"/>
          <a:stretch/>
        </p:blipFill>
        <p:spPr>
          <a:xfrm>
            <a:off x="457200" y="1600200"/>
            <a:ext cx="4725836" cy="4525963"/>
          </a:xfrm>
        </p:spPr>
      </p:pic>
      <p:sp>
        <p:nvSpPr>
          <p:cNvPr id="5" name="TextBox 4"/>
          <p:cNvSpPr txBox="1"/>
          <p:nvPr/>
        </p:nvSpPr>
        <p:spPr>
          <a:xfrm>
            <a:off x="5431687" y="1825776"/>
            <a:ext cx="3560646" cy="4001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err="1"/>
              <a:t>Hyposomotic</a:t>
            </a:r>
            <a:r>
              <a:rPr lang="en-US" sz="2000" dirty="0"/>
              <a:t> </a:t>
            </a:r>
            <a:r>
              <a:rPr lang="en-US" sz="2000" dirty="0" smtClean="0"/>
              <a:t>stress (swelling) </a:t>
            </a:r>
            <a:r>
              <a:rPr lang="en-US" sz="2000" dirty="0"/>
              <a:t>in response to </a:t>
            </a:r>
            <a:r>
              <a:rPr lang="en-US" sz="2000" dirty="0" err="1"/>
              <a:t>ranalexin</a:t>
            </a:r>
            <a:r>
              <a:rPr lang="en-US" sz="2000" dirty="0"/>
              <a:t> and/or </a:t>
            </a:r>
            <a:r>
              <a:rPr lang="en-US" sz="2000" dirty="0" err="1"/>
              <a:t>vancomycin</a:t>
            </a:r>
            <a:r>
              <a:rPr lang="en-US" sz="2000" dirty="0"/>
              <a:t> at different </a:t>
            </a:r>
            <a:r>
              <a:rPr lang="en-US" sz="2000" dirty="0" smtClean="0"/>
              <a:t>concentrations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Control </a:t>
            </a:r>
            <a:r>
              <a:rPr lang="en-US" sz="2000" dirty="0"/>
              <a:t>experienced the least amount of stress 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/>
              <a:t>C</a:t>
            </a:r>
            <a:r>
              <a:rPr lang="en-US" sz="2000" dirty="0" smtClean="0"/>
              <a:t>ombination </a:t>
            </a:r>
            <a:r>
              <a:rPr lang="en-US" sz="2000" dirty="0"/>
              <a:t>of </a:t>
            </a:r>
            <a:r>
              <a:rPr lang="en-US" sz="2000" dirty="0" err="1"/>
              <a:t>vancomycin</a:t>
            </a:r>
            <a:r>
              <a:rPr lang="en-US" sz="2000" dirty="0"/>
              <a:t> and </a:t>
            </a:r>
            <a:r>
              <a:rPr lang="en-US" sz="2000" dirty="0" err="1"/>
              <a:t>ranalaexin</a:t>
            </a:r>
            <a:r>
              <a:rPr lang="en-US" sz="2000" dirty="0"/>
              <a:t> experienced the most as well as </a:t>
            </a:r>
            <a:r>
              <a:rPr lang="en-US" sz="2000" dirty="0" err="1"/>
              <a:t>ranalexin</a:t>
            </a:r>
            <a:r>
              <a:rPr lang="en-US" sz="2000" dirty="0"/>
              <a:t> on its </a:t>
            </a:r>
            <a:r>
              <a:rPr lang="en-US" sz="2000" dirty="0" smtClean="0"/>
              <a:t>own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1712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Summary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Ranalexin</a:t>
            </a:r>
            <a:r>
              <a:rPr lang="en-US" dirty="0" smtClean="0"/>
              <a:t> affects bacterial cell wall and membrane </a:t>
            </a:r>
          </a:p>
          <a:p>
            <a:r>
              <a:rPr lang="en-US" dirty="0"/>
              <a:t>Cationic AMPs exert </a:t>
            </a:r>
            <a:r>
              <a:rPr lang="en-US" dirty="0" smtClean="0"/>
              <a:t>inhibitory actions</a:t>
            </a:r>
          </a:p>
          <a:p>
            <a:r>
              <a:rPr lang="en-US" dirty="0" err="1"/>
              <a:t>FtsH</a:t>
            </a:r>
            <a:r>
              <a:rPr lang="en-US" dirty="0"/>
              <a:t> membrane chaperone -</a:t>
            </a:r>
            <a:r>
              <a:rPr lang="en-US" dirty="0" smtClean="0"/>
              <a:t>- </a:t>
            </a:r>
            <a:r>
              <a:rPr lang="en-US" dirty="0" err="1"/>
              <a:t>upregulated</a:t>
            </a:r>
            <a:r>
              <a:rPr lang="en-US" dirty="0"/>
              <a:t> in response to </a:t>
            </a:r>
            <a:r>
              <a:rPr lang="en-US" dirty="0" err="1"/>
              <a:t>ranalexin</a:t>
            </a:r>
            <a:r>
              <a:rPr lang="en-US" dirty="0"/>
              <a:t> , potential drug </a:t>
            </a:r>
            <a:r>
              <a:rPr lang="en-US" dirty="0" smtClean="0"/>
              <a:t>target</a:t>
            </a:r>
          </a:p>
          <a:p>
            <a:r>
              <a:rPr lang="en-US" dirty="0" err="1"/>
              <a:t>VraRS</a:t>
            </a:r>
            <a:r>
              <a:rPr lang="en-US" dirty="0"/>
              <a:t> -- may be two component staphylococcal response regulator that is involved with cationic peptide </a:t>
            </a:r>
            <a:r>
              <a:rPr lang="en-US" dirty="0" smtClean="0"/>
              <a:t>resistance</a:t>
            </a:r>
          </a:p>
          <a:p>
            <a:r>
              <a:rPr lang="en-US" dirty="0"/>
              <a:t>Evidence for </a:t>
            </a:r>
            <a:r>
              <a:rPr lang="en-US" dirty="0" err="1"/>
              <a:t>PhoU</a:t>
            </a:r>
            <a:r>
              <a:rPr lang="en-US" dirty="0"/>
              <a:t>-mediated </a:t>
            </a:r>
            <a:r>
              <a:rPr lang="en-US" dirty="0" err="1"/>
              <a:t>persister</a:t>
            </a:r>
            <a:r>
              <a:rPr lang="en-US" dirty="0"/>
              <a:t> switching as a mech. of drug tolerance in MRSA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477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Acknowledgements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" dirty="0"/>
              <a:t>Loyola Marymount University</a:t>
            </a:r>
          </a:p>
          <a:p>
            <a:pPr>
              <a:spcBef>
                <a:spcPts val="0"/>
              </a:spcBef>
              <a:buNone/>
            </a:pPr>
            <a:r>
              <a:rPr lang="en" dirty="0"/>
              <a:t>Kam D. Dahlquist, Ph. </a:t>
            </a:r>
            <a:r>
              <a:rPr lang="en" dirty="0" smtClean="0"/>
              <a:t>D</a:t>
            </a:r>
            <a:r>
              <a:rPr lang="en-US" dirty="0" smtClean="0"/>
              <a:t>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Stephen, TA</a:t>
            </a:r>
            <a:endParaRPr lang="e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3836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Citation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1600" dirty="0" smtClean="0"/>
              <a:t>Overton </a:t>
            </a:r>
            <a:r>
              <a:rPr lang="en-US" sz="1600" dirty="0"/>
              <a:t>et al., 2011 I.M. Overton, S. Graham, K.A. Gould, J. Hinds, C.H. </a:t>
            </a:r>
            <a:r>
              <a:rPr lang="en-US" sz="1600" dirty="0" err="1"/>
              <a:t>Botting</a:t>
            </a:r>
            <a:r>
              <a:rPr lang="en-US" sz="1600" dirty="0"/>
              <a:t>, S. </a:t>
            </a:r>
            <a:r>
              <a:rPr lang="en-US" sz="1600" dirty="0" err="1"/>
              <a:t>Shirran</a:t>
            </a:r>
            <a:r>
              <a:rPr lang="en-US" sz="1600" dirty="0"/>
              <a:t>, </a:t>
            </a:r>
            <a:endParaRPr lang="en-US" sz="1600" dirty="0" smtClean="0"/>
          </a:p>
          <a:p>
            <a:pPr marL="457200" lvl="1" indent="0">
              <a:buNone/>
            </a:pPr>
            <a:r>
              <a:rPr lang="en-US" sz="1600" dirty="0" smtClean="0"/>
              <a:t>	G.J</a:t>
            </a:r>
            <a:r>
              <a:rPr lang="en-US" sz="1600" dirty="0"/>
              <a:t>. Barton, P.J. </a:t>
            </a:r>
            <a:r>
              <a:rPr lang="en-US" sz="1600" dirty="0" err="1" smtClean="0"/>
              <a:t>Coote</a:t>
            </a:r>
            <a:r>
              <a:rPr lang="en-US" sz="1600" dirty="0" smtClean="0"/>
              <a:t> </a:t>
            </a:r>
            <a:r>
              <a:rPr lang="en-US" sz="1600" dirty="0"/>
              <a:t>Global network analysis of </a:t>
            </a:r>
            <a:r>
              <a:rPr lang="en-US" sz="1600" dirty="0" smtClean="0"/>
              <a:t>drug tolerance</a:t>
            </a:r>
            <a:r>
              <a:rPr lang="en-US" sz="1600" dirty="0"/>
              <a:t>, mode of action and </a:t>
            </a:r>
            <a:r>
              <a:rPr lang="en-US" sz="1600" dirty="0" smtClean="0"/>
              <a:t>	virulence </a:t>
            </a:r>
            <a:r>
              <a:rPr lang="en-US" sz="1600" dirty="0"/>
              <a:t>in methicillin-resistant S. </a:t>
            </a:r>
            <a:r>
              <a:rPr lang="en-US" sz="1600" dirty="0" err="1"/>
              <a:t>aureus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00958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Outline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MRSA infections rising due to resistant strains</a:t>
            </a:r>
          </a:p>
          <a:p>
            <a:r>
              <a:rPr lang="en-US" dirty="0" smtClean="0"/>
              <a:t>Antimicrobial peptides, a potential source to combat resistant bacteria</a:t>
            </a:r>
          </a:p>
          <a:p>
            <a:r>
              <a:rPr lang="en-US" dirty="0" smtClean="0"/>
              <a:t>Understanding the mechanism of antimicrobials, </a:t>
            </a:r>
            <a:r>
              <a:rPr lang="en-US" dirty="0" err="1" smtClean="0"/>
              <a:t>transcriptome</a:t>
            </a:r>
            <a:r>
              <a:rPr lang="en-US" dirty="0" smtClean="0"/>
              <a:t> profiling </a:t>
            </a:r>
          </a:p>
          <a:p>
            <a:r>
              <a:rPr lang="en-US" dirty="0" smtClean="0"/>
              <a:t>Novel virulence factors discovered </a:t>
            </a:r>
          </a:p>
          <a:p>
            <a:r>
              <a:rPr lang="en-US" dirty="0" smtClean="0"/>
              <a:t>Analysis with microarrays, and functional network analysis </a:t>
            </a:r>
          </a:p>
          <a:p>
            <a:r>
              <a:rPr lang="en-US" dirty="0" smtClean="0"/>
              <a:t>Therapeutic strategies against S. </a:t>
            </a:r>
            <a:r>
              <a:rPr lang="en-US" dirty="0" err="1" smtClean="0"/>
              <a:t>aureus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384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MRSA </a:t>
            </a:r>
            <a:r>
              <a:rPr lang="en-US" dirty="0"/>
              <a:t>infections rising due to resistant strains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Methicillin </a:t>
            </a:r>
            <a:r>
              <a:rPr lang="en-US" dirty="0"/>
              <a:t>Resistant </a:t>
            </a:r>
            <a:r>
              <a:rPr lang="en-US" i="1" dirty="0"/>
              <a:t>Staphylococcus </a:t>
            </a:r>
            <a:r>
              <a:rPr lang="en-US" i="1" dirty="0" err="1"/>
              <a:t>aureus</a:t>
            </a:r>
            <a:r>
              <a:rPr lang="en-US" i="1" dirty="0"/>
              <a:t> </a:t>
            </a:r>
            <a:r>
              <a:rPr lang="en-US" dirty="0"/>
              <a:t>(MRSA): human pathogen with strains resistant to existing </a:t>
            </a:r>
            <a:r>
              <a:rPr lang="en-US" dirty="0" smtClean="0"/>
              <a:t>treatments</a:t>
            </a:r>
          </a:p>
          <a:p>
            <a:r>
              <a:rPr lang="en-US" dirty="0" smtClean="0"/>
              <a:t>Major global problem </a:t>
            </a:r>
          </a:p>
          <a:p>
            <a:pPr lvl="1"/>
            <a:r>
              <a:rPr lang="en-US" sz="3200" dirty="0"/>
              <a:t>P</a:t>
            </a:r>
            <a:r>
              <a:rPr lang="en-US" sz="3200" dirty="0" smtClean="0"/>
              <a:t>revention </a:t>
            </a:r>
            <a:r>
              <a:rPr lang="en-US" sz="3200" dirty="0"/>
              <a:t>and treatment strategies are imperative</a:t>
            </a:r>
          </a:p>
        </p:txBody>
      </p:sp>
    </p:spTree>
    <p:extLst>
      <p:ext uri="{BB962C8B-B14F-4D97-AF65-F5344CB8AC3E}">
        <p14:creationId xmlns:p14="http://schemas.microsoft.com/office/powerpoint/2010/main" val="947476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Antimicrobial </a:t>
            </a:r>
            <a:r>
              <a:rPr lang="en-US" dirty="0"/>
              <a:t>peptides, a potential source to combat resistant bacteria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Antimicrobial peptides (AMPs) possible method of unique </a:t>
            </a:r>
            <a:r>
              <a:rPr lang="en-US" dirty="0" smtClean="0"/>
              <a:t>antibiotic</a:t>
            </a:r>
          </a:p>
          <a:p>
            <a:pPr lvl="1"/>
            <a:r>
              <a:rPr lang="en-US" dirty="0" smtClean="0"/>
              <a:t>Part </a:t>
            </a:r>
            <a:r>
              <a:rPr lang="en-US" dirty="0"/>
              <a:t>of the innate immune </a:t>
            </a:r>
            <a:r>
              <a:rPr lang="en-US" dirty="0" smtClean="0"/>
              <a:t>response</a:t>
            </a:r>
            <a:endParaRPr lang="en-US" dirty="0"/>
          </a:p>
          <a:p>
            <a:r>
              <a:rPr lang="en-US" dirty="0" err="1" smtClean="0"/>
              <a:t>Ranelexin</a:t>
            </a:r>
            <a:r>
              <a:rPr lang="en-US" dirty="0" smtClean="0"/>
              <a:t> </a:t>
            </a:r>
            <a:r>
              <a:rPr lang="en-US" dirty="0"/>
              <a:t>(20a.a. peptide, isolated from bullfrog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Activity against Gram-positive </a:t>
            </a:r>
            <a:r>
              <a:rPr lang="en-US" dirty="0" smtClean="0"/>
              <a:t>bacteria (Especially S.</a:t>
            </a:r>
            <a:r>
              <a:rPr lang="en-US" i="1" dirty="0" smtClean="0"/>
              <a:t> </a:t>
            </a:r>
            <a:r>
              <a:rPr lang="en-US" i="1" dirty="0" err="1" smtClean="0"/>
              <a:t>Aureus</a:t>
            </a:r>
            <a:r>
              <a:rPr lang="en-US" dirty="0" smtClean="0"/>
              <a:t>), </a:t>
            </a:r>
            <a:r>
              <a:rPr lang="en-US" dirty="0"/>
              <a:t>in </a:t>
            </a:r>
            <a:r>
              <a:rPr lang="en-US" dirty="0" smtClean="0"/>
              <a:t>vitro</a:t>
            </a:r>
          </a:p>
          <a:p>
            <a:pPr lvl="1"/>
            <a:r>
              <a:rPr lang="en-US" dirty="0"/>
              <a:t>Therapeutic potential against MRSA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19946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Understanding </a:t>
            </a:r>
            <a:r>
              <a:rPr lang="en-US" dirty="0"/>
              <a:t>the mechanism of antimicrobials, </a:t>
            </a:r>
            <a:r>
              <a:rPr lang="en-US" dirty="0" err="1"/>
              <a:t>transcriptome</a:t>
            </a:r>
            <a:r>
              <a:rPr lang="en-US" dirty="0"/>
              <a:t> profiling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E</a:t>
            </a:r>
            <a:r>
              <a:rPr lang="en-US" dirty="0" smtClean="0"/>
              <a:t>xamines </a:t>
            </a:r>
            <a:r>
              <a:rPr lang="en-US" dirty="0"/>
              <a:t>the expression level of mRNAs in a given cell </a:t>
            </a:r>
            <a:r>
              <a:rPr lang="en-US" dirty="0" smtClean="0"/>
              <a:t>population</a:t>
            </a:r>
          </a:p>
          <a:p>
            <a:pPr lvl="1"/>
            <a:r>
              <a:rPr lang="en-US" dirty="0" smtClean="0"/>
              <a:t>DNA microarrays </a:t>
            </a:r>
          </a:p>
          <a:p>
            <a:r>
              <a:rPr lang="en-US" dirty="0" smtClean="0"/>
              <a:t>mRNA generated in response to antimicrobial stress reflect the </a:t>
            </a:r>
            <a:r>
              <a:rPr lang="en-US" dirty="0"/>
              <a:t>change in particular cell functions, provide marker for the type of </a:t>
            </a:r>
            <a:r>
              <a:rPr lang="en-US" dirty="0" smtClean="0"/>
              <a:t>stress</a:t>
            </a:r>
          </a:p>
          <a:p>
            <a:r>
              <a:rPr lang="en-US" dirty="0"/>
              <a:t> Expression profiling, analysis of drug mode of action, examples drug interactions or gene regulation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499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Microarray </a:t>
            </a:r>
            <a:r>
              <a:rPr lang="en-US" dirty="0" err="1" smtClean="0"/>
              <a:t>hybridisation</a:t>
            </a:r>
            <a:r>
              <a:rPr lang="en-US" dirty="0" smtClean="0"/>
              <a:t> and analysis </a:t>
            </a:r>
            <a:endParaRPr lang="en-US" dirty="0"/>
          </a:p>
        </p:txBody>
      </p:sp>
      <p:pic>
        <p:nvPicPr>
          <p:cNvPr id="6" name="Content Placeholder 5" descr="Screen Shot 2014-11-12 at 8.42.36 A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6" r="2108"/>
          <a:stretch/>
        </p:blipFill>
        <p:spPr>
          <a:xfrm>
            <a:off x="457200" y="1600200"/>
            <a:ext cx="5030511" cy="4898125"/>
          </a:xfrm>
        </p:spPr>
      </p:pic>
      <p:sp>
        <p:nvSpPr>
          <p:cNvPr id="7" name="TextBox 6"/>
          <p:cNvSpPr txBox="1"/>
          <p:nvPr/>
        </p:nvSpPr>
        <p:spPr>
          <a:xfrm>
            <a:off x="5487711" y="1701399"/>
            <a:ext cx="335267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smtClean="0"/>
              <a:t>Used </a:t>
            </a:r>
            <a:r>
              <a:rPr lang="en-US" sz="2000" dirty="0"/>
              <a:t>samples form MRSA-</a:t>
            </a:r>
            <a:r>
              <a:rPr lang="en-US" sz="2000" dirty="0" smtClean="0"/>
              <a:t>252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/>
              <a:t>H</a:t>
            </a:r>
            <a:r>
              <a:rPr lang="en-US" sz="2000" dirty="0" smtClean="0"/>
              <a:t>ybridized </a:t>
            </a:r>
            <a:r>
              <a:rPr lang="en-US" sz="2000" dirty="0"/>
              <a:t>6 microarray </a:t>
            </a:r>
            <a:r>
              <a:rPr lang="en-US" sz="2000" dirty="0" smtClean="0"/>
              <a:t>chips: they </a:t>
            </a:r>
            <a:r>
              <a:rPr lang="en-US" sz="2000" dirty="0"/>
              <a:t>performed three biological replicates, with each having two technical </a:t>
            </a:r>
            <a:r>
              <a:rPr lang="en-US" sz="2000" dirty="0" smtClean="0"/>
              <a:t>replicates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/>
              <a:t>P</a:t>
            </a:r>
            <a:r>
              <a:rPr lang="en-US" sz="2000" dirty="0" smtClean="0"/>
              <a:t>aired </a:t>
            </a:r>
            <a:r>
              <a:rPr lang="en-US" sz="2000" dirty="0"/>
              <a:t>samples on the chip were: Control 1 and </a:t>
            </a:r>
            <a:r>
              <a:rPr lang="en-US" sz="2000" dirty="0" err="1"/>
              <a:t>Ranaflexin</a:t>
            </a:r>
            <a:r>
              <a:rPr lang="en-US" sz="2000" dirty="0"/>
              <a:t> 1, Control 2 and </a:t>
            </a:r>
            <a:r>
              <a:rPr lang="en-US" sz="2000" dirty="0" err="1"/>
              <a:t>Ranaflexin</a:t>
            </a:r>
            <a:r>
              <a:rPr lang="en-US" sz="2000" dirty="0"/>
              <a:t> 2, Control 3 and </a:t>
            </a:r>
            <a:r>
              <a:rPr lang="en-US" sz="2000" dirty="0" err="1"/>
              <a:t>Ranaflexin</a:t>
            </a:r>
            <a:r>
              <a:rPr lang="en-US" sz="2000" dirty="0"/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1792717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Presence of </a:t>
            </a:r>
            <a:r>
              <a:rPr lang="en-US" b="1" dirty="0" err="1"/>
              <a:t>Ranaflexin</a:t>
            </a:r>
            <a:r>
              <a:rPr lang="en-US" b="1" dirty="0"/>
              <a:t> on MRSA</a:t>
            </a:r>
          </a:p>
        </p:txBody>
      </p:sp>
      <p:pic>
        <p:nvPicPr>
          <p:cNvPr id="4" name="Content Placeholder 3" descr="Screen Shot 2014-11-11 at 2.46.37 A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" r="729" b="24452"/>
          <a:stretch/>
        </p:blipFill>
        <p:spPr>
          <a:xfrm>
            <a:off x="457200" y="1516243"/>
            <a:ext cx="4867845" cy="476461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5692498" y="1825776"/>
            <a:ext cx="299430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/>
              <a:t>MRSA-252 exposed to </a:t>
            </a:r>
            <a:r>
              <a:rPr lang="en-US" sz="2000" dirty="0" err="1"/>
              <a:t>sublethal</a:t>
            </a:r>
            <a:r>
              <a:rPr lang="en-US" sz="2000" dirty="0"/>
              <a:t> </a:t>
            </a:r>
            <a:r>
              <a:rPr lang="en-US" sz="2000" dirty="0" err="1"/>
              <a:t>ranalexin</a:t>
            </a:r>
            <a:r>
              <a:rPr lang="en-US" sz="2000" dirty="0"/>
              <a:t> concentration ( 20μgml-1)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/>
              <a:t>Showed that in the presence of </a:t>
            </a:r>
            <a:r>
              <a:rPr lang="en-US" sz="2000" dirty="0" err="1"/>
              <a:t>ranalexin</a:t>
            </a:r>
            <a:r>
              <a:rPr lang="en-US" sz="2000" dirty="0"/>
              <a:t> had a brief reduction in growth rate</a:t>
            </a:r>
          </a:p>
        </p:txBody>
      </p:sp>
    </p:spTree>
    <p:extLst>
      <p:ext uri="{BB962C8B-B14F-4D97-AF65-F5344CB8AC3E}">
        <p14:creationId xmlns:p14="http://schemas.microsoft.com/office/powerpoint/2010/main" val="1880608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Degree of Interacting Nodes (Genes) </a:t>
            </a:r>
            <a:endParaRPr lang="en-US" b="1" dirty="0"/>
          </a:p>
        </p:txBody>
      </p:sp>
      <p:pic>
        <p:nvPicPr>
          <p:cNvPr id="4" name="Content Placeholder 3" descr="Screen Shot 2014-11-11 at 2.48.59 A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" r="119"/>
          <a:stretch/>
        </p:blipFill>
        <p:spPr>
          <a:xfrm>
            <a:off x="728567" y="1600200"/>
            <a:ext cx="4686454" cy="4525963"/>
          </a:xfrm>
        </p:spPr>
      </p:pic>
      <p:sp>
        <p:nvSpPr>
          <p:cNvPr id="3" name="TextBox 2"/>
          <p:cNvSpPr txBox="1"/>
          <p:nvPr/>
        </p:nvSpPr>
        <p:spPr>
          <a:xfrm>
            <a:off x="5817234" y="1791755"/>
            <a:ext cx="302768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/>
              <a:t>Axes represent the degree of interacting nodes (genes) in MRSA network</a:t>
            </a:r>
            <a:r>
              <a:rPr lang="en-US" sz="2000" dirty="0" smtClean="0"/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/>
              <a:t>Bottom left can be considered low degree values (less interaction), top right higher degree values (more interaction). Z-axis is the ratio.</a:t>
            </a:r>
          </a:p>
        </p:txBody>
      </p:sp>
    </p:spTree>
    <p:extLst>
      <p:ext uri="{BB962C8B-B14F-4D97-AF65-F5344CB8AC3E}">
        <p14:creationId xmlns:p14="http://schemas.microsoft.com/office/powerpoint/2010/main" val="3620977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Ranalexin</a:t>
            </a:r>
            <a:r>
              <a:rPr lang="fr-FR" dirty="0" smtClean="0"/>
              <a:t> </a:t>
            </a:r>
            <a:r>
              <a:rPr lang="fr-FR" dirty="0" err="1"/>
              <a:t>R</a:t>
            </a:r>
            <a:r>
              <a:rPr lang="fr-FR" dirty="0" err="1" smtClean="0"/>
              <a:t>esponse</a:t>
            </a:r>
            <a:r>
              <a:rPr lang="fr-FR" dirty="0" smtClean="0"/>
              <a:t> </a:t>
            </a:r>
            <a:r>
              <a:rPr lang="fr-FR" dirty="0"/>
              <a:t>M</a:t>
            </a:r>
            <a:r>
              <a:rPr lang="fr-FR" dirty="0" smtClean="0"/>
              <a:t>odules </a:t>
            </a:r>
            <a:r>
              <a:rPr lang="fr-FR" dirty="0"/>
              <a:t>(11)</a:t>
            </a:r>
            <a:endParaRPr lang="en-US" dirty="0"/>
          </a:p>
        </p:txBody>
      </p:sp>
      <p:pic>
        <p:nvPicPr>
          <p:cNvPr id="4" name="Content Placeholder 3" descr="Screen Shot 2014-11-11 at 2.49.49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28" b="5528"/>
          <a:stretch>
            <a:fillRect/>
          </a:stretch>
        </p:blipFill>
        <p:spPr>
          <a:xfrm>
            <a:off x="1064899" y="1417638"/>
            <a:ext cx="6864040" cy="3774957"/>
          </a:xfrm>
        </p:spPr>
      </p:pic>
    </p:spTree>
    <p:extLst>
      <p:ext uri="{BB962C8B-B14F-4D97-AF65-F5344CB8AC3E}">
        <p14:creationId xmlns:p14="http://schemas.microsoft.com/office/powerpoint/2010/main" val="1285465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</TotalTime>
  <Words>578</Words>
  <Application>Microsoft Office PowerPoint</Application>
  <PresentationFormat>On-screen Show (4:3)</PresentationFormat>
  <Paragraphs>68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Global network analysis of drug tolerance, mode of action and virulence in methicillin-resistant S. aureus</vt:lpstr>
      <vt:lpstr>Outline </vt:lpstr>
      <vt:lpstr>MRSA infections rising due to resistant strains</vt:lpstr>
      <vt:lpstr> Antimicrobial peptides, a potential source to combat resistant bacteria </vt:lpstr>
      <vt:lpstr> Understanding the mechanism of antimicrobials, transcriptome profiling  </vt:lpstr>
      <vt:lpstr>Microarray hybridisation and analysis </vt:lpstr>
      <vt:lpstr>Presence of Ranaflexin on MRSA</vt:lpstr>
      <vt:lpstr>Degree of Interacting Nodes (Genes) </vt:lpstr>
      <vt:lpstr>Ranalexin Response Modules (11)</vt:lpstr>
      <vt:lpstr> ESAT-6 system plays important role in pathogenesis</vt:lpstr>
      <vt:lpstr>Modules that are significant in virulence, Marked with ‘Pathogenesis’</vt:lpstr>
      <vt:lpstr>Upregulation of vraR and tcaA by Ranalexin </vt:lpstr>
      <vt:lpstr>Hyposomotic stress in response to ranalexin and/or vancomycin</vt:lpstr>
      <vt:lpstr>Summary </vt:lpstr>
      <vt:lpstr>Acknowledgements </vt:lpstr>
      <vt:lpstr>Citation 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network analysis of drug tolerance, mode of action and virulence in methicillin-resistant S. aureus</dc:title>
  <dc:creator>Library Guest</dc:creator>
  <cp:lastModifiedBy>Student</cp:lastModifiedBy>
  <cp:revision>16</cp:revision>
  <dcterms:created xsi:type="dcterms:W3CDTF">2014-11-11T10:42:16Z</dcterms:created>
  <dcterms:modified xsi:type="dcterms:W3CDTF">2014-11-12T21:12:19Z</dcterms:modified>
</cp:coreProperties>
</file>