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9" r:id="rId2"/>
    <p:sldId id="260" r:id="rId3"/>
    <p:sldId id="267" r:id="rId4"/>
    <p:sldId id="261" r:id="rId5"/>
    <p:sldId id="262" r:id="rId6"/>
    <p:sldId id="263" r:id="rId7"/>
    <p:sldId id="264" r:id="rId8"/>
    <p:sldId id="265" r:id="rId9"/>
    <p:sldId id="266" r:id="rId10"/>
    <p:sldId id="270" r:id="rId11"/>
    <p:sldId id="268" r:id="rId12"/>
    <p:sldId id="271" r:id="rId13"/>
    <p:sldId id="273" r:id="rId14"/>
    <p:sldId id="272" r:id="rId15"/>
    <p:sldId id="276" r:id="rId16"/>
    <p:sldId id="277" r:id="rId17"/>
    <p:sldId id="274" r:id="rId18"/>
    <p:sldId id="279" r:id="rId19"/>
    <p:sldId id="280" r:id="rId20"/>
    <p:sldId id="285" r:id="rId21"/>
    <p:sldId id="283" r:id="rId22"/>
    <p:sldId id="284" r:id="rId23"/>
    <p:sldId id="282" r:id="rId24"/>
    <p:sldId id="281" r:id="rId25"/>
    <p:sldId id="287" r:id="rId26"/>
    <p:sldId id="286" r:id="rId27"/>
    <p:sldId id="288" r:id="rId28"/>
    <p:sldId id="289" r:id="rId29"/>
    <p:sldId id="290" r:id="rId30"/>
    <p:sldId id="293" r:id="rId31"/>
    <p:sldId id="291" r:id="rId32"/>
    <p:sldId id="292" r:id="rId33"/>
    <p:sldId id="294" r:id="rId3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29" autoAdjust="0"/>
  </p:normalViewPr>
  <p:slideViewPr>
    <p:cSldViewPr>
      <p:cViewPr>
        <p:scale>
          <a:sx n="96" d="100"/>
          <a:sy n="96" d="100"/>
        </p:scale>
        <p:origin x="-1116" y="-24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3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3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Original Network</c:v>
                </c:pt>
              </c:strCache>
            </c:strRef>
          </c:tx>
          <c:invertIfNegative val="0"/>
          <c:cat>
            <c:strRef>
              <c:f>Sheet1!$A$3:$A$15</c:f>
              <c:strCache>
                <c:ptCount val="13"/>
                <c:pt idx="0">
                  <c:v>ACE2</c:v>
                </c:pt>
                <c:pt idx="1">
                  <c:v>ASH1</c:v>
                </c:pt>
                <c:pt idx="2">
                  <c:v>GLN3</c:v>
                </c:pt>
                <c:pt idx="3">
                  <c:v>HAP4</c:v>
                </c:pt>
                <c:pt idx="4">
                  <c:v>MIG2</c:v>
                </c:pt>
                <c:pt idx="5">
                  <c:v>MSN2</c:v>
                </c:pt>
                <c:pt idx="6">
                  <c:v>MSN4</c:v>
                </c:pt>
                <c:pt idx="7">
                  <c:v>PDR1</c:v>
                </c:pt>
                <c:pt idx="8">
                  <c:v>SFP1</c:v>
                </c:pt>
                <c:pt idx="9">
                  <c:v>SWI5</c:v>
                </c:pt>
                <c:pt idx="10">
                  <c:v>YHP1</c:v>
                </c:pt>
                <c:pt idx="11">
                  <c:v>YLR278C</c:v>
                </c:pt>
                <c:pt idx="12">
                  <c:v>YOX1</c:v>
                </c:pt>
              </c:strCache>
            </c:strRef>
          </c:cat>
          <c:val>
            <c:numRef>
              <c:f>Sheet1!$B$3:$B$15</c:f>
              <c:numCache>
                <c:formatCode>General</c:formatCode>
                <c:ptCount val="13"/>
                <c:pt idx="0">
                  <c:v>0.20391694141482691</c:v>
                </c:pt>
                <c:pt idx="1">
                  <c:v>1.6750672385433261</c:v>
                </c:pt>
                <c:pt idx="2">
                  <c:v>0.35365571367341569</c:v>
                </c:pt>
                <c:pt idx="3">
                  <c:v>1.3597506803849118</c:v>
                </c:pt>
                <c:pt idx="4">
                  <c:v>2.0284543264169859</c:v>
                </c:pt>
                <c:pt idx="5">
                  <c:v>0.63035216235799352</c:v>
                </c:pt>
                <c:pt idx="6">
                  <c:v>1.332404018168325</c:v>
                </c:pt>
                <c:pt idx="7">
                  <c:v>0.12696839925872042</c:v>
                </c:pt>
                <c:pt idx="8">
                  <c:v>1.7481239796592749</c:v>
                </c:pt>
                <c:pt idx="9">
                  <c:v>0.91676653213469472</c:v>
                </c:pt>
                <c:pt idx="10">
                  <c:v>0.5063062763035393</c:v>
                </c:pt>
                <c:pt idx="11">
                  <c:v>0.18823096183054425</c:v>
                </c:pt>
                <c:pt idx="12">
                  <c:v>1.077190497166129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Random Network</c:v>
                </c:pt>
              </c:strCache>
            </c:strRef>
          </c:tx>
          <c:invertIfNegative val="0"/>
          <c:cat>
            <c:strRef>
              <c:f>Sheet1!$A$3:$A$15</c:f>
              <c:strCache>
                <c:ptCount val="13"/>
                <c:pt idx="0">
                  <c:v>ACE2</c:v>
                </c:pt>
                <c:pt idx="1">
                  <c:v>ASH1</c:v>
                </c:pt>
                <c:pt idx="2">
                  <c:v>GLN3</c:v>
                </c:pt>
                <c:pt idx="3">
                  <c:v>HAP4</c:v>
                </c:pt>
                <c:pt idx="4">
                  <c:v>MIG2</c:v>
                </c:pt>
                <c:pt idx="5">
                  <c:v>MSN2</c:v>
                </c:pt>
                <c:pt idx="6">
                  <c:v>MSN4</c:v>
                </c:pt>
                <c:pt idx="7">
                  <c:v>PDR1</c:v>
                </c:pt>
                <c:pt idx="8">
                  <c:v>SFP1</c:v>
                </c:pt>
                <c:pt idx="9">
                  <c:v>SWI5</c:v>
                </c:pt>
                <c:pt idx="10">
                  <c:v>YHP1</c:v>
                </c:pt>
                <c:pt idx="11">
                  <c:v>YLR278C</c:v>
                </c:pt>
                <c:pt idx="12">
                  <c:v>YOX1</c:v>
                </c:pt>
              </c:strCache>
            </c:strRef>
          </c:cat>
          <c:val>
            <c:numRef>
              <c:f>Sheet1!$E$3:$E$15</c:f>
              <c:numCache>
                <c:formatCode>General</c:formatCode>
                <c:ptCount val="13"/>
                <c:pt idx="0">
                  <c:v>0.19590533869290302</c:v>
                </c:pt>
                <c:pt idx="1">
                  <c:v>1.471199390835735</c:v>
                </c:pt>
                <c:pt idx="2">
                  <c:v>0.38151948615957443</c:v>
                </c:pt>
                <c:pt idx="3">
                  <c:v>2.3021101828983697</c:v>
                </c:pt>
                <c:pt idx="4">
                  <c:v>2.8307513653955456</c:v>
                </c:pt>
                <c:pt idx="5">
                  <c:v>0.9325013538216399</c:v>
                </c:pt>
                <c:pt idx="6">
                  <c:v>3.4574837532239999</c:v>
                </c:pt>
                <c:pt idx="7">
                  <c:v>0.29084455036386209</c:v>
                </c:pt>
                <c:pt idx="8">
                  <c:v>0.84667633956257982</c:v>
                </c:pt>
                <c:pt idx="9">
                  <c:v>0.28136805887343957</c:v>
                </c:pt>
                <c:pt idx="10">
                  <c:v>0.21129485556824071</c:v>
                </c:pt>
                <c:pt idx="11">
                  <c:v>0.2589876860043287</c:v>
                </c:pt>
                <c:pt idx="12">
                  <c:v>1.3160652817000316</c:v>
                </c:pt>
              </c:numCache>
            </c:numRef>
          </c:val>
        </c:ser>
        <c:ser>
          <c:idx val="2"/>
          <c:order val="2"/>
          <c:tx>
            <c:strRef>
              <c:f>Sheet1!$G$1</c:f>
              <c:strCache>
                <c:ptCount val="1"/>
                <c:pt idx="0">
                  <c:v>ACE2 Deleted</c:v>
                </c:pt>
              </c:strCache>
            </c:strRef>
          </c:tx>
          <c:invertIfNegative val="0"/>
          <c:cat>
            <c:strRef>
              <c:f>Sheet1!$A$3:$A$15</c:f>
              <c:strCache>
                <c:ptCount val="13"/>
                <c:pt idx="0">
                  <c:v>ACE2</c:v>
                </c:pt>
                <c:pt idx="1">
                  <c:v>ASH1</c:v>
                </c:pt>
                <c:pt idx="2">
                  <c:v>GLN3</c:v>
                </c:pt>
                <c:pt idx="3">
                  <c:v>HAP4</c:v>
                </c:pt>
                <c:pt idx="4">
                  <c:v>MIG2</c:v>
                </c:pt>
                <c:pt idx="5">
                  <c:v>MSN2</c:v>
                </c:pt>
                <c:pt idx="6">
                  <c:v>MSN4</c:v>
                </c:pt>
                <c:pt idx="7">
                  <c:v>PDR1</c:v>
                </c:pt>
                <c:pt idx="8">
                  <c:v>SFP1</c:v>
                </c:pt>
                <c:pt idx="9">
                  <c:v>SWI5</c:v>
                </c:pt>
                <c:pt idx="10">
                  <c:v>YHP1</c:v>
                </c:pt>
                <c:pt idx="11">
                  <c:v>YLR278C</c:v>
                </c:pt>
                <c:pt idx="12">
                  <c:v>YOX1</c:v>
                </c:pt>
              </c:strCache>
            </c:strRef>
          </c:cat>
          <c:val>
            <c:numRef>
              <c:f>Sheet1!$H$3:$H$15</c:f>
              <c:numCache>
                <c:formatCode>General</c:formatCode>
                <c:ptCount val="13"/>
                <c:pt idx="1">
                  <c:v>1.3529057596113649</c:v>
                </c:pt>
                <c:pt idx="2">
                  <c:v>0.36401935653111661</c:v>
                </c:pt>
                <c:pt idx="3">
                  <c:v>1.3613849907423461</c:v>
                </c:pt>
                <c:pt idx="4">
                  <c:v>2.0285200365611757</c:v>
                </c:pt>
                <c:pt idx="5">
                  <c:v>0.62654650229919995</c:v>
                </c:pt>
                <c:pt idx="6">
                  <c:v>1.3331693832120124</c:v>
                </c:pt>
                <c:pt idx="7">
                  <c:v>0.1269133757735379</c:v>
                </c:pt>
                <c:pt idx="8">
                  <c:v>0.86759432620891419</c:v>
                </c:pt>
                <c:pt idx="9">
                  <c:v>0.35997198189758978</c:v>
                </c:pt>
                <c:pt idx="10">
                  <c:v>0.59575714544062397</c:v>
                </c:pt>
                <c:pt idx="11">
                  <c:v>0.18901876407540646</c:v>
                </c:pt>
                <c:pt idx="12">
                  <c:v>1.0951079340703853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367104"/>
        <c:axId val="169936576"/>
      </c:barChart>
      <c:catAx>
        <c:axId val="216367104"/>
        <c:scaling>
          <c:orientation val="minMax"/>
        </c:scaling>
        <c:delete val="0"/>
        <c:axPos val="b"/>
        <c:majorTickMark val="out"/>
        <c:minorTickMark val="none"/>
        <c:tickLblPos val="nextTo"/>
        <c:crossAx val="169936576"/>
        <c:crosses val="autoZero"/>
        <c:auto val="1"/>
        <c:lblAlgn val="ctr"/>
        <c:lblOffset val="100"/>
        <c:noMultiLvlLbl val="0"/>
      </c:catAx>
      <c:valAx>
        <c:axId val="1699365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Optimized Production Rates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63671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Sheet2!$A$1</c:f>
              <c:strCache>
                <c:ptCount val="1"/>
                <c:pt idx="0">
                  <c:v>Original Network</c:v>
                </c:pt>
              </c:strCache>
            </c:strRef>
          </c:tx>
          <c:invertIfNegative val="0"/>
          <c:cat>
            <c:strRef>
              <c:f>Sheet2!$A$3:$A$15</c:f>
              <c:strCache>
                <c:ptCount val="13"/>
                <c:pt idx="0">
                  <c:v>ACE2</c:v>
                </c:pt>
                <c:pt idx="1">
                  <c:v>ASH1</c:v>
                </c:pt>
                <c:pt idx="2">
                  <c:v>GLN3</c:v>
                </c:pt>
                <c:pt idx="3">
                  <c:v>HAP4</c:v>
                </c:pt>
                <c:pt idx="4">
                  <c:v>MIG2</c:v>
                </c:pt>
                <c:pt idx="5">
                  <c:v>MSN2</c:v>
                </c:pt>
                <c:pt idx="6">
                  <c:v>MSN4</c:v>
                </c:pt>
                <c:pt idx="7">
                  <c:v>PDR1</c:v>
                </c:pt>
                <c:pt idx="8">
                  <c:v>SFP1</c:v>
                </c:pt>
                <c:pt idx="9">
                  <c:v>SWI5</c:v>
                </c:pt>
                <c:pt idx="10">
                  <c:v>YHP1</c:v>
                </c:pt>
                <c:pt idx="11">
                  <c:v>YLR278C</c:v>
                </c:pt>
                <c:pt idx="12">
                  <c:v>YOX1</c:v>
                </c:pt>
              </c:strCache>
            </c:strRef>
          </c:cat>
          <c:val>
            <c:numRef>
              <c:f>Sheet2!$B$3:$B$15</c:f>
              <c:numCache>
                <c:formatCode>General</c:formatCode>
                <c:ptCount val="13"/>
                <c:pt idx="0">
                  <c:v>0.20391694141482691</c:v>
                </c:pt>
                <c:pt idx="1">
                  <c:v>-0.79272877678460718</c:v>
                </c:pt>
                <c:pt idx="2">
                  <c:v>1.0073575303514748</c:v>
                </c:pt>
                <c:pt idx="3">
                  <c:v>0.25842210093641221</c:v>
                </c:pt>
                <c:pt idx="4">
                  <c:v>-1.8744441828085541</c:v>
                </c:pt>
                <c:pt idx="5">
                  <c:v>0.63035216235799352</c:v>
                </c:pt>
                <c:pt idx="6">
                  <c:v>0.28803373981748298</c:v>
                </c:pt>
                <c:pt idx="7">
                  <c:v>9.0280550416967174E-3</c:v>
                </c:pt>
                <c:pt idx="8">
                  <c:v>-1.0128662688841514</c:v>
                </c:pt>
                <c:pt idx="9">
                  <c:v>-0.36910701439440141</c:v>
                </c:pt>
                <c:pt idx="10">
                  <c:v>0.36397836106581433</c:v>
                </c:pt>
                <c:pt idx="11">
                  <c:v>0.67290350234604179</c:v>
                </c:pt>
                <c:pt idx="12">
                  <c:v>4.5112295401703282</c:v>
                </c:pt>
              </c:numCache>
            </c:numRef>
          </c:val>
        </c:ser>
        <c:ser>
          <c:idx val="1"/>
          <c:order val="1"/>
          <c:tx>
            <c:strRef>
              <c:f>Sheet2!$D$1</c:f>
              <c:strCache>
                <c:ptCount val="1"/>
                <c:pt idx="0">
                  <c:v>Random Network</c:v>
                </c:pt>
              </c:strCache>
            </c:strRef>
          </c:tx>
          <c:invertIfNegative val="0"/>
          <c:cat>
            <c:strRef>
              <c:f>Sheet2!$A$3:$A$15</c:f>
              <c:strCache>
                <c:ptCount val="13"/>
                <c:pt idx="0">
                  <c:v>ACE2</c:v>
                </c:pt>
                <c:pt idx="1">
                  <c:v>ASH1</c:v>
                </c:pt>
                <c:pt idx="2">
                  <c:v>GLN3</c:v>
                </c:pt>
                <c:pt idx="3">
                  <c:v>HAP4</c:v>
                </c:pt>
                <c:pt idx="4">
                  <c:v>MIG2</c:v>
                </c:pt>
                <c:pt idx="5">
                  <c:v>MSN2</c:v>
                </c:pt>
                <c:pt idx="6">
                  <c:v>MSN4</c:v>
                </c:pt>
                <c:pt idx="7">
                  <c:v>PDR1</c:v>
                </c:pt>
                <c:pt idx="8">
                  <c:v>SFP1</c:v>
                </c:pt>
                <c:pt idx="9">
                  <c:v>SWI5</c:v>
                </c:pt>
                <c:pt idx="10">
                  <c:v>YHP1</c:v>
                </c:pt>
                <c:pt idx="11">
                  <c:v>YLR278C</c:v>
                </c:pt>
                <c:pt idx="12">
                  <c:v>YOX1</c:v>
                </c:pt>
              </c:strCache>
            </c:strRef>
          </c:cat>
          <c:val>
            <c:numRef>
              <c:f>Sheet2!$E$3:$E$15</c:f>
              <c:numCache>
                <c:formatCode>General</c:formatCode>
                <c:ptCount val="13"/>
                <c:pt idx="0">
                  <c:v>0.22052449194242743</c:v>
                </c:pt>
                <c:pt idx="1">
                  <c:v>-0.73943162946255636</c:v>
                </c:pt>
                <c:pt idx="2">
                  <c:v>0.38151948615957443</c:v>
                </c:pt>
                <c:pt idx="3">
                  <c:v>-2.5064290898162906</c:v>
                </c:pt>
                <c:pt idx="4">
                  <c:v>1.5465732010218909</c:v>
                </c:pt>
                <c:pt idx="5">
                  <c:v>-0.48382136895871652</c:v>
                </c:pt>
                <c:pt idx="6">
                  <c:v>-3.0266324713865806</c:v>
                </c:pt>
                <c:pt idx="7">
                  <c:v>3.3793931451978391E-2</c:v>
                </c:pt>
                <c:pt idx="8">
                  <c:v>0.34676136965568205</c:v>
                </c:pt>
                <c:pt idx="9">
                  <c:v>0.77903842187436201</c:v>
                </c:pt>
                <c:pt idx="10">
                  <c:v>0.21129485556824071</c:v>
                </c:pt>
                <c:pt idx="11">
                  <c:v>3.0591299546644767E-2</c:v>
                </c:pt>
                <c:pt idx="12">
                  <c:v>0.19717558367513019</c:v>
                </c:pt>
              </c:numCache>
            </c:numRef>
          </c:val>
        </c:ser>
        <c:ser>
          <c:idx val="2"/>
          <c:order val="2"/>
          <c:tx>
            <c:strRef>
              <c:f>Sheet2!$G$1</c:f>
              <c:strCache>
                <c:ptCount val="1"/>
                <c:pt idx="0">
                  <c:v>ACE2 Deleted</c:v>
                </c:pt>
              </c:strCache>
            </c:strRef>
          </c:tx>
          <c:invertIfNegative val="0"/>
          <c:cat>
            <c:strRef>
              <c:f>Sheet2!$A$3:$A$15</c:f>
              <c:strCache>
                <c:ptCount val="13"/>
                <c:pt idx="0">
                  <c:v>ACE2</c:v>
                </c:pt>
                <c:pt idx="1">
                  <c:v>ASH1</c:v>
                </c:pt>
                <c:pt idx="2">
                  <c:v>GLN3</c:v>
                </c:pt>
                <c:pt idx="3">
                  <c:v>HAP4</c:v>
                </c:pt>
                <c:pt idx="4">
                  <c:v>MIG2</c:v>
                </c:pt>
                <c:pt idx="5">
                  <c:v>MSN2</c:v>
                </c:pt>
                <c:pt idx="6">
                  <c:v>MSN4</c:v>
                </c:pt>
                <c:pt idx="7">
                  <c:v>PDR1</c:v>
                </c:pt>
                <c:pt idx="8">
                  <c:v>SFP1</c:v>
                </c:pt>
                <c:pt idx="9">
                  <c:v>SWI5</c:v>
                </c:pt>
                <c:pt idx="10">
                  <c:v>YHP1</c:v>
                </c:pt>
                <c:pt idx="11">
                  <c:v>YLR278C</c:v>
                </c:pt>
                <c:pt idx="12">
                  <c:v>YOX1</c:v>
                </c:pt>
              </c:strCache>
            </c:strRef>
          </c:cat>
          <c:val>
            <c:numRef>
              <c:f>Sheet2!$H$3:$H$15</c:f>
              <c:numCache>
                <c:formatCode>General</c:formatCode>
                <c:ptCount val="13"/>
                <c:pt idx="1">
                  <c:v>-4.8013325164915292E-2</c:v>
                </c:pt>
                <c:pt idx="2">
                  <c:v>1.0378937813564564</c:v>
                </c:pt>
                <c:pt idx="3">
                  <c:v>0.27760438296081474</c:v>
                </c:pt>
                <c:pt idx="4">
                  <c:v>-1.8922951813915336</c:v>
                </c:pt>
                <c:pt idx="5">
                  <c:v>0.62654650229919995</c:v>
                </c:pt>
                <c:pt idx="6">
                  <c:v>0.30553291037038111</c:v>
                </c:pt>
                <c:pt idx="7">
                  <c:v>8.1686871706203104E-3</c:v>
                </c:pt>
                <c:pt idx="8">
                  <c:v>-0.29718456202445148</c:v>
                </c:pt>
                <c:pt idx="9">
                  <c:v>-1.944969469141888E-2</c:v>
                </c:pt>
                <c:pt idx="10">
                  <c:v>0.27932256225245011</c:v>
                </c:pt>
                <c:pt idx="11">
                  <c:v>0.69002980351197429</c:v>
                </c:pt>
                <c:pt idx="12">
                  <c:v>4.5945076692630504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5912064"/>
        <c:axId val="218009536"/>
      </c:barChart>
      <c:catAx>
        <c:axId val="285912064"/>
        <c:scaling>
          <c:orientation val="minMax"/>
        </c:scaling>
        <c:delete val="0"/>
        <c:axPos val="b"/>
        <c:majorTickMark val="out"/>
        <c:minorTickMark val="none"/>
        <c:tickLblPos val="nextTo"/>
        <c:crossAx val="218009536"/>
        <c:crosses val="autoZero"/>
        <c:auto val="1"/>
        <c:lblAlgn val="ctr"/>
        <c:lblOffset val="100"/>
        <c:noMultiLvlLbl val="0"/>
      </c:catAx>
      <c:valAx>
        <c:axId val="2180095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Optimized Threshold b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85912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'Optimized Production1'!$A$1</c:f>
              <c:strCache>
                <c:ptCount val="1"/>
                <c:pt idx="0">
                  <c:v>ACE2 deleted</c:v>
                </c:pt>
              </c:strCache>
            </c:strRef>
          </c:tx>
          <c:invertIfNegative val="0"/>
          <c:cat>
            <c:strRef>
              <c:f>'Optimized Production1'!$A$4:$A$15</c:f>
              <c:strCache>
                <c:ptCount val="12"/>
                <c:pt idx="0">
                  <c:v>ASH1</c:v>
                </c:pt>
                <c:pt idx="1">
                  <c:v>GLN3</c:v>
                </c:pt>
                <c:pt idx="2">
                  <c:v>HAP4</c:v>
                </c:pt>
                <c:pt idx="3">
                  <c:v>MIG2</c:v>
                </c:pt>
                <c:pt idx="4">
                  <c:v>MSN2</c:v>
                </c:pt>
                <c:pt idx="5">
                  <c:v>MSN4</c:v>
                </c:pt>
                <c:pt idx="6">
                  <c:v>PDR1</c:v>
                </c:pt>
                <c:pt idx="7">
                  <c:v>SFP1</c:v>
                </c:pt>
                <c:pt idx="8">
                  <c:v>SWI5</c:v>
                </c:pt>
                <c:pt idx="9">
                  <c:v>YHP1</c:v>
                </c:pt>
                <c:pt idx="10">
                  <c:v>YLR278C</c:v>
                </c:pt>
                <c:pt idx="11">
                  <c:v>YOX1</c:v>
                </c:pt>
              </c:strCache>
            </c:strRef>
          </c:cat>
          <c:val>
            <c:numRef>
              <c:f>'Optimized Production1'!$B$4:$B$15</c:f>
              <c:numCache>
                <c:formatCode>General</c:formatCode>
                <c:ptCount val="12"/>
                <c:pt idx="0">
                  <c:v>1.3529057596113649</c:v>
                </c:pt>
                <c:pt idx="1">
                  <c:v>0.36401935653111661</c:v>
                </c:pt>
                <c:pt idx="2">
                  <c:v>1.3613849907423461</c:v>
                </c:pt>
                <c:pt idx="3">
                  <c:v>2.0285200365611757</c:v>
                </c:pt>
                <c:pt idx="4">
                  <c:v>0.62654650229919995</c:v>
                </c:pt>
                <c:pt idx="5">
                  <c:v>1.3331693832120124</c:v>
                </c:pt>
                <c:pt idx="6">
                  <c:v>0.1269133757735379</c:v>
                </c:pt>
                <c:pt idx="7">
                  <c:v>0.86759432620891419</c:v>
                </c:pt>
                <c:pt idx="8">
                  <c:v>0.35997198189758978</c:v>
                </c:pt>
                <c:pt idx="9">
                  <c:v>0.59575714544062397</c:v>
                </c:pt>
                <c:pt idx="10">
                  <c:v>0.18901876407540646</c:v>
                </c:pt>
                <c:pt idx="11">
                  <c:v>1.0951079340703853</c:v>
                </c:pt>
              </c:numCache>
            </c:numRef>
          </c:val>
        </c:ser>
        <c:ser>
          <c:idx val="1"/>
          <c:order val="1"/>
          <c:tx>
            <c:strRef>
              <c:f>'Optimized Production1'!$D$1</c:f>
              <c:strCache>
                <c:ptCount val="1"/>
                <c:pt idx="0">
                  <c:v>ASH1 - YHP1 Broken</c:v>
                </c:pt>
              </c:strCache>
            </c:strRef>
          </c:tx>
          <c:invertIfNegative val="0"/>
          <c:cat>
            <c:strRef>
              <c:f>'Optimized Production1'!$A$4:$A$15</c:f>
              <c:strCache>
                <c:ptCount val="12"/>
                <c:pt idx="0">
                  <c:v>ASH1</c:v>
                </c:pt>
                <c:pt idx="1">
                  <c:v>GLN3</c:v>
                </c:pt>
                <c:pt idx="2">
                  <c:v>HAP4</c:v>
                </c:pt>
                <c:pt idx="3">
                  <c:v>MIG2</c:v>
                </c:pt>
                <c:pt idx="4">
                  <c:v>MSN2</c:v>
                </c:pt>
                <c:pt idx="5">
                  <c:v>MSN4</c:v>
                </c:pt>
                <c:pt idx="6">
                  <c:v>PDR1</c:v>
                </c:pt>
                <c:pt idx="7">
                  <c:v>SFP1</c:v>
                </c:pt>
                <c:pt idx="8">
                  <c:v>SWI5</c:v>
                </c:pt>
                <c:pt idx="9">
                  <c:v>YHP1</c:v>
                </c:pt>
                <c:pt idx="10">
                  <c:v>YLR278C</c:v>
                </c:pt>
                <c:pt idx="11">
                  <c:v>YOX1</c:v>
                </c:pt>
              </c:strCache>
            </c:strRef>
          </c:cat>
          <c:val>
            <c:numRef>
              <c:f>'Optimized Production1'!$E$4:$E$15</c:f>
              <c:numCache>
                <c:formatCode>General</c:formatCode>
                <c:ptCount val="12"/>
                <c:pt idx="0">
                  <c:v>1.4267756561418918</c:v>
                </c:pt>
                <c:pt idx="1">
                  <c:v>0.45681734250675493</c:v>
                </c:pt>
                <c:pt idx="2">
                  <c:v>1.3908781091419344</c:v>
                </c:pt>
                <c:pt idx="3">
                  <c:v>9.9998970775258549</c:v>
                </c:pt>
                <c:pt idx="4">
                  <c:v>0.82240957082885258</c:v>
                </c:pt>
                <c:pt idx="5">
                  <c:v>1.3510325548893145</c:v>
                </c:pt>
                <c:pt idx="6">
                  <c:v>0.10906387339060518</c:v>
                </c:pt>
                <c:pt idx="7">
                  <c:v>1.419345433726044</c:v>
                </c:pt>
                <c:pt idx="8">
                  <c:v>1.4734580583363399</c:v>
                </c:pt>
                <c:pt idx="9">
                  <c:v>0.62247105832269445</c:v>
                </c:pt>
                <c:pt idx="10">
                  <c:v>0.1879510398799224</c:v>
                </c:pt>
                <c:pt idx="11">
                  <c:v>1.2051538932726407</c:v>
                </c:pt>
              </c:numCache>
            </c:numRef>
          </c:val>
        </c:ser>
        <c:ser>
          <c:idx val="2"/>
          <c:order val="2"/>
          <c:tx>
            <c:strRef>
              <c:f>'Optimized Production1'!$G$1</c:f>
              <c:strCache>
                <c:ptCount val="1"/>
                <c:pt idx="0">
                  <c:v>PDR1 - MSN4 Broken</c:v>
                </c:pt>
              </c:strCache>
            </c:strRef>
          </c:tx>
          <c:invertIfNegative val="0"/>
          <c:cat>
            <c:strRef>
              <c:f>'Optimized Production1'!$A$4:$A$15</c:f>
              <c:strCache>
                <c:ptCount val="12"/>
                <c:pt idx="0">
                  <c:v>ASH1</c:v>
                </c:pt>
                <c:pt idx="1">
                  <c:v>GLN3</c:v>
                </c:pt>
                <c:pt idx="2">
                  <c:v>HAP4</c:v>
                </c:pt>
                <c:pt idx="3">
                  <c:v>MIG2</c:v>
                </c:pt>
                <c:pt idx="4">
                  <c:v>MSN2</c:v>
                </c:pt>
                <c:pt idx="5">
                  <c:v>MSN4</c:v>
                </c:pt>
                <c:pt idx="6">
                  <c:v>PDR1</c:v>
                </c:pt>
                <c:pt idx="7">
                  <c:v>SFP1</c:v>
                </c:pt>
                <c:pt idx="8">
                  <c:v>SWI5</c:v>
                </c:pt>
                <c:pt idx="9">
                  <c:v>YHP1</c:v>
                </c:pt>
                <c:pt idx="10">
                  <c:v>YLR278C</c:v>
                </c:pt>
                <c:pt idx="11">
                  <c:v>YOX1</c:v>
                </c:pt>
              </c:strCache>
            </c:strRef>
          </c:cat>
          <c:val>
            <c:numRef>
              <c:f>'Optimized Production1'!$H$4:$H$15</c:f>
              <c:numCache>
                <c:formatCode>General</c:formatCode>
                <c:ptCount val="12"/>
                <c:pt idx="0">
                  <c:v>1.3584559169273831</c:v>
                </c:pt>
                <c:pt idx="1">
                  <c:v>0.36480628450254893</c:v>
                </c:pt>
                <c:pt idx="2">
                  <c:v>1.4524429913443764</c:v>
                </c:pt>
                <c:pt idx="3">
                  <c:v>2.0281332453797183</c:v>
                </c:pt>
                <c:pt idx="4">
                  <c:v>0.63200210394692724</c:v>
                </c:pt>
                <c:pt idx="5">
                  <c:v>2.2195500312124641</c:v>
                </c:pt>
                <c:pt idx="6">
                  <c:v>0.11631729707710552</c:v>
                </c:pt>
                <c:pt idx="7">
                  <c:v>0.8696418728458728</c:v>
                </c:pt>
                <c:pt idx="8">
                  <c:v>0.35177677200656943</c:v>
                </c:pt>
                <c:pt idx="9">
                  <c:v>0.59801565524859346</c:v>
                </c:pt>
                <c:pt idx="10">
                  <c:v>0.18828746624352261</c:v>
                </c:pt>
                <c:pt idx="11">
                  <c:v>1.0818297620020347</c:v>
                </c:pt>
              </c:numCache>
            </c:numRef>
          </c:val>
        </c:ser>
        <c:ser>
          <c:idx val="3"/>
          <c:order val="3"/>
          <c:tx>
            <c:strRef>
              <c:f>'Optimized Production1'!$J$1</c:f>
              <c:strCache>
                <c:ptCount val="1"/>
                <c:pt idx="0">
                  <c:v>PDR1-HAP4 Broken</c:v>
                </c:pt>
              </c:strCache>
            </c:strRef>
          </c:tx>
          <c:invertIfNegative val="0"/>
          <c:cat>
            <c:strRef>
              <c:f>'Optimized Production1'!$A$4:$A$15</c:f>
              <c:strCache>
                <c:ptCount val="12"/>
                <c:pt idx="0">
                  <c:v>ASH1</c:v>
                </c:pt>
                <c:pt idx="1">
                  <c:v>GLN3</c:v>
                </c:pt>
                <c:pt idx="2">
                  <c:v>HAP4</c:v>
                </c:pt>
                <c:pt idx="3">
                  <c:v>MIG2</c:v>
                </c:pt>
                <c:pt idx="4">
                  <c:v>MSN2</c:v>
                </c:pt>
                <c:pt idx="5">
                  <c:v>MSN4</c:v>
                </c:pt>
                <c:pt idx="6">
                  <c:v>PDR1</c:v>
                </c:pt>
                <c:pt idx="7">
                  <c:v>SFP1</c:v>
                </c:pt>
                <c:pt idx="8">
                  <c:v>SWI5</c:v>
                </c:pt>
                <c:pt idx="9">
                  <c:v>YHP1</c:v>
                </c:pt>
                <c:pt idx="10">
                  <c:v>YLR278C</c:v>
                </c:pt>
                <c:pt idx="11">
                  <c:v>YOX1</c:v>
                </c:pt>
              </c:strCache>
            </c:strRef>
          </c:cat>
          <c:val>
            <c:numRef>
              <c:f>'Optimized Production1'!$K$4:$K$15</c:f>
              <c:numCache>
                <c:formatCode>General</c:formatCode>
                <c:ptCount val="12"/>
                <c:pt idx="0">
                  <c:v>1.360123392874554</c:v>
                </c:pt>
                <c:pt idx="1">
                  <c:v>0.36520777540014748</c:v>
                </c:pt>
                <c:pt idx="2">
                  <c:v>2.4308889752555141</c:v>
                </c:pt>
                <c:pt idx="3">
                  <c:v>2.0274455943683716</c:v>
                </c:pt>
                <c:pt idx="4">
                  <c:v>0.63694737280296621</c:v>
                </c:pt>
                <c:pt idx="5">
                  <c:v>1.4352244292932246</c:v>
                </c:pt>
                <c:pt idx="6">
                  <c:v>0.12003518103777744</c:v>
                </c:pt>
                <c:pt idx="7">
                  <c:v>0.86775442757363885</c:v>
                </c:pt>
                <c:pt idx="8">
                  <c:v>0.34503473469036544</c:v>
                </c:pt>
                <c:pt idx="9">
                  <c:v>0.59588672563699319</c:v>
                </c:pt>
                <c:pt idx="10">
                  <c:v>0.1884395608615608</c:v>
                </c:pt>
                <c:pt idx="11">
                  <c:v>1.0919882487274559</c:v>
                </c:pt>
              </c:numCache>
            </c:numRef>
          </c:val>
        </c:ser>
        <c:ser>
          <c:idx val="4"/>
          <c:order val="4"/>
          <c:tx>
            <c:strRef>
              <c:f>'Optimized Production1'!$M$1</c:f>
              <c:strCache>
                <c:ptCount val="1"/>
                <c:pt idx="0">
                  <c:v>SWI5 - ASH1 Broken</c:v>
                </c:pt>
              </c:strCache>
            </c:strRef>
          </c:tx>
          <c:invertIfNegative val="0"/>
          <c:cat>
            <c:strRef>
              <c:f>'Optimized Production1'!$A$4:$A$15</c:f>
              <c:strCache>
                <c:ptCount val="12"/>
                <c:pt idx="0">
                  <c:v>ASH1</c:v>
                </c:pt>
                <c:pt idx="1">
                  <c:v>GLN3</c:v>
                </c:pt>
                <c:pt idx="2">
                  <c:v>HAP4</c:v>
                </c:pt>
                <c:pt idx="3">
                  <c:v>MIG2</c:v>
                </c:pt>
                <c:pt idx="4">
                  <c:v>MSN2</c:v>
                </c:pt>
                <c:pt idx="5">
                  <c:v>MSN4</c:v>
                </c:pt>
                <c:pt idx="6">
                  <c:v>PDR1</c:v>
                </c:pt>
                <c:pt idx="7">
                  <c:v>SFP1</c:v>
                </c:pt>
                <c:pt idx="8">
                  <c:v>SWI5</c:v>
                </c:pt>
                <c:pt idx="9">
                  <c:v>YHP1</c:v>
                </c:pt>
                <c:pt idx="10">
                  <c:v>YLR278C</c:v>
                </c:pt>
                <c:pt idx="11">
                  <c:v>YOX1</c:v>
                </c:pt>
              </c:strCache>
            </c:strRef>
          </c:cat>
          <c:val>
            <c:numRef>
              <c:f>'Optimized Production1'!$N$4:$N$15</c:f>
              <c:numCache>
                <c:formatCode>General</c:formatCode>
                <c:ptCount val="12"/>
                <c:pt idx="0">
                  <c:v>2.0195954176132127</c:v>
                </c:pt>
                <c:pt idx="1">
                  <c:v>0.37118636010755751</c:v>
                </c:pt>
                <c:pt idx="2">
                  <c:v>1.3605937098678793</c:v>
                </c:pt>
                <c:pt idx="3">
                  <c:v>2.0281188258842655</c:v>
                </c:pt>
                <c:pt idx="4">
                  <c:v>0.63215473882823914</c:v>
                </c:pt>
                <c:pt idx="5">
                  <c:v>1.333422956115907</c:v>
                </c:pt>
                <c:pt idx="6">
                  <c:v>0.12614110210420959</c:v>
                </c:pt>
                <c:pt idx="7">
                  <c:v>1.5968641227133629</c:v>
                </c:pt>
                <c:pt idx="8">
                  <c:v>0.84325784233283618</c:v>
                </c:pt>
                <c:pt idx="9">
                  <c:v>0.69858381245597423</c:v>
                </c:pt>
                <c:pt idx="10">
                  <c:v>0.18829426873206176</c:v>
                </c:pt>
                <c:pt idx="11">
                  <c:v>1.0822838069041703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880000"/>
        <c:axId val="192169088"/>
      </c:barChart>
      <c:catAx>
        <c:axId val="178880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3060000" vert="horz"/>
          <a:lstStyle/>
          <a:p>
            <a:pPr>
              <a:defRPr/>
            </a:pPr>
            <a:endParaRPr lang="en-US"/>
          </a:p>
        </c:txPr>
        <c:crossAx val="192169088"/>
        <c:crosses val="autoZero"/>
        <c:auto val="1"/>
        <c:lblAlgn val="ctr"/>
        <c:lblOffset val="100"/>
        <c:noMultiLvlLbl val="0"/>
      </c:catAx>
      <c:valAx>
        <c:axId val="1921690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Optimized Production Rates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88800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'Optimized Production1'!$A$1</c:f>
              <c:strCache>
                <c:ptCount val="1"/>
                <c:pt idx="0">
                  <c:v>ACE2 deleted</c:v>
                </c:pt>
              </c:strCache>
            </c:strRef>
          </c:tx>
          <c:invertIfNegative val="0"/>
          <c:cat>
            <c:strRef>
              <c:f>'Optimized Production1'!$A$4:$A$15</c:f>
              <c:strCache>
                <c:ptCount val="12"/>
                <c:pt idx="0">
                  <c:v>ASH1</c:v>
                </c:pt>
                <c:pt idx="1">
                  <c:v>GLN3</c:v>
                </c:pt>
                <c:pt idx="2">
                  <c:v>HAP4</c:v>
                </c:pt>
                <c:pt idx="3">
                  <c:v>MIG2</c:v>
                </c:pt>
                <c:pt idx="4">
                  <c:v>MSN2</c:v>
                </c:pt>
                <c:pt idx="5">
                  <c:v>MSN4</c:v>
                </c:pt>
                <c:pt idx="6">
                  <c:v>PDR1</c:v>
                </c:pt>
                <c:pt idx="7">
                  <c:v>SFP1</c:v>
                </c:pt>
                <c:pt idx="8">
                  <c:v>SWI5</c:v>
                </c:pt>
                <c:pt idx="9">
                  <c:v>YHP1</c:v>
                </c:pt>
                <c:pt idx="10">
                  <c:v>YLR278C</c:v>
                </c:pt>
                <c:pt idx="11">
                  <c:v>YOX1</c:v>
                </c:pt>
              </c:strCache>
            </c:strRef>
          </c:cat>
          <c:val>
            <c:numRef>
              <c:f>'Optimized Production1'!$B$4:$B$15</c:f>
              <c:numCache>
                <c:formatCode>General</c:formatCode>
                <c:ptCount val="12"/>
                <c:pt idx="0">
                  <c:v>1.3529057596113649</c:v>
                </c:pt>
                <c:pt idx="1">
                  <c:v>0.36401935653111661</c:v>
                </c:pt>
                <c:pt idx="2">
                  <c:v>1.3613849907423461</c:v>
                </c:pt>
                <c:pt idx="3">
                  <c:v>2.0285200365611757</c:v>
                </c:pt>
                <c:pt idx="4">
                  <c:v>0.62654650229919995</c:v>
                </c:pt>
                <c:pt idx="5">
                  <c:v>1.3331693832120124</c:v>
                </c:pt>
                <c:pt idx="6">
                  <c:v>0.1269133757735379</c:v>
                </c:pt>
                <c:pt idx="7">
                  <c:v>0.86759432620891419</c:v>
                </c:pt>
                <c:pt idx="8">
                  <c:v>0.35997198189758978</c:v>
                </c:pt>
                <c:pt idx="9">
                  <c:v>0.59575714544062397</c:v>
                </c:pt>
                <c:pt idx="10">
                  <c:v>0.18901876407540646</c:v>
                </c:pt>
                <c:pt idx="11">
                  <c:v>1.0951079340703853</c:v>
                </c:pt>
              </c:numCache>
            </c:numRef>
          </c:val>
        </c:ser>
        <c:ser>
          <c:idx val="1"/>
          <c:order val="1"/>
          <c:tx>
            <c:strRef>
              <c:f>'Optimized Production1'!$D$1</c:f>
              <c:strCache>
                <c:ptCount val="1"/>
                <c:pt idx="0">
                  <c:v>ASH1 - YHP1 Broken</c:v>
                </c:pt>
              </c:strCache>
            </c:strRef>
          </c:tx>
          <c:invertIfNegative val="0"/>
          <c:cat>
            <c:strRef>
              <c:f>'Optimized Production1'!$A$4:$A$15</c:f>
              <c:strCache>
                <c:ptCount val="12"/>
                <c:pt idx="0">
                  <c:v>ASH1</c:v>
                </c:pt>
                <c:pt idx="1">
                  <c:v>GLN3</c:v>
                </c:pt>
                <c:pt idx="2">
                  <c:v>HAP4</c:v>
                </c:pt>
                <c:pt idx="3">
                  <c:v>MIG2</c:v>
                </c:pt>
                <c:pt idx="4">
                  <c:v>MSN2</c:v>
                </c:pt>
                <c:pt idx="5">
                  <c:v>MSN4</c:v>
                </c:pt>
                <c:pt idx="6">
                  <c:v>PDR1</c:v>
                </c:pt>
                <c:pt idx="7">
                  <c:v>SFP1</c:v>
                </c:pt>
                <c:pt idx="8">
                  <c:v>SWI5</c:v>
                </c:pt>
                <c:pt idx="9">
                  <c:v>YHP1</c:v>
                </c:pt>
                <c:pt idx="10">
                  <c:v>YLR278C</c:v>
                </c:pt>
                <c:pt idx="11">
                  <c:v>YOX1</c:v>
                </c:pt>
              </c:strCache>
            </c:strRef>
          </c:cat>
          <c:val>
            <c:numRef>
              <c:f>'Optimized Production1'!$E$4:$E$15</c:f>
              <c:numCache>
                <c:formatCode>General</c:formatCode>
                <c:ptCount val="12"/>
                <c:pt idx="0">
                  <c:v>1.4267756561418918</c:v>
                </c:pt>
                <c:pt idx="1">
                  <c:v>0.45681734250675493</c:v>
                </c:pt>
                <c:pt idx="2">
                  <c:v>1.3908781091419344</c:v>
                </c:pt>
                <c:pt idx="3">
                  <c:v>9.9998970775258549</c:v>
                </c:pt>
                <c:pt idx="4">
                  <c:v>0.82240957082885258</c:v>
                </c:pt>
                <c:pt idx="5">
                  <c:v>1.3510325548893145</c:v>
                </c:pt>
                <c:pt idx="6">
                  <c:v>0.10906387339060518</c:v>
                </c:pt>
                <c:pt idx="7">
                  <c:v>1.419345433726044</c:v>
                </c:pt>
                <c:pt idx="8">
                  <c:v>1.4734580583363399</c:v>
                </c:pt>
                <c:pt idx="9">
                  <c:v>0.62247105832269445</c:v>
                </c:pt>
                <c:pt idx="10">
                  <c:v>0.1879510398799224</c:v>
                </c:pt>
                <c:pt idx="11">
                  <c:v>1.2051538932726407</c:v>
                </c:pt>
              </c:numCache>
            </c:numRef>
          </c:val>
        </c:ser>
        <c:ser>
          <c:idx val="2"/>
          <c:order val="2"/>
          <c:tx>
            <c:strRef>
              <c:f>'Optimized Production1'!$G$1</c:f>
              <c:strCache>
                <c:ptCount val="1"/>
                <c:pt idx="0">
                  <c:v>PDR1 - MSN4 Broken</c:v>
                </c:pt>
              </c:strCache>
            </c:strRef>
          </c:tx>
          <c:invertIfNegative val="0"/>
          <c:cat>
            <c:strRef>
              <c:f>'Optimized Production1'!$A$4:$A$15</c:f>
              <c:strCache>
                <c:ptCount val="12"/>
                <c:pt idx="0">
                  <c:v>ASH1</c:v>
                </c:pt>
                <c:pt idx="1">
                  <c:v>GLN3</c:v>
                </c:pt>
                <c:pt idx="2">
                  <c:v>HAP4</c:v>
                </c:pt>
                <c:pt idx="3">
                  <c:v>MIG2</c:v>
                </c:pt>
                <c:pt idx="4">
                  <c:v>MSN2</c:v>
                </c:pt>
                <c:pt idx="5">
                  <c:v>MSN4</c:v>
                </c:pt>
                <c:pt idx="6">
                  <c:v>PDR1</c:v>
                </c:pt>
                <c:pt idx="7">
                  <c:v>SFP1</c:v>
                </c:pt>
                <c:pt idx="8">
                  <c:v>SWI5</c:v>
                </c:pt>
                <c:pt idx="9">
                  <c:v>YHP1</c:v>
                </c:pt>
                <c:pt idx="10">
                  <c:v>YLR278C</c:v>
                </c:pt>
                <c:pt idx="11">
                  <c:v>YOX1</c:v>
                </c:pt>
              </c:strCache>
            </c:strRef>
          </c:cat>
          <c:val>
            <c:numRef>
              <c:f>'Optimized Production1'!$H$4:$H$15</c:f>
              <c:numCache>
                <c:formatCode>General</c:formatCode>
                <c:ptCount val="12"/>
                <c:pt idx="0">
                  <c:v>1.3584559169273831</c:v>
                </c:pt>
                <c:pt idx="1">
                  <c:v>0.36480628450254893</c:v>
                </c:pt>
                <c:pt idx="2">
                  <c:v>1.4524429913443764</c:v>
                </c:pt>
                <c:pt idx="3">
                  <c:v>2.0281332453797183</c:v>
                </c:pt>
                <c:pt idx="4">
                  <c:v>0.63200210394692724</c:v>
                </c:pt>
                <c:pt idx="5">
                  <c:v>2.2195500312124641</c:v>
                </c:pt>
                <c:pt idx="6">
                  <c:v>0.11631729707710552</c:v>
                </c:pt>
                <c:pt idx="7">
                  <c:v>0.8696418728458728</c:v>
                </c:pt>
                <c:pt idx="8">
                  <c:v>0.35177677200656943</c:v>
                </c:pt>
                <c:pt idx="9">
                  <c:v>0.59801565524859346</c:v>
                </c:pt>
                <c:pt idx="10">
                  <c:v>0.18828746624352261</c:v>
                </c:pt>
                <c:pt idx="11">
                  <c:v>1.0818297620020347</c:v>
                </c:pt>
              </c:numCache>
            </c:numRef>
          </c:val>
        </c:ser>
        <c:ser>
          <c:idx val="3"/>
          <c:order val="3"/>
          <c:tx>
            <c:strRef>
              <c:f>'Optimized Production1'!$J$1</c:f>
              <c:strCache>
                <c:ptCount val="1"/>
                <c:pt idx="0">
                  <c:v>PDR1-HAP4 Broken</c:v>
                </c:pt>
              </c:strCache>
            </c:strRef>
          </c:tx>
          <c:invertIfNegative val="0"/>
          <c:cat>
            <c:strRef>
              <c:f>'Optimized Production1'!$A$4:$A$15</c:f>
              <c:strCache>
                <c:ptCount val="12"/>
                <c:pt idx="0">
                  <c:v>ASH1</c:v>
                </c:pt>
                <c:pt idx="1">
                  <c:v>GLN3</c:v>
                </c:pt>
                <c:pt idx="2">
                  <c:v>HAP4</c:v>
                </c:pt>
                <c:pt idx="3">
                  <c:v>MIG2</c:v>
                </c:pt>
                <c:pt idx="4">
                  <c:v>MSN2</c:v>
                </c:pt>
                <c:pt idx="5">
                  <c:v>MSN4</c:v>
                </c:pt>
                <c:pt idx="6">
                  <c:v>PDR1</c:v>
                </c:pt>
                <c:pt idx="7">
                  <c:v>SFP1</c:v>
                </c:pt>
                <c:pt idx="8">
                  <c:v>SWI5</c:v>
                </c:pt>
                <c:pt idx="9">
                  <c:v>YHP1</c:v>
                </c:pt>
                <c:pt idx="10">
                  <c:v>YLR278C</c:v>
                </c:pt>
                <c:pt idx="11">
                  <c:v>YOX1</c:v>
                </c:pt>
              </c:strCache>
            </c:strRef>
          </c:cat>
          <c:val>
            <c:numRef>
              <c:f>'Optimized Production1'!$K$4:$K$15</c:f>
              <c:numCache>
                <c:formatCode>General</c:formatCode>
                <c:ptCount val="12"/>
                <c:pt idx="0">
                  <c:v>1.360123392874554</c:v>
                </c:pt>
                <c:pt idx="1">
                  <c:v>0.36520777540014748</c:v>
                </c:pt>
                <c:pt idx="2">
                  <c:v>2.4308889752555141</c:v>
                </c:pt>
                <c:pt idx="3">
                  <c:v>2.0274455943683716</c:v>
                </c:pt>
                <c:pt idx="4">
                  <c:v>0.63694737280296621</c:v>
                </c:pt>
                <c:pt idx="5">
                  <c:v>1.4352244292932246</c:v>
                </c:pt>
                <c:pt idx="6">
                  <c:v>0.12003518103777744</c:v>
                </c:pt>
                <c:pt idx="7">
                  <c:v>0.86775442757363885</c:v>
                </c:pt>
                <c:pt idx="8">
                  <c:v>0.34503473469036544</c:v>
                </c:pt>
                <c:pt idx="9">
                  <c:v>0.59588672563699319</c:v>
                </c:pt>
                <c:pt idx="10">
                  <c:v>0.1884395608615608</c:v>
                </c:pt>
                <c:pt idx="11">
                  <c:v>1.0919882487274559</c:v>
                </c:pt>
              </c:numCache>
            </c:numRef>
          </c:val>
        </c:ser>
        <c:ser>
          <c:idx val="4"/>
          <c:order val="4"/>
          <c:tx>
            <c:strRef>
              <c:f>'Optimized Production1'!$M$1</c:f>
              <c:strCache>
                <c:ptCount val="1"/>
                <c:pt idx="0">
                  <c:v>SWI5 - ASH1 Broken</c:v>
                </c:pt>
              </c:strCache>
            </c:strRef>
          </c:tx>
          <c:invertIfNegative val="0"/>
          <c:cat>
            <c:strRef>
              <c:f>'Optimized Production1'!$A$4:$A$15</c:f>
              <c:strCache>
                <c:ptCount val="12"/>
                <c:pt idx="0">
                  <c:v>ASH1</c:v>
                </c:pt>
                <c:pt idx="1">
                  <c:v>GLN3</c:v>
                </c:pt>
                <c:pt idx="2">
                  <c:v>HAP4</c:v>
                </c:pt>
                <c:pt idx="3">
                  <c:v>MIG2</c:v>
                </c:pt>
                <c:pt idx="4">
                  <c:v>MSN2</c:v>
                </c:pt>
                <c:pt idx="5">
                  <c:v>MSN4</c:v>
                </c:pt>
                <c:pt idx="6">
                  <c:v>PDR1</c:v>
                </c:pt>
                <c:pt idx="7">
                  <c:v>SFP1</c:v>
                </c:pt>
                <c:pt idx="8">
                  <c:v>SWI5</c:v>
                </c:pt>
                <c:pt idx="9">
                  <c:v>YHP1</c:v>
                </c:pt>
                <c:pt idx="10">
                  <c:v>YLR278C</c:v>
                </c:pt>
                <c:pt idx="11">
                  <c:v>YOX1</c:v>
                </c:pt>
              </c:strCache>
            </c:strRef>
          </c:cat>
          <c:val>
            <c:numRef>
              <c:f>'Optimized Production1'!$N$4:$N$15</c:f>
              <c:numCache>
                <c:formatCode>General</c:formatCode>
                <c:ptCount val="12"/>
                <c:pt idx="0">
                  <c:v>2.0195954176132127</c:v>
                </c:pt>
                <c:pt idx="1">
                  <c:v>0.37118636010755751</c:v>
                </c:pt>
                <c:pt idx="2">
                  <c:v>1.3605937098678793</c:v>
                </c:pt>
                <c:pt idx="3">
                  <c:v>2.0281188258842655</c:v>
                </c:pt>
                <c:pt idx="4">
                  <c:v>0.63215473882823914</c:v>
                </c:pt>
                <c:pt idx="5">
                  <c:v>1.333422956115907</c:v>
                </c:pt>
                <c:pt idx="6">
                  <c:v>0.12614110210420959</c:v>
                </c:pt>
                <c:pt idx="7">
                  <c:v>1.5968641227133629</c:v>
                </c:pt>
                <c:pt idx="8">
                  <c:v>0.84325784233283618</c:v>
                </c:pt>
                <c:pt idx="9">
                  <c:v>0.69858381245597423</c:v>
                </c:pt>
                <c:pt idx="10">
                  <c:v>0.18829426873206176</c:v>
                </c:pt>
                <c:pt idx="11">
                  <c:v>1.0822838069041703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7429888"/>
        <c:axId val="218105536"/>
      </c:barChart>
      <c:catAx>
        <c:axId val="267429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3060000" vert="horz"/>
          <a:lstStyle/>
          <a:p>
            <a:pPr>
              <a:defRPr/>
            </a:pPr>
            <a:endParaRPr lang="en-US"/>
          </a:p>
        </c:txPr>
        <c:crossAx val="218105536"/>
        <c:crosses val="autoZero"/>
        <c:auto val="1"/>
        <c:lblAlgn val="ctr"/>
        <c:lblOffset val="100"/>
        <c:noMultiLvlLbl val="0"/>
      </c:catAx>
      <c:valAx>
        <c:axId val="2181055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Optimized Production Rates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674298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'Optimized threshold b'!$A$1</c:f>
              <c:strCache>
                <c:ptCount val="1"/>
                <c:pt idx="0">
                  <c:v>ACE2 deleted</c:v>
                </c:pt>
              </c:strCache>
            </c:strRef>
          </c:tx>
          <c:invertIfNegative val="0"/>
          <c:cat>
            <c:strRef>
              <c:f>'Optimized threshold b'!$A$3:$A$14</c:f>
              <c:strCache>
                <c:ptCount val="12"/>
                <c:pt idx="0">
                  <c:v>ASH1</c:v>
                </c:pt>
                <c:pt idx="1">
                  <c:v>GLN3</c:v>
                </c:pt>
                <c:pt idx="2">
                  <c:v>HAP4</c:v>
                </c:pt>
                <c:pt idx="3">
                  <c:v>MIG2</c:v>
                </c:pt>
                <c:pt idx="4">
                  <c:v>MSN2</c:v>
                </c:pt>
                <c:pt idx="5">
                  <c:v>MSN4</c:v>
                </c:pt>
                <c:pt idx="6">
                  <c:v>PDR1</c:v>
                </c:pt>
                <c:pt idx="7">
                  <c:v>SFP1</c:v>
                </c:pt>
                <c:pt idx="8">
                  <c:v>SWI5</c:v>
                </c:pt>
                <c:pt idx="9">
                  <c:v>YHP1</c:v>
                </c:pt>
                <c:pt idx="10">
                  <c:v>YLR278C</c:v>
                </c:pt>
                <c:pt idx="11">
                  <c:v>YOX1</c:v>
                </c:pt>
              </c:strCache>
            </c:strRef>
          </c:cat>
          <c:val>
            <c:numRef>
              <c:f>'Optimized threshold b'!$B$3:$B$14</c:f>
              <c:numCache>
                <c:formatCode>General</c:formatCode>
                <c:ptCount val="12"/>
                <c:pt idx="0">
                  <c:v>-4.8013325164915292E-2</c:v>
                </c:pt>
                <c:pt idx="1">
                  <c:v>1.0378937813564564</c:v>
                </c:pt>
                <c:pt idx="2">
                  <c:v>0.27760438296081474</c:v>
                </c:pt>
                <c:pt idx="3">
                  <c:v>-1.8922951813915336</c:v>
                </c:pt>
                <c:pt idx="4">
                  <c:v>0.62654650229919995</c:v>
                </c:pt>
                <c:pt idx="5">
                  <c:v>0.30553291037038111</c:v>
                </c:pt>
                <c:pt idx="6">
                  <c:v>8.1686871706203104E-3</c:v>
                </c:pt>
                <c:pt idx="7">
                  <c:v>-0.29718456202445148</c:v>
                </c:pt>
                <c:pt idx="8">
                  <c:v>-1.944969469141888E-2</c:v>
                </c:pt>
                <c:pt idx="9">
                  <c:v>0.27932256225245011</c:v>
                </c:pt>
                <c:pt idx="10">
                  <c:v>0.69002980351197429</c:v>
                </c:pt>
                <c:pt idx="11">
                  <c:v>4.5945076692630504</c:v>
                </c:pt>
              </c:numCache>
            </c:numRef>
          </c:val>
        </c:ser>
        <c:ser>
          <c:idx val="1"/>
          <c:order val="1"/>
          <c:tx>
            <c:strRef>
              <c:f>'Optimized threshold b'!$D$1</c:f>
              <c:strCache>
                <c:ptCount val="1"/>
                <c:pt idx="0">
                  <c:v>ASH1 - YHP1 Broken</c:v>
                </c:pt>
              </c:strCache>
            </c:strRef>
          </c:tx>
          <c:invertIfNegative val="0"/>
          <c:cat>
            <c:strRef>
              <c:f>'Optimized threshold b'!$A$3:$A$14</c:f>
              <c:strCache>
                <c:ptCount val="12"/>
                <c:pt idx="0">
                  <c:v>ASH1</c:v>
                </c:pt>
                <c:pt idx="1">
                  <c:v>GLN3</c:v>
                </c:pt>
                <c:pt idx="2">
                  <c:v>HAP4</c:v>
                </c:pt>
                <c:pt idx="3">
                  <c:v>MIG2</c:v>
                </c:pt>
                <c:pt idx="4">
                  <c:v>MSN2</c:v>
                </c:pt>
                <c:pt idx="5">
                  <c:v>MSN4</c:v>
                </c:pt>
                <c:pt idx="6">
                  <c:v>PDR1</c:v>
                </c:pt>
                <c:pt idx="7">
                  <c:v>SFP1</c:v>
                </c:pt>
                <c:pt idx="8">
                  <c:v>SWI5</c:v>
                </c:pt>
                <c:pt idx="9">
                  <c:v>YHP1</c:v>
                </c:pt>
                <c:pt idx="10">
                  <c:v>YLR278C</c:v>
                </c:pt>
                <c:pt idx="11">
                  <c:v>YOX1</c:v>
                </c:pt>
              </c:strCache>
            </c:strRef>
          </c:cat>
          <c:val>
            <c:numRef>
              <c:f>'Optimized threshold b'!$E$3:$E$14</c:f>
              <c:numCache>
                <c:formatCode>General</c:formatCode>
                <c:ptCount val="12"/>
                <c:pt idx="0">
                  <c:v>-0.2207858981411373</c:v>
                </c:pt>
                <c:pt idx="1">
                  <c:v>1.6591174714628896</c:v>
                </c:pt>
                <c:pt idx="2">
                  <c:v>-0.33180267312545664</c:v>
                </c:pt>
                <c:pt idx="3">
                  <c:v>-9.9999571429179142</c:v>
                </c:pt>
                <c:pt idx="4">
                  <c:v>0.82240957082885258</c:v>
                </c:pt>
                <c:pt idx="5">
                  <c:v>-0.18034682583120673</c:v>
                </c:pt>
                <c:pt idx="6">
                  <c:v>0.43066586430705289</c:v>
                </c:pt>
                <c:pt idx="7">
                  <c:v>-1.0851931528235872</c:v>
                </c:pt>
                <c:pt idx="8">
                  <c:v>-1.0599062102783126</c:v>
                </c:pt>
                <c:pt idx="9">
                  <c:v>8.2253035053805625</c:v>
                </c:pt>
                <c:pt idx="10">
                  <c:v>0.9250413633160337</c:v>
                </c:pt>
                <c:pt idx="11">
                  <c:v>5.6289211061750404</c:v>
                </c:pt>
              </c:numCache>
            </c:numRef>
          </c:val>
        </c:ser>
        <c:ser>
          <c:idx val="2"/>
          <c:order val="2"/>
          <c:tx>
            <c:strRef>
              <c:f>'Optimized threshold b'!$G$1</c:f>
              <c:strCache>
                <c:ptCount val="1"/>
                <c:pt idx="0">
                  <c:v>PDR1 - MSN4 Broken</c:v>
                </c:pt>
              </c:strCache>
            </c:strRef>
          </c:tx>
          <c:invertIfNegative val="0"/>
          <c:cat>
            <c:strRef>
              <c:f>'Optimized threshold b'!$A$3:$A$14</c:f>
              <c:strCache>
                <c:ptCount val="12"/>
                <c:pt idx="0">
                  <c:v>ASH1</c:v>
                </c:pt>
                <c:pt idx="1">
                  <c:v>GLN3</c:v>
                </c:pt>
                <c:pt idx="2">
                  <c:v>HAP4</c:v>
                </c:pt>
                <c:pt idx="3">
                  <c:v>MIG2</c:v>
                </c:pt>
                <c:pt idx="4">
                  <c:v>MSN2</c:v>
                </c:pt>
                <c:pt idx="5">
                  <c:v>MSN4</c:v>
                </c:pt>
                <c:pt idx="6">
                  <c:v>PDR1</c:v>
                </c:pt>
                <c:pt idx="7">
                  <c:v>SFP1</c:v>
                </c:pt>
                <c:pt idx="8">
                  <c:v>SWI5</c:v>
                </c:pt>
                <c:pt idx="9">
                  <c:v>YHP1</c:v>
                </c:pt>
                <c:pt idx="10">
                  <c:v>YLR278C</c:v>
                </c:pt>
                <c:pt idx="11">
                  <c:v>YOX1</c:v>
                </c:pt>
              </c:strCache>
            </c:strRef>
          </c:cat>
          <c:val>
            <c:numRef>
              <c:f>'Optimized threshold b'!$H$3:$H$14</c:f>
              <c:numCache>
                <c:formatCode>General</c:formatCode>
                <c:ptCount val="12"/>
                <c:pt idx="0">
                  <c:v>-7.8927871530212634E-2</c:v>
                </c:pt>
                <c:pt idx="1">
                  <c:v>1.0382851981785608</c:v>
                </c:pt>
                <c:pt idx="2">
                  <c:v>0.12802820599514753</c:v>
                </c:pt>
                <c:pt idx="3">
                  <c:v>-1.8707285639341786</c:v>
                </c:pt>
                <c:pt idx="4">
                  <c:v>0.63200210394692724</c:v>
                </c:pt>
                <c:pt idx="5">
                  <c:v>-1.8622674843825131</c:v>
                </c:pt>
                <c:pt idx="6">
                  <c:v>0.49917642238754262</c:v>
                </c:pt>
                <c:pt idx="7">
                  <c:v>-0.29314019238846739</c:v>
                </c:pt>
                <c:pt idx="8">
                  <c:v>-2.4991573684436701E-2</c:v>
                </c:pt>
                <c:pt idx="9">
                  <c:v>0.28174831103287767</c:v>
                </c:pt>
                <c:pt idx="10">
                  <c:v>0.6779686789864785</c:v>
                </c:pt>
                <c:pt idx="11">
                  <c:v>4.5412147892998602</c:v>
                </c:pt>
              </c:numCache>
            </c:numRef>
          </c:val>
        </c:ser>
        <c:ser>
          <c:idx val="3"/>
          <c:order val="3"/>
          <c:tx>
            <c:strRef>
              <c:f>'Optimized threshold b'!$J$1</c:f>
              <c:strCache>
                <c:ptCount val="1"/>
                <c:pt idx="0">
                  <c:v>PDR1-HAP4 Broken</c:v>
                </c:pt>
              </c:strCache>
            </c:strRef>
          </c:tx>
          <c:invertIfNegative val="0"/>
          <c:cat>
            <c:strRef>
              <c:f>'Optimized threshold b'!$A$3:$A$14</c:f>
              <c:strCache>
                <c:ptCount val="12"/>
                <c:pt idx="0">
                  <c:v>ASH1</c:v>
                </c:pt>
                <c:pt idx="1">
                  <c:v>GLN3</c:v>
                </c:pt>
                <c:pt idx="2">
                  <c:v>HAP4</c:v>
                </c:pt>
                <c:pt idx="3">
                  <c:v>MIG2</c:v>
                </c:pt>
                <c:pt idx="4">
                  <c:v>MSN2</c:v>
                </c:pt>
                <c:pt idx="5">
                  <c:v>MSN4</c:v>
                </c:pt>
                <c:pt idx="6">
                  <c:v>PDR1</c:v>
                </c:pt>
                <c:pt idx="7">
                  <c:v>SFP1</c:v>
                </c:pt>
                <c:pt idx="8">
                  <c:v>SWI5</c:v>
                </c:pt>
                <c:pt idx="9">
                  <c:v>YHP1</c:v>
                </c:pt>
                <c:pt idx="10">
                  <c:v>YLR278C</c:v>
                </c:pt>
                <c:pt idx="11">
                  <c:v>YOX1</c:v>
                </c:pt>
              </c:strCache>
            </c:strRef>
          </c:cat>
          <c:val>
            <c:numRef>
              <c:f>'Optimized threshold b'!$K$3:$K$14</c:f>
              <c:numCache>
                <c:formatCode>General</c:formatCode>
                <c:ptCount val="12"/>
                <c:pt idx="0">
                  <c:v>-0.10428249372860757</c:v>
                </c:pt>
                <c:pt idx="1">
                  <c:v>1.038817824151582</c:v>
                </c:pt>
                <c:pt idx="2">
                  <c:v>-2.7327048444059949</c:v>
                </c:pt>
                <c:pt idx="3">
                  <c:v>-1.8619911769856987</c:v>
                </c:pt>
                <c:pt idx="4">
                  <c:v>0.63694737280296621</c:v>
                </c:pt>
                <c:pt idx="5">
                  <c:v>0.11742516256710772</c:v>
                </c:pt>
                <c:pt idx="6">
                  <c:v>0.72802235230382573</c:v>
                </c:pt>
                <c:pt idx="7">
                  <c:v>-0.2982742769728246</c:v>
                </c:pt>
                <c:pt idx="8">
                  <c:v>-2.3317867094949485E-2</c:v>
                </c:pt>
                <c:pt idx="9">
                  <c:v>0.28417879262162854</c:v>
                </c:pt>
                <c:pt idx="10">
                  <c:v>0.69063611428738136</c:v>
                </c:pt>
                <c:pt idx="11">
                  <c:v>4.607683042935852</c:v>
                </c:pt>
              </c:numCache>
            </c:numRef>
          </c:val>
        </c:ser>
        <c:ser>
          <c:idx val="4"/>
          <c:order val="4"/>
          <c:tx>
            <c:strRef>
              <c:f>'Optimized threshold b'!$M$1</c:f>
              <c:strCache>
                <c:ptCount val="1"/>
                <c:pt idx="0">
                  <c:v>SWI5 - ASH1 Broken</c:v>
                </c:pt>
              </c:strCache>
            </c:strRef>
          </c:tx>
          <c:invertIfNegative val="0"/>
          <c:cat>
            <c:strRef>
              <c:f>'Optimized threshold b'!$A$3:$A$14</c:f>
              <c:strCache>
                <c:ptCount val="12"/>
                <c:pt idx="0">
                  <c:v>ASH1</c:v>
                </c:pt>
                <c:pt idx="1">
                  <c:v>GLN3</c:v>
                </c:pt>
                <c:pt idx="2">
                  <c:v>HAP4</c:v>
                </c:pt>
                <c:pt idx="3">
                  <c:v>MIG2</c:v>
                </c:pt>
                <c:pt idx="4">
                  <c:v>MSN2</c:v>
                </c:pt>
                <c:pt idx="5">
                  <c:v>MSN4</c:v>
                </c:pt>
                <c:pt idx="6">
                  <c:v>PDR1</c:v>
                </c:pt>
                <c:pt idx="7">
                  <c:v>SFP1</c:v>
                </c:pt>
                <c:pt idx="8">
                  <c:v>SWI5</c:v>
                </c:pt>
                <c:pt idx="9">
                  <c:v>YHP1</c:v>
                </c:pt>
                <c:pt idx="10">
                  <c:v>YLR278C</c:v>
                </c:pt>
                <c:pt idx="11">
                  <c:v>YOX1</c:v>
                </c:pt>
              </c:strCache>
            </c:strRef>
          </c:cat>
          <c:val>
            <c:numRef>
              <c:f>'Optimized threshold b'!$N$3:$N$14</c:f>
              <c:numCache>
                <c:formatCode>General</c:formatCode>
                <c:ptCount val="12"/>
                <c:pt idx="0">
                  <c:v>-1.9759646828867925</c:v>
                </c:pt>
                <c:pt idx="1">
                  <c:v>1.0519661563675977</c:v>
                </c:pt>
                <c:pt idx="2">
                  <c:v>0.2486729059137521</c:v>
                </c:pt>
                <c:pt idx="3">
                  <c:v>-1.8703185136770373</c:v>
                </c:pt>
                <c:pt idx="4">
                  <c:v>0.63215473882823914</c:v>
                </c:pt>
                <c:pt idx="5">
                  <c:v>0.28208484585561555</c:v>
                </c:pt>
                <c:pt idx="6">
                  <c:v>9.1596533439147407E-3</c:v>
                </c:pt>
                <c:pt idx="7">
                  <c:v>-0.85178660575247589</c:v>
                </c:pt>
                <c:pt idx="8">
                  <c:v>-0.28451748749950073</c:v>
                </c:pt>
                <c:pt idx="9">
                  <c:v>0.29169581008662254</c:v>
                </c:pt>
                <c:pt idx="10">
                  <c:v>0.67852882007635329</c:v>
                </c:pt>
                <c:pt idx="11">
                  <c:v>4.5435561646308571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374144"/>
        <c:axId val="218106112"/>
      </c:barChart>
      <c:catAx>
        <c:axId val="218374144"/>
        <c:scaling>
          <c:orientation val="minMax"/>
        </c:scaling>
        <c:delete val="0"/>
        <c:axPos val="b"/>
        <c:majorTickMark val="out"/>
        <c:minorTickMark val="none"/>
        <c:tickLblPos val="nextTo"/>
        <c:crossAx val="218106112"/>
        <c:crosses val="autoZero"/>
        <c:auto val="1"/>
        <c:lblAlgn val="ctr"/>
        <c:lblOffset val="100"/>
        <c:noMultiLvlLbl val="0"/>
      </c:catAx>
      <c:valAx>
        <c:axId val="2181061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Optimized Threshold b</a:t>
                </a:r>
              </a:p>
            </c:rich>
          </c:tx>
          <c:layout>
            <c:manualLayout>
              <c:xMode val="edge"/>
              <c:yMode val="edge"/>
              <c:x val="1.103603603603604E-2"/>
              <c:y val="0.302361032995875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8374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993722068525214"/>
          <c:y val="0.19877554368203976"/>
          <c:w val="0.13006277931474786"/>
          <c:h val="0.42516943194600676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'Edge Weights'!$A$1</c:f>
              <c:strCache>
                <c:ptCount val="1"/>
                <c:pt idx="0">
                  <c:v>ACE2 deleted</c:v>
                </c:pt>
              </c:strCache>
            </c:strRef>
          </c:tx>
          <c:invertIfNegative val="0"/>
          <c:cat>
            <c:strRef>
              <c:f>'Edge Weights'!$A$2:$A$16</c:f>
              <c:strCache>
                <c:ptCount val="15"/>
                <c:pt idx="0">
                  <c:v>ASH1 &gt; YHP1</c:v>
                </c:pt>
                <c:pt idx="1">
                  <c:v>MSN2 &gt;ASH1</c:v>
                </c:pt>
                <c:pt idx="2">
                  <c:v>MSN2 &gt;HAP4</c:v>
                </c:pt>
                <c:pt idx="3">
                  <c:v>MSN2 &gt;MIG2</c:v>
                </c:pt>
                <c:pt idx="4">
                  <c:v>MSN2 &gt;MSN4</c:v>
                </c:pt>
                <c:pt idx="5">
                  <c:v>MSN2 &gt;PDR1</c:v>
                </c:pt>
                <c:pt idx="6">
                  <c:v>MSN2 &gt;SFP1</c:v>
                </c:pt>
                <c:pt idx="7">
                  <c:v>MSN2 &gt;YHP1</c:v>
                </c:pt>
                <c:pt idx="8">
                  <c:v>MSN2 &gt;YLR278C</c:v>
                </c:pt>
                <c:pt idx="9">
                  <c:v>MSN2 &gt;YOX1</c:v>
                </c:pt>
                <c:pt idx="10">
                  <c:v>PDR1 &gt;HAP4</c:v>
                </c:pt>
                <c:pt idx="11">
                  <c:v>PDR1 &gt;MSN4</c:v>
                </c:pt>
                <c:pt idx="12">
                  <c:v>SFP1 &gt;SWI5</c:v>
                </c:pt>
                <c:pt idx="13">
                  <c:v>SWI5 &gt;ASH1</c:v>
                </c:pt>
                <c:pt idx="14">
                  <c:v>YHP1 &gt;GLN3</c:v>
                </c:pt>
              </c:strCache>
            </c:strRef>
          </c:cat>
          <c:val>
            <c:numRef>
              <c:f>'Edge Weights'!$B$2:$B$16</c:f>
              <c:numCache>
                <c:formatCode>General</c:formatCode>
                <c:ptCount val="15"/>
                <c:pt idx="0">
                  <c:v>-2.5740709178147601</c:v>
                </c:pt>
                <c:pt idx="1">
                  <c:v>-2.5151548401141399</c:v>
                </c:pt>
                <c:pt idx="2">
                  <c:v>-2.4105987808639102</c:v>
                </c:pt>
                <c:pt idx="3">
                  <c:v>1.79212062097057</c:v>
                </c:pt>
                <c:pt idx="4">
                  <c:v>-1.48438341864752</c:v>
                </c:pt>
                <c:pt idx="5">
                  <c:v>0.16139558403880799</c:v>
                </c:pt>
                <c:pt idx="6">
                  <c:v>0.20771653410141999</c:v>
                </c:pt>
                <c:pt idx="7">
                  <c:v>0.36572553658145501</c:v>
                </c:pt>
                <c:pt idx="8">
                  <c:v>0.703393412751672</c:v>
                </c:pt>
                <c:pt idx="9">
                  <c:v>2.3472372438723199</c:v>
                </c:pt>
                <c:pt idx="10">
                  <c:v>2.6222829172104398</c:v>
                </c:pt>
                <c:pt idx="11">
                  <c:v>2.0547057952865502</c:v>
                </c:pt>
                <c:pt idx="12">
                  <c:v>-0.36836104315956503</c:v>
                </c:pt>
                <c:pt idx="13">
                  <c:v>1.9513537416651601</c:v>
                </c:pt>
                <c:pt idx="14">
                  <c:v>1.1279381124502701</c:v>
                </c:pt>
              </c:numCache>
            </c:numRef>
          </c:val>
        </c:ser>
        <c:ser>
          <c:idx val="1"/>
          <c:order val="1"/>
          <c:tx>
            <c:strRef>
              <c:f>'Edge Weights'!$D$1</c:f>
              <c:strCache>
                <c:ptCount val="1"/>
                <c:pt idx="0">
                  <c:v>ASH1 - YHP1 Broken</c:v>
                </c:pt>
              </c:strCache>
            </c:strRef>
          </c:tx>
          <c:invertIfNegative val="0"/>
          <c:cat>
            <c:strRef>
              <c:f>'Edge Weights'!$A$2:$A$16</c:f>
              <c:strCache>
                <c:ptCount val="15"/>
                <c:pt idx="0">
                  <c:v>ASH1 &gt; YHP1</c:v>
                </c:pt>
                <c:pt idx="1">
                  <c:v>MSN2 &gt;ASH1</c:v>
                </c:pt>
                <c:pt idx="2">
                  <c:v>MSN2 &gt;HAP4</c:v>
                </c:pt>
                <c:pt idx="3">
                  <c:v>MSN2 &gt;MIG2</c:v>
                </c:pt>
                <c:pt idx="4">
                  <c:v>MSN2 &gt;MSN4</c:v>
                </c:pt>
                <c:pt idx="5">
                  <c:v>MSN2 &gt;PDR1</c:v>
                </c:pt>
                <c:pt idx="6">
                  <c:v>MSN2 &gt;SFP1</c:v>
                </c:pt>
                <c:pt idx="7">
                  <c:v>MSN2 &gt;YHP1</c:v>
                </c:pt>
                <c:pt idx="8">
                  <c:v>MSN2 &gt;YLR278C</c:v>
                </c:pt>
                <c:pt idx="9">
                  <c:v>MSN2 &gt;YOX1</c:v>
                </c:pt>
                <c:pt idx="10">
                  <c:v>PDR1 &gt;HAP4</c:v>
                </c:pt>
                <c:pt idx="11">
                  <c:v>PDR1 &gt;MSN4</c:v>
                </c:pt>
                <c:pt idx="12">
                  <c:v>SFP1 &gt;SWI5</c:v>
                </c:pt>
                <c:pt idx="13">
                  <c:v>SWI5 &gt;ASH1</c:v>
                </c:pt>
                <c:pt idx="14">
                  <c:v>YHP1 &gt;GLN3</c:v>
                </c:pt>
              </c:strCache>
            </c:strRef>
          </c:cat>
          <c:val>
            <c:numRef>
              <c:f>'Edge Weights'!$E$2:$E$16</c:f>
              <c:numCache>
                <c:formatCode>General</c:formatCode>
                <c:ptCount val="15"/>
                <c:pt idx="1">
                  <c:v>0.48616660060263001</c:v>
                </c:pt>
                <c:pt idx="2">
                  <c:v>-1.9162840543494799</c:v>
                </c:pt>
                <c:pt idx="3">
                  <c:v>-5.7882820453715</c:v>
                </c:pt>
                <c:pt idx="4">
                  <c:v>-1.23734376256958</c:v>
                </c:pt>
                <c:pt idx="5">
                  <c:v>0.54201705768524699</c:v>
                </c:pt>
                <c:pt idx="6">
                  <c:v>-0.75715768227975</c:v>
                </c:pt>
                <c:pt idx="7">
                  <c:v>3.3398264333109902</c:v>
                </c:pt>
                <c:pt idx="8">
                  <c:v>0.66709230500515704</c:v>
                </c:pt>
                <c:pt idx="9">
                  <c:v>2.25380073261702</c:v>
                </c:pt>
                <c:pt idx="10">
                  <c:v>1.88639100197674</c:v>
                </c:pt>
                <c:pt idx="11">
                  <c:v>1.60541146240613</c:v>
                </c:pt>
                <c:pt idx="12">
                  <c:v>-2.05987040855412</c:v>
                </c:pt>
                <c:pt idx="13">
                  <c:v>-4.1300223281228696</c:v>
                </c:pt>
                <c:pt idx="14">
                  <c:v>1.2947299472977001</c:v>
                </c:pt>
              </c:numCache>
            </c:numRef>
          </c:val>
        </c:ser>
        <c:ser>
          <c:idx val="2"/>
          <c:order val="2"/>
          <c:tx>
            <c:strRef>
              <c:f>'Edge Weights'!$G$1</c:f>
              <c:strCache>
                <c:ptCount val="1"/>
                <c:pt idx="0">
                  <c:v>PDR1 - MSN4 Broken</c:v>
                </c:pt>
              </c:strCache>
            </c:strRef>
          </c:tx>
          <c:invertIfNegative val="0"/>
          <c:cat>
            <c:strRef>
              <c:f>'Edge Weights'!$A$2:$A$16</c:f>
              <c:strCache>
                <c:ptCount val="15"/>
                <c:pt idx="0">
                  <c:v>ASH1 &gt; YHP1</c:v>
                </c:pt>
                <c:pt idx="1">
                  <c:v>MSN2 &gt;ASH1</c:v>
                </c:pt>
                <c:pt idx="2">
                  <c:v>MSN2 &gt;HAP4</c:v>
                </c:pt>
                <c:pt idx="3">
                  <c:v>MSN2 &gt;MIG2</c:v>
                </c:pt>
                <c:pt idx="4">
                  <c:v>MSN2 &gt;MSN4</c:v>
                </c:pt>
                <c:pt idx="5">
                  <c:v>MSN2 &gt;PDR1</c:v>
                </c:pt>
                <c:pt idx="6">
                  <c:v>MSN2 &gt;SFP1</c:v>
                </c:pt>
                <c:pt idx="7">
                  <c:v>MSN2 &gt;YHP1</c:v>
                </c:pt>
                <c:pt idx="8">
                  <c:v>MSN2 &gt;YLR278C</c:v>
                </c:pt>
                <c:pt idx="9">
                  <c:v>MSN2 &gt;YOX1</c:v>
                </c:pt>
                <c:pt idx="10">
                  <c:v>PDR1 &gt;HAP4</c:v>
                </c:pt>
                <c:pt idx="11">
                  <c:v>PDR1 &gt;MSN4</c:v>
                </c:pt>
                <c:pt idx="12">
                  <c:v>SFP1 &gt;SWI5</c:v>
                </c:pt>
                <c:pt idx="13">
                  <c:v>SWI5 &gt;ASH1</c:v>
                </c:pt>
                <c:pt idx="14">
                  <c:v>YHP1 &gt;GLN3</c:v>
                </c:pt>
              </c:strCache>
            </c:strRef>
          </c:cat>
          <c:val>
            <c:numRef>
              <c:f>'Edge Weights'!$H$2:$H$16</c:f>
              <c:numCache>
                <c:formatCode>General</c:formatCode>
                <c:ptCount val="15"/>
                <c:pt idx="0">
                  <c:v>-2.5638339996024899</c:v>
                </c:pt>
                <c:pt idx="1">
                  <c:v>-2.4973945673814</c:v>
                </c:pt>
                <c:pt idx="2">
                  <c:v>-2.5264012761568302</c:v>
                </c:pt>
                <c:pt idx="3">
                  <c:v>1.8017928619710999</c:v>
                </c:pt>
                <c:pt idx="4">
                  <c:v>-2.3707378173815998</c:v>
                </c:pt>
                <c:pt idx="5">
                  <c:v>0.62741613139497199</c:v>
                </c:pt>
                <c:pt idx="6">
                  <c:v>0.204207590383606</c:v>
                </c:pt>
                <c:pt idx="7">
                  <c:v>0.35690899491511702</c:v>
                </c:pt>
                <c:pt idx="8">
                  <c:v>0.69586045656840001</c:v>
                </c:pt>
                <c:pt idx="9">
                  <c:v>2.3034543083713102</c:v>
                </c:pt>
                <c:pt idx="10">
                  <c:v>2.5979116719580202</c:v>
                </c:pt>
                <c:pt idx="12">
                  <c:v>-0.34921359236871602</c:v>
                </c:pt>
                <c:pt idx="13">
                  <c:v>1.91456239145645</c:v>
                </c:pt>
                <c:pt idx="14">
                  <c:v>1.1237193649822499</c:v>
                </c:pt>
              </c:numCache>
            </c:numRef>
          </c:val>
        </c:ser>
        <c:ser>
          <c:idx val="3"/>
          <c:order val="3"/>
          <c:tx>
            <c:strRef>
              <c:f>'Edge Weights'!$J$1</c:f>
              <c:strCache>
                <c:ptCount val="1"/>
                <c:pt idx="0">
                  <c:v>PDR1-HAP4 Broken</c:v>
                </c:pt>
              </c:strCache>
            </c:strRef>
          </c:tx>
          <c:invertIfNegative val="0"/>
          <c:cat>
            <c:strRef>
              <c:f>'Edge Weights'!$A$2:$A$16</c:f>
              <c:strCache>
                <c:ptCount val="15"/>
                <c:pt idx="0">
                  <c:v>ASH1 &gt; YHP1</c:v>
                </c:pt>
                <c:pt idx="1">
                  <c:v>MSN2 &gt;ASH1</c:v>
                </c:pt>
                <c:pt idx="2">
                  <c:v>MSN2 &gt;HAP4</c:v>
                </c:pt>
                <c:pt idx="3">
                  <c:v>MSN2 &gt;MIG2</c:v>
                </c:pt>
                <c:pt idx="4">
                  <c:v>MSN2 &gt;MSN4</c:v>
                </c:pt>
                <c:pt idx="5">
                  <c:v>MSN2 &gt;PDR1</c:v>
                </c:pt>
                <c:pt idx="6">
                  <c:v>MSN2 &gt;SFP1</c:v>
                </c:pt>
                <c:pt idx="7">
                  <c:v>MSN2 &gt;YHP1</c:v>
                </c:pt>
                <c:pt idx="8">
                  <c:v>MSN2 &gt;YLR278C</c:v>
                </c:pt>
                <c:pt idx="9">
                  <c:v>MSN2 &gt;YOX1</c:v>
                </c:pt>
                <c:pt idx="10">
                  <c:v>PDR1 &gt;HAP4</c:v>
                </c:pt>
                <c:pt idx="11">
                  <c:v>PDR1 &gt;MSN4</c:v>
                </c:pt>
                <c:pt idx="12">
                  <c:v>SFP1 &gt;SWI5</c:v>
                </c:pt>
                <c:pt idx="13">
                  <c:v>SWI5 &gt;ASH1</c:v>
                </c:pt>
                <c:pt idx="14">
                  <c:v>YHP1 &gt;GLN3</c:v>
                </c:pt>
              </c:strCache>
            </c:strRef>
          </c:cat>
          <c:val>
            <c:numRef>
              <c:f>'Edge Weights'!$K$2:$K$16</c:f>
              <c:numCache>
                <c:formatCode>General</c:formatCode>
                <c:ptCount val="15"/>
                <c:pt idx="0">
                  <c:v>-2.55561498617773</c:v>
                </c:pt>
                <c:pt idx="1">
                  <c:v>-2.48262467111247</c:v>
                </c:pt>
                <c:pt idx="2">
                  <c:v>-3.5560627008983698</c:v>
                </c:pt>
                <c:pt idx="3">
                  <c:v>1.8190058456259299</c:v>
                </c:pt>
                <c:pt idx="4">
                  <c:v>-1.6183946848569299</c:v>
                </c:pt>
                <c:pt idx="5">
                  <c:v>0.724380567626836</c:v>
                </c:pt>
                <c:pt idx="6">
                  <c:v>0.20330719807002501</c:v>
                </c:pt>
                <c:pt idx="7">
                  <c:v>0.35529067336187298</c:v>
                </c:pt>
                <c:pt idx="8">
                  <c:v>0.69760656156633505</c:v>
                </c:pt>
                <c:pt idx="9">
                  <c:v>2.3207364769859602</c:v>
                </c:pt>
                <c:pt idx="11">
                  <c:v>1.9894297323788399</c:v>
                </c:pt>
                <c:pt idx="12">
                  <c:v>-0.32889373958749102</c:v>
                </c:pt>
                <c:pt idx="13">
                  <c:v>1.8897468047091901</c:v>
                </c:pt>
                <c:pt idx="14">
                  <c:v>1.12200259631088</c:v>
                </c:pt>
              </c:numCache>
            </c:numRef>
          </c:val>
        </c:ser>
        <c:ser>
          <c:idx val="4"/>
          <c:order val="4"/>
          <c:tx>
            <c:strRef>
              <c:f>'Edge Weights'!$M$1</c:f>
              <c:strCache>
                <c:ptCount val="1"/>
                <c:pt idx="0">
                  <c:v>SWI5 - ASH1 Broken</c:v>
                </c:pt>
              </c:strCache>
            </c:strRef>
          </c:tx>
          <c:invertIfNegative val="0"/>
          <c:cat>
            <c:strRef>
              <c:f>'Edge Weights'!$A$2:$A$16</c:f>
              <c:strCache>
                <c:ptCount val="15"/>
                <c:pt idx="0">
                  <c:v>ASH1 &gt; YHP1</c:v>
                </c:pt>
                <c:pt idx="1">
                  <c:v>MSN2 &gt;ASH1</c:v>
                </c:pt>
                <c:pt idx="2">
                  <c:v>MSN2 &gt;HAP4</c:v>
                </c:pt>
                <c:pt idx="3">
                  <c:v>MSN2 &gt;MIG2</c:v>
                </c:pt>
                <c:pt idx="4">
                  <c:v>MSN2 &gt;MSN4</c:v>
                </c:pt>
                <c:pt idx="5">
                  <c:v>MSN2 &gt;PDR1</c:v>
                </c:pt>
                <c:pt idx="6">
                  <c:v>MSN2 &gt;SFP1</c:v>
                </c:pt>
                <c:pt idx="7">
                  <c:v>MSN2 &gt;YHP1</c:v>
                </c:pt>
                <c:pt idx="8">
                  <c:v>MSN2 &gt;YLR278C</c:v>
                </c:pt>
                <c:pt idx="9">
                  <c:v>MSN2 &gt;YOX1</c:v>
                </c:pt>
                <c:pt idx="10">
                  <c:v>PDR1 &gt;HAP4</c:v>
                </c:pt>
                <c:pt idx="11">
                  <c:v>PDR1 &gt;MSN4</c:v>
                </c:pt>
                <c:pt idx="12">
                  <c:v>SFP1 &gt;SWI5</c:v>
                </c:pt>
                <c:pt idx="13">
                  <c:v>SWI5 &gt;ASH1</c:v>
                </c:pt>
                <c:pt idx="14">
                  <c:v>YHP1 &gt;GLN3</c:v>
                </c:pt>
              </c:strCache>
            </c:strRef>
          </c:cat>
          <c:val>
            <c:numRef>
              <c:f>'Edge Weights'!$N$2:$N$16</c:f>
              <c:numCache>
                <c:formatCode>General</c:formatCode>
                <c:ptCount val="15"/>
                <c:pt idx="0">
                  <c:v>-2.7879825255260999</c:v>
                </c:pt>
                <c:pt idx="1">
                  <c:v>-2.9939033338954002</c:v>
                </c:pt>
                <c:pt idx="2">
                  <c:v>-2.3913834534524199</c:v>
                </c:pt>
                <c:pt idx="3">
                  <c:v>1.8017406729583201</c:v>
                </c:pt>
                <c:pt idx="4">
                  <c:v>-1.47531762369594</c:v>
                </c:pt>
                <c:pt idx="5">
                  <c:v>0.16988272322265299</c:v>
                </c:pt>
                <c:pt idx="6">
                  <c:v>-0.95435008631479501</c:v>
                </c:pt>
                <c:pt idx="7">
                  <c:v>0.33700384326190902</c:v>
                </c:pt>
                <c:pt idx="8">
                  <c:v>0.69600849696373901</c:v>
                </c:pt>
                <c:pt idx="9">
                  <c:v>2.3040654102168401</c:v>
                </c:pt>
                <c:pt idx="10">
                  <c:v>2.5847907936366799</c:v>
                </c:pt>
                <c:pt idx="11">
                  <c:v>2.0287602661499302</c:v>
                </c:pt>
                <c:pt idx="12">
                  <c:v>-1.21631846265987</c:v>
                </c:pt>
                <c:pt idx="14">
                  <c:v>1.1021565495874801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4268800"/>
        <c:axId val="218106688"/>
      </c:barChart>
      <c:dateAx>
        <c:axId val="2642688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3540000" vert="horz" anchor="t" anchorCtr="0"/>
          <a:lstStyle/>
          <a:p>
            <a:pPr>
              <a:defRPr/>
            </a:pPr>
            <a:endParaRPr lang="en-US"/>
          </a:p>
        </c:txPr>
        <c:crossAx val="218106688"/>
        <c:crosses val="autoZero"/>
        <c:auto val="0"/>
        <c:lblOffset val="100"/>
        <c:baseTimeUnit val="days"/>
      </c:dateAx>
      <c:valAx>
        <c:axId val="2181066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Optimized Weights</a:t>
                </a:r>
              </a:p>
            </c:rich>
          </c:tx>
          <c:layout>
            <c:manualLayout>
              <c:xMode val="edge"/>
              <c:yMode val="edge"/>
              <c:x val="1.1409942950285249E-2"/>
              <c:y val="0.338200273113815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64268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03811480086742"/>
          <c:y val="0.22550751199203545"/>
          <c:w val="0.16672339551688067"/>
          <c:h val="0.2829877596608282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92DA22-695B-8B43-8254-05C11D6C67E1}" type="doc">
      <dgm:prSet loTypeId="urn:microsoft.com/office/officeart/2005/8/layout/process4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6830CBC-980A-C144-93B1-FBDA679DE5C9}">
      <dgm:prSet phldrT="[Text]"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Indicates which genes had significant changes in expression at </a:t>
          </a:r>
          <a:r>
            <a:rPr lang="en-US" sz="1600" b="1" i="1" dirty="0" smtClean="0">
              <a:latin typeface="Arial" panose="020B0604020202020204" pitchFamily="34" charset="0"/>
              <a:cs typeface="Arial" panose="020B0604020202020204" pitchFamily="34" charset="0"/>
            </a:rPr>
            <a:t>any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time point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FB5612-6E80-1C48-8A8D-C7DC1C05CF22}" type="parTrans" cxnId="{B5842A14-E72E-3845-B08A-B5241D7E337E}">
      <dgm:prSet/>
      <dgm:spPr/>
      <dgm:t>
        <a:bodyPr/>
        <a:lstStyle/>
        <a:p>
          <a:endParaRPr lang="en-US"/>
        </a:p>
      </dgm:t>
    </dgm:pt>
    <dgm:pt modelId="{63821400-6F2E-2B40-AE27-B6115A22D618}" type="sibTrans" cxnId="{B5842A14-E72E-3845-B08A-B5241D7E337E}">
      <dgm:prSet/>
      <dgm:spPr/>
      <dgm:t>
        <a:bodyPr/>
        <a:lstStyle/>
        <a:p>
          <a:endParaRPr lang="en-US"/>
        </a:p>
      </dgm:t>
    </dgm:pt>
    <dgm:pt modelId="{145027E7-2CBC-C341-BF54-5A13342B32F4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YEASTRACT Database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268665-FA49-C348-841F-98E5B640071D}" type="parTrans" cxnId="{9A4E3968-247F-9D46-89F3-6313CD10F7FE}">
      <dgm:prSet/>
      <dgm:spPr/>
      <dgm:t>
        <a:bodyPr/>
        <a:lstStyle/>
        <a:p>
          <a:endParaRPr lang="en-US"/>
        </a:p>
      </dgm:t>
    </dgm:pt>
    <dgm:pt modelId="{41CDCF54-43DC-AB43-8C39-55B769088528}" type="sibTrans" cxnId="{9A4E3968-247F-9D46-89F3-6313CD10F7FE}">
      <dgm:prSet/>
      <dgm:spPr/>
      <dgm:t>
        <a:bodyPr/>
        <a:lstStyle/>
        <a:p>
          <a:endParaRPr lang="en-US"/>
        </a:p>
      </dgm:t>
    </dgm:pt>
    <dgm:pt modelId="{F7A1B177-8647-BB47-8819-6C3B6E3301CA}">
      <dgm:prSet phldrT="[Text]"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These genes were input into the YEASTRACT database, which returned a list of potential regulatory transcription factors that may regulate those target genes, in order of significance.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0E3173-5694-BC49-9DA4-2528E274EB2F}" type="parTrans" cxnId="{268E5450-6B3E-0B40-8855-8CA1E15F52A7}">
      <dgm:prSet/>
      <dgm:spPr/>
      <dgm:t>
        <a:bodyPr/>
        <a:lstStyle/>
        <a:p>
          <a:endParaRPr lang="en-US"/>
        </a:p>
      </dgm:t>
    </dgm:pt>
    <dgm:pt modelId="{406B8246-72F7-0E47-95AD-5F6CE763B0D0}" type="sibTrans" cxnId="{268E5450-6B3E-0B40-8855-8CA1E15F52A7}">
      <dgm:prSet/>
      <dgm:spPr/>
      <dgm:t>
        <a:bodyPr/>
        <a:lstStyle/>
        <a:p>
          <a:endParaRPr lang="en-US"/>
        </a:p>
      </dgm:t>
    </dgm:pt>
    <dgm:pt modelId="{D8D235F5-E57A-2945-AD09-96C8DABF8968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Within-strain ANOVA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9E6287-4300-A848-BED2-371291F811C9}" type="sibTrans" cxnId="{11C3AEF4-F166-004B-8031-8201367EBAC5}">
      <dgm:prSet/>
      <dgm:spPr/>
      <dgm:t>
        <a:bodyPr/>
        <a:lstStyle/>
        <a:p>
          <a:endParaRPr lang="en-US"/>
        </a:p>
      </dgm:t>
    </dgm:pt>
    <dgm:pt modelId="{D0B4648F-2DCB-5145-B36C-5EAE66D3BCE5}" type="parTrans" cxnId="{11C3AEF4-F166-004B-8031-8201367EBAC5}">
      <dgm:prSet/>
      <dgm:spPr/>
      <dgm:t>
        <a:bodyPr/>
        <a:lstStyle/>
        <a:p>
          <a:endParaRPr lang="en-US"/>
        </a:p>
      </dgm:t>
    </dgm:pt>
    <dgm:pt modelId="{37A99477-FB18-6E4F-8099-617056F06285}">
      <dgm:prSet custT="1"/>
      <dgm:spPr/>
      <dgm:t>
        <a:bodyPr/>
        <a:lstStyle/>
        <a:p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Generate “Family” of Related Networks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4D7315-3915-3A4E-83F9-ABEE553CDF64}" type="parTrans" cxnId="{49A2B074-7D6D-C348-B0AE-EF746DD19764}">
      <dgm:prSet/>
      <dgm:spPr/>
      <dgm:t>
        <a:bodyPr/>
        <a:lstStyle/>
        <a:p>
          <a:endParaRPr lang="en-US"/>
        </a:p>
      </dgm:t>
    </dgm:pt>
    <dgm:pt modelId="{6A42F7CB-E248-AF4E-84C9-CE0878800C01}" type="sibTrans" cxnId="{49A2B074-7D6D-C348-B0AE-EF746DD19764}">
      <dgm:prSet/>
      <dgm:spPr/>
      <dgm:t>
        <a:bodyPr/>
        <a:lstStyle/>
        <a:p>
          <a:endParaRPr lang="en-US"/>
        </a:p>
      </dgm:t>
    </dgm:pt>
    <dgm:pt modelId="{47B6D09C-3FAE-5140-B4B3-D666A32038F3}" type="pres">
      <dgm:prSet presAssocID="{9692DA22-695B-8B43-8254-05C11D6C67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128F05-1069-B848-A6BD-0A723861F50C}" type="pres">
      <dgm:prSet presAssocID="{37A99477-FB18-6E4F-8099-617056F06285}" presName="boxAndChildren" presStyleCnt="0"/>
      <dgm:spPr/>
      <dgm:t>
        <a:bodyPr/>
        <a:lstStyle/>
        <a:p>
          <a:endParaRPr lang="en-US"/>
        </a:p>
      </dgm:t>
    </dgm:pt>
    <dgm:pt modelId="{C2B43073-FD16-3F4C-8D00-178A2BAD3ADA}" type="pres">
      <dgm:prSet presAssocID="{37A99477-FB18-6E4F-8099-617056F06285}" presName="parentTextBox" presStyleLbl="node1" presStyleIdx="0" presStyleCnt="3" custScaleY="49132" custLinFactNeighborY="5"/>
      <dgm:spPr/>
      <dgm:t>
        <a:bodyPr/>
        <a:lstStyle/>
        <a:p>
          <a:endParaRPr lang="en-US"/>
        </a:p>
      </dgm:t>
    </dgm:pt>
    <dgm:pt modelId="{0F4BB918-D4F1-484D-83FC-1665141A794C}" type="pres">
      <dgm:prSet presAssocID="{41CDCF54-43DC-AB43-8C39-55B769088528}" presName="sp" presStyleCnt="0"/>
      <dgm:spPr/>
      <dgm:t>
        <a:bodyPr/>
        <a:lstStyle/>
        <a:p>
          <a:endParaRPr lang="en-US"/>
        </a:p>
      </dgm:t>
    </dgm:pt>
    <dgm:pt modelId="{E998315B-126E-CA4E-9230-D9533FE617D0}" type="pres">
      <dgm:prSet presAssocID="{145027E7-2CBC-C341-BF54-5A13342B32F4}" presName="arrowAndChildren" presStyleCnt="0"/>
      <dgm:spPr/>
      <dgm:t>
        <a:bodyPr/>
        <a:lstStyle/>
        <a:p>
          <a:endParaRPr lang="en-US"/>
        </a:p>
      </dgm:t>
    </dgm:pt>
    <dgm:pt modelId="{0ADEEFCC-E739-EF49-AC3E-FAA52D48E822}" type="pres">
      <dgm:prSet presAssocID="{145027E7-2CBC-C341-BF54-5A13342B32F4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478158A1-1AF0-694A-B1B8-010C83DFC58C}" type="pres">
      <dgm:prSet presAssocID="{145027E7-2CBC-C341-BF54-5A13342B32F4}" presName="arrow" presStyleLbl="node1" presStyleIdx="1" presStyleCnt="3" custScaleY="129164" custLinFactNeighborY="-496"/>
      <dgm:spPr/>
      <dgm:t>
        <a:bodyPr/>
        <a:lstStyle/>
        <a:p>
          <a:endParaRPr lang="en-US"/>
        </a:p>
      </dgm:t>
    </dgm:pt>
    <dgm:pt modelId="{681C291D-FED7-BF4F-BC7C-D222423204C0}" type="pres">
      <dgm:prSet presAssocID="{145027E7-2CBC-C341-BF54-5A13342B32F4}" presName="descendantArrow" presStyleCnt="0"/>
      <dgm:spPr/>
      <dgm:t>
        <a:bodyPr/>
        <a:lstStyle/>
        <a:p>
          <a:endParaRPr lang="en-US"/>
        </a:p>
      </dgm:t>
    </dgm:pt>
    <dgm:pt modelId="{98F27397-D812-1546-8508-087552797AA3}" type="pres">
      <dgm:prSet presAssocID="{F7A1B177-8647-BB47-8819-6C3B6E3301CA}" presName="childTextArrow" presStyleLbl="fgAccFollowNode1" presStyleIdx="0" presStyleCnt="2" custScaleY="170643" custLinFactNeighborY="-10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A51A35-39BE-C044-95C2-D14D9CF4C645}" type="pres">
      <dgm:prSet presAssocID="{709E6287-4300-A848-BED2-371291F811C9}" presName="sp" presStyleCnt="0"/>
      <dgm:spPr/>
      <dgm:t>
        <a:bodyPr/>
        <a:lstStyle/>
        <a:p>
          <a:endParaRPr lang="en-US"/>
        </a:p>
      </dgm:t>
    </dgm:pt>
    <dgm:pt modelId="{7DB3493A-2229-984B-9365-E8E22B212DFD}" type="pres">
      <dgm:prSet presAssocID="{D8D235F5-E57A-2945-AD09-96C8DABF8968}" presName="arrowAndChildren" presStyleCnt="0"/>
      <dgm:spPr/>
      <dgm:t>
        <a:bodyPr/>
        <a:lstStyle/>
        <a:p>
          <a:endParaRPr lang="en-US"/>
        </a:p>
      </dgm:t>
    </dgm:pt>
    <dgm:pt modelId="{31E9FE8B-0A43-E34D-8D4C-44E661690231}" type="pres">
      <dgm:prSet presAssocID="{D8D235F5-E57A-2945-AD09-96C8DABF8968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5BCE265D-3E88-F048-912A-B3AD5BFF4366}" type="pres">
      <dgm:prSet presAssocID="{D8D235F5-E57A-2945-AD09-96C8DABF8968}" presName="arrow" presStyleLbl="node1" presStyleIdx="2" presStyleCnt="3" custLinFactNeighborY="-1318"/>
      <dgm:spPr/>
      <dgm:t>
        <a:bodyPr/>
        <a:lstStyle/>
        <a:p>
          <a:endParaRPr lang="en-US"/>
        </a:p>
      </dgm:t>
    </dgm:pt>
    <dgm:pt modelId="{59765410-9208-524E-BA43-D2A2361B7D24}" type="pres">
      <dgm:prSet presAssocID="{D8D235F5-E57A-2945-AD09-96C8DABF8968}" presName="descendantArrow" presStyleCnt="0"/>
      <dgm:spPr/>
      <dgm:t>
        <a:bodyPr/>
        <a:lstStyle/>
        <a:p>
          <a:endParaRPr lang="en-US"/>
        </a:p>
      </dgm:t>
    </dgm:pt>
    <dgm:pt modelId="{8B306027-E9DB-394A-8E88-C21A6F37D707}" type="pres">
      <dgm:prSet presAssocID="{C6830CBC-980A-C144-93B1-FBDA679DE5C9}" presName="childTextArrow" presStyleLbl="fgAccFollowNode1" presStyleIdx="1" presStyleCnt="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A2B074-7D6D-C348-B0AE-EF746DD19764}" srcId="{9692DA22-695B-8B43-8254-05C11D6C67E1}" destId="{37A99477-FB18-6E4F-8099-617056F06285}" srcOrd="2" destOrd="0" parTransId="{F24D7315-3915-3A4E-83F9-ABEE553CDF64}" sibTransId="{6A42F7CB-E248-AF4E-84C9-CE0878800C01}"/>
    <dgm:cxn modelId="{268E5450-6B3E-0B40-8855-8CA1E15F52A7}" srcId="{145027E7-2CBC-C341-BF54-5A13342B32F4}" destId="{F7A1B177-8647-BB47-8819-6C3B6E3301CA}" srcOrd="0" destOrd="0" parTransId="{850E3173-5694-BC49-9DA4-2528E274EB2F}" sibTransId="{406B8246-72F7-0E47-95AD-5F6CE763B0D0}"/>
    <dgm:cxn modelId="{B5842A14-E72E-3845-B08A-B5241D7E337E}" srcId="{D8D235F5-E57A-2945-AD09-96C8DABF8968}" destId="{C6830CBC-980A-C144-93B1-FBDA679DE5C9}" srcOrd="0" destOrd="0" parTransId="{ABFB5612-6E80-1C48-8A8D-C7DC1C05CF22}" sibTransId="{63821400-6F2E-2B40-AE27-B6115A22D618}"/>
    <dgm:cxn modelId="{9A4E3968-247F-9D46-89F3-6313CD10F7FE}" srcId="{9692DA22-695B-8B43-8254-05C11D6C67E1}" destId="{145027E7-2CBC-C341-BF54-5A13342B32F4}" srcOrd="1" destOrd="0" parTransId="{58268665-FA49-C348-841F-98E5B640071D}" sibTransId="{41CDCF54-43DC-AB43-8C39-55B769088528}"/>
    <dgm:cxn modelId="{CAC162C8-5E4E-4C34-892F-CE911799BECA}" type="presOf" srcId="{145027E7-2CBC-C341-BF54-5A13342B32F4}" destId="{478158A1-1AF0-694A-B1B8-010C83DFC58C}" srcOrd="1" destOrd="0" presId="urn:microsoft.com/office/officeart/2005/8/layout/process4"/>
    <dgm:cxn modelId="{11C3AEF4-F166-004B-8031-8201367EBAC5}" srcId="{9692DA22-695B-8B43-8254-05C11D6C67E1}" destId="{D8D235F5-E57A-2945-AD09-96C8DABF8968}" srcOrd="0" destOrd="0" parTransId="{D0B4648F-2DCB-5145-B36C-5EAE66D3BCE5}" sibTransId="{709E6287-4300-A848-BED2-371291F811C9}"/>
    <dgm:cxn modelId="{26BB751E-65C5-4B2C-B1F0-7B376F6D32AD}" type="presOf" srcId="{C6830CBC-980A-C144-93B1-FBDA679DE5C9}" destId="{8B306027-E9DB-394A-8E88-C21A6F37D707}" srcOrd="0" destOrd="0" presId="urn:microsoft.com/office/officeart/2005/8/layout/process4"/>
    <dgm:cxn modelId="{10A92923-BB2B-4CC5-A006-75C5D44BF5A2}" type="presOf" srcId="{37A99477-FB18-6E4F-8099-617056F06285}" destId="{C2B43073-FD16-3F4C-8D00-178A2BAD3ADA}" srcOrd="0" destOrd="0" presId="urn:microsoft.com/office/officeart/2005/8/layout/process4"/>
    <dgm:cxn modelId="{65D9CC22-2003-43CC-AAB4-3708FD9CF524}" type="presOf" srcId="{D8D235F5-E57A-2945-AD09-96C8DABF8968}" destId="{5BCE265D-3E88-F048-912A-B3AD5BFF4366}" srcOrd="1" destOrd="0" presId="urn:microsoft.com/office/officeart/2005/8/layout/process4"/>
    <dgm:cxn modelId="{D2178626-D90D-4C29-B2E5-916D34F1D911}" type="presOf" srcId="{145027E7-2CBC-C341-BF54-5A13342B32F4}" destId="{0ADEEFCC-E739-EF49-AC3E-FAA52D48E822}" srcOrd="0" destOrd="0" presId="urn:microsoft.com/office/officeart/2005/8/layout/process4"/>
    <dgm:cxn modelId="{64826B65-EF52-49F4-9C72-CB65F57215D3}" type="presOf" srcId="{9692DA22-695B-8B43-8254-05C11D6C67E1}" destId="{47B6D09C-3FAE-5140-B4B3-D666A32038F3}" srcOrd="0" destOrd="0" presId="urn:microsoft.com/office/officeart/2005/8/layout/process4"/>
    <dgm:cxn modelId="{D34375E6-4158-4F80-8625-394055639990}" type="presOf" srcId="{D8D235F5-E57A-2945-AD09-96C8DABF8968}" destId="{31E9FE8B-0A43-E34D-8D4C-44E661690231}" srcOrd="0" destOrd="0" presId="urn:microsoft.com/office/officeart/2005/8/layout/process4"/>
    <dgm:cxn modelId="{7E9335E0-0CEF-44EE-A5BF-ECA8D849731E}" type="presOf" srcId="{F7A1B177-8647-BB47-8819-6C3B6E3301CA}" destId="{98F27397-D812-1546-8508-087552797AA3}" srcOrd="0" destOrd="0" presId="urn:microsoft.com/office/officeart/2005/8/layout/process4"/>
    <dgm:cxn modelId="{EE5CEF81-E5C5-4D98-9549-7E2134757A56}" type="presParOf" srcId="{47B6D09C-3FAE-5140-B4B3-D666A32038F3}" destId="{41128F05-1069-B848-A6BD-0A723861F50C}" srcOrd="0" destOrd="0" presId="urn:microsoft.com/office/officeart/2005/8/layout/process4"/>
    <dgm:cxn modelId="{8334CEA4-A1C1-4A14-A8D7-1306861EA454}" type="presParOf" srcId="{41128F05-1069-B848-A6BD-0A723861F50C}" destId="{C2B43073-FD16-3F4C-8D00-178A2BAD3ADA}" srcOrd="0" destOrd="0" presId="urn:microsoft.com/office/officeart/2005/8/layout/process4"/>
    <dgm:cxn modelId="{2232AF58-DB91-4B20-B008-D72951506B9A}" type="presParOf" srcId="{47B6D09C-3FAE-5140-B4B3-D666A32038F3}" destId="{0F4BB918-D4F1-484D-83FC-1665141A794C}" srcOrd="1" destOrd="0" presId="urn:microsoft.com/office/officeart/2005/8/layout/process4"/>
    <dgm:cxn modelId="{B606DC7E-492F-4A19-849B-9BDCBA3A6BDF}" type="presParOf" srcId="{47B6D09C-3FAE-5140-B4B3-D666A32038F3}" destId="{E998315B-126E-CA4E-9230-D9533FE617D0}" srcOrd="2" destOrd="0" presId="urn:microsoft.com/office/officeart/2005/8/layout/process4"/>
    <dgm:cxn modelId="{FB9DA0AC-2DE5-4FA1-B0AF-3917AE5C9F11}" type="presParOf" srcId="{E998315B-126E-CA4E-9230-D9533FE617D0}" destId="{0ADEEFCC-E739-EF49-AC3E-FAA52D48E822}" srcOrd="0" destOrd="0" presId="urn:microsoft.com/office/officeart/2005/8/layout/process4"/>
    <dgm:cxn modelId="{DEE6D95C-5EAE-4C29-833C-860A6B7882C0}" type="presParOf" srcId="{E998315B-126E-CA4E-9230-D9533FE617D0}" destId="{478158A1-1AF0-694A-B1B8-010C83DFC58C}" srcOrd="1" destOrd="0" presId="urn:microsoft.com/office/officeart/2005/8/layout/process4"/>
    <dgm:cxn modelId="{27559EA5-02E2-4878-905A-8C45F5E63E87}" type="presParOf" srcId="{E998315B-126E-CA4E-9230-D9533FE617D0}" destId="{681C291D-FED7-BF4F-BC7C-D222423204C0}" srcOrd="2" destOrd="0" presId="urn:microsoft.com/office/officeart/2005/8/layout/process4"/>
    <dgm:cxn modelId="{D066897C-741F-475F-A57F-2D91A7BDBED6}" type="presParOf" srcId="{681C291D-FED7-BF4F-BC7C-D222423204C0}" destId="{98F27397-D812-1546-8508-087552797AA3}" srcOrd="0" destOrd="0" presId="urn:microsoft.com/office/officeart/2005/8/layout/process4"/>
    <dgm:cxn modelId="{D4467B87-75B8-455B-B971-E6E8B19D3C82}" type="presParOf" srcId="{47B6D09C-3FAE-5140-B4B3-D666A32038F3}" destId="{DBA51A35-39BE-C044-95C2-D14D9CF4C645}" srcOrd="3" destOrd="0" presId="urn:microsoft.com/office/officeart/2005/8/layout/process4"/>
    <dgm:cxn modelId="{0AA7F089-B4B9-48CD-BFD3-21521D50AEFF}" type="presParOf" srcId="{47B6D09C-3FAE-5140-B4B3-D666A32038F3}" destId="{7DB3493A-2229-984B-9365-E8E22B212DFD}" srcOrd="4" destOrd="0" presId="urn:microsoft.com/office/officeart/2005/8/layout/process4"/>
    <dgm:cxn modelId="{2FEE7ABB-8B90-4112-9D13-FD16771686C5}" type="presParOf" srcId="{7DB3493A-2229-984B-9365-E8E22B212DFD}" destId="{31E9FE8B-0A43-E34D-8D4C-44E661690231}" srcOrd="0" destOrd="0" presId="urn:microsoft.com/office/officeart/2005/8/layout/process4"/>
    <dgm:cxn modelId="{D9B37C7C-79D2-4E6F-92F3-7A041762EC54}" type="presParOf" srcId="{7DB3493A-2229-984B-9365-E8E22B212DFD}" destId="{5BCE265D-3E88-F048-912A-B3AD5BFF4366}" srcOrd="1" destOrd="0" presId="urn:microsoft.com/office/officeart/2005/8/layout/process4"/>
    <dgm:cxn modelId="{94483198-BD12-45AE-8B7F-91F306D25059}" type="presParOf" srcId="{7DB3493A-2229-984B-9365-E8E22B212DFD}" destId="{59765410-9208-524E-BA43-D2A2361B7D24}" srcOrd="2" destOrd="0" presId="urn:microsoft.com/office/officeart/2005/8/layout/process4"/>
    <dgm:cxn modelId="{30FB488D-DDEB-49B5-A92A-5DF38FE2524C}" type="presParOf" srcId="{59765410-9208-524E-BA43-D2A2361B7D24}" destId="{8B306027-E9DB-394A-8E88-C21A6F37D70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43073-FD16-3F4C-8D00-178A2BAD3ADA}">
      <dsp:nvSpPr>
        <dsp:cNvPr id="0" name=""/>
        <dsp:cNvSpPr/>
      </dsp:nvSpPr>
      <dsp:spPr>
        <a:xfrm>
          <a:off x="0" y="3820299"/>
          <a:ext cx="6619209" cy="5366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Generate “Family” of Related Networks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820299"/>
        <a:ext cx="6619209" cy="536625"/>
      </dsp:txXfrm>
    </dsp:sp>
    <dsp:sp modelId="{478158A1-1AF0-694A-B1B8-010C83DFC58C}">
      <dsp:nvSpPr>
        <dsp:cNvPr id="0" name=""/>
        <dsp:cNvSpPr/>
      </dsp:nvSpPr>
      <dsp:spPr>
        <a:xfrm rot="10800000">
          <a:off x="0" y="1658569"/>
          <a:ext cx="6619209" cy="2169725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YEASTRACT Database</a:t>
          </a:r>
          <a:endParaRPr lang="en-US" sz="2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10800000">
        <a:off x="0" y="1658569"/>
        <a:ext cx="6619209" cy="761573"/>
      </dsp:txXfrm>
    </dsp:sp>
    <dsp:sp modelId="{98F27397-D812-1546-8508-087552797AA3}">
      <dsp:nvSpPr>
        <dsp:cNvPr id="0" name=""/>
        <dsp:cNvSpPr/>
      </dsp:nvSpPr>
      <dsp:spPr>
        <a:xfrm>
          <a:off x="0" y="2271214"/>
          <a:ext cx="6619209" cy="85708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These genes were input into the YEASTRACT database, which returned a list of potential regulatory transcription factors that may regulate those target genes, in order of significance.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71214"/>
        <a:ext cx="6619209" cy="857083"/>
      </dsp:txXfrm>
    </dsp:sp>
    <dsp:sp modelId="{5BCE265D-3E88-F048-912A-B3AD5BFF4366}">
      <dsp:nvSpPr>
        <dsp:cNvPr id="0" name=""/>
        <dsp:cNvSpPr/>
      </dsp:nvSpPr>
      <dsp:spPr>
        <a:xfrm rot="10800000">
          <a:off x="0" y="0"/>
          <a:ext cx="6619209" cy="1679822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Within-strain ANOVA</a:t>
          </a:r>
          <a:endParaRPr lang="en-US" sz="2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10800000">
        <a:off x="0" y="0"/>
        <a:ext cx="6619209" cy="589617"/>
      </dsp:txXfrm>
    </dsp:sp>
    <dsp:sp modelId="{8B306027-E9DB-394A-8E88-C21A6F37D707}">
      <dsp:nvSpPr>
        <dsp:cNvPr id="0" name=""/>
        <dsp:cNvSpPr/>
      </dsp:nvSpPr>
      <dsp:spPr>
        <a:xfrm>
          <a:off x="0" y="593080"/>
          <a:ext cx="6619209" cy="50226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Indicates which genes had significant changes in expression at </a:t>
          </a:r>
          <a:r>
            <a:rPr lang="en-US" sz="16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any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time point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93080"/>
        <a:ext cx="6619209" cy="502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28241-C71D-4BE6-B39C-14902A4754FA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8C816-7CA4-4B74-92A6-1E26B1E81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10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8C1A-25AC-C249-B634-9D39F1C373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4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8C816-7CA4-4B74-92A6-1E26B1E81A0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24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8C1A-25AC-C249-B634-9D39F1C373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65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8C1A-25AC-C249-B634-9D39F1C373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61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Half of the GRN in yeast; it’s</a:t>
            </a:r>
            <a:r>
              <a:rPr lang="en-US" baseline="0" dirty="0" smtClean="0"/>
              <a:t> complicated and difficult to study. Study a subset of the network related to cold shock response</a:t>
            </a:r>
          </a:p>
          <a:p>
            <a:pPr marL="0" indent="0">
              <a:buNone/>
            </a:pPr>
            <a:r>
              <a:rPr lang="en-US" baseline="0" dirty="0" smtClean="0"/>
              <a:t>We focused our attention on green set of TFs related to environmental stress response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8C1A-25AC-C249-B634-9D39F1C373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45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8C1A-25AC-C249-B634-9D39F1C373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5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8C1A-25AC-C249-B634-9D39F1C373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11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8C816-7CA4-4B74-92A6-1E26B1E81A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30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LSE =</a:t>
            </a:r>
            <a:r>
              <a:rPr lang="en-US" baseline="0" dirty="0" smtClean="0"/>
              <a:t> E added term to force function to a minimum</a:t>
            </a:r>
          </a:p>
          <a:p>
            <a:r>
              <a:rPr lang="en-US" baseline="0" dirty="0" smtClean="0"/>
              <a:t>Derived alpha empirically by running model through all possible values to generate the L curve (can get rid of L curve)</a:t>
            </a:r>
          </a:p>
          <a:p>
            <a:r>
              <a:rPr lang="en-US" baseline="0" dirty="0" smtClean="0"/>
              <a:t>	No reduction of error with making parameter values too crazy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Point out </a:t>
            </a:r>
            <a:r>
              <a:rPr lang="en-US" baseline="0" dirty="0" smtClean="0">
                <a:sym typeface="Wingdings" pitchFamily="2" charset="2"/>
              </a:rPr>
              <a:t> theoretical of the log2 to the solution of the differential equation; summation over time &amp;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itchFamily="2" charset="2"/>
              </a:rPr>
              <a:t>If close together = model fits the data well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sym typeface="Wingdings" pitchFamily="2" charset="2"/>
              </a:rPr>
              <a:t>Ratio of LSE observed to the theoretical LSE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8C1A-25AC-C249-B634-9D39F1C373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21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8C816-7CA4-4B74-92A6-1E26B1E81A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99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FC1A-56BD-44AD-98BA-5172EC545EC2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FA4F-C025-4584-9003-2089F60D9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3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FC1A-56BD-44AD-98BA-5172EC545EC2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FA4F-C025-4584-9003-2089F60D9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FC1A-56BD-44AD-98BA-5172EC545EC2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FA4F-C025-4584-9003-2089F60D9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1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FC1A-56BD-44AD-98BA-5172EC545EC2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FA4F-C025-4584-9003-2089F60D9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FC1A-56BD-44AD-98BA-5172EC545EC2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FA4F-C025-4584-9003-2089F60D9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0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FC1A-56BD-44AD-98BA-5172EC545EC2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FA4F-C025-4584-9003-2089F60D9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FC1A-56BD-44AD-98BA-5172EC545EC2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FA4F-C025-4584-9003-2089F60D9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2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FC1A-56BD-44AD-98BA-5172EC545EC2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FA4F-C025-4584-9003-2089F60D9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3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FC1A-56BD-44AD-98BA-5172EC545EC2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FA4F-C025-4584-9003-2089F60D9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3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FC1A-56BD-44AD-98BA-5172EC545EC2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FA4F-C025-4584-9003-2089F60D9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9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FC1A-56BD-44AD-98BA-5172EC545EC2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FA4F-C025-4584-9003-2089F60D9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9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FFC1A-56BD-44AD-98BA-5172EC545EC2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5FA4F-C025-4584-9003-2089F60D9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9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498601"/>
            <a:ext cx="10360501" cy="1470025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2"/>
                </a:solidFill>
              </a:rPr>
              <a:t>Analyzing the Graph Properties of a 13node, 16edge Network Derived from Cold-Shock Response Data of Wild-Type </a:t>
            </a:r>
            <a:r>
              <a:rPr lang="en-US" sz="4800" i="1" dirty="0">
                <a:solidFill>
                  <a:schemeClr val="accent2"/>
                </a:solidFill>
              </a:rPr>
              <a:t>Saccharomyces cerevisiae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030" y="4038600"/>
            <a:ext cx="9547913" cy="2286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Margaret </a:t>
            </a:r>
            <a:r>
              <a:rPr lang="en-US" dirty="0" err="1" smtClean="0">
                <a:solidFill>
                  <a:schemeClr val="tx1"/>
                </a:solidFill>
              </a:rPr>
              <a:t>ONeil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Department of Biology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Loyola Marymount University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BIOL-398-05/S17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17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88825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  <a:latin typeface="+mn-lt"/>
                <a:cs typeface="Century Gothic"/>
              </a:rPr>
              <a:t>Microarray data is used to </a:t>
            </a:r>
            <a:r>
              <a:rPr lang="en-US" sz="4400" dirty="0">
                <a:solidFill>
                  <a:schemeClr val="accent2"/>
                </a:solidFill>
                <a:latin typeface="+mn-lt"/>
                <a:cs typeface="Century Gothic"/>
              </a:rPr>
              <a:t>o</a:t>
            </a:r>
            <a:r>
              <a:rPr lang="en-US" sz="4400" dirty="0" smtClean="0">
                <a:solidFill>
                  <a:schemeClr val="accent2"/>
                </a:solidFill>
                <a:latin typeface="+mn-lt"/>
                <a:cs typeface="Century Gothic"/>
              </a:rPr>
              <a:t>bserve </a:t>
            </a:r>
            <a:r>
              <a:rPr lang="en-US" sz="4400" dirty="0">
                <a:solidFill>
                  <a:schemeClr val="accent2"/>
                </a:solidFill>
                <a:latin typeface="+mn-lt"/>
                <a:cs typeface="Century Gothic"/>
              </a:rPr>
              <a:t>c</a:t>
            </a:r>
            <a:r>
              <a:rPr lang="en-US" sz="4400" dirty="0" smtClean="0">
                <a:solidFill>
                  <a:schemeClr val="accent2"/>
                </a:solidFill>
                <a:latin typeface="+mn-lt"/>
                <a:cs typeface="Century Gothic"/>
              </a:rPr>
              <a:t>hanges in gene </a:t>
            </a:r>
            <a:r>
              <a:rPr lang="en-US" sz="4400" dirty="0">
                <a:solidFill>
                  <a:schemeClr val="accent2"/>
                </a:solidFill>
                <a:latin typeface="+mn-lt"/>
                <a:cs typeface="Century Gothic"/>
              </a:rPr>
              <a:t>e</a:t>
            </a:r>
            <a:r>
              <a:rPr lang="en-US" sz="4400" dirty="0" smtClean="0">
                <a:solidFill>
                  <a:schemeClr val="accent2"/>
                </a:solidFill>
                <a:latin typeface="+mn-lt"/>
                <a:cs typeface="Century Gothic"/>
              </a:rPr>
              <a:t>xpression for </a:t>
            </a:r>
            <a:r>
              <a:rPr lang="en-US" sz="4400" dirty="0">
                <a:solidFill>
                  <a:schemeClr val="accent2"/>
                </a:solidFill>
                <a:latin typeface="+mn-lt"/>
                <a:cs typeface="Century Gothic"/>
              </a:rPr>
              <a:t>a</a:t>
            </a:r>
            <a:r>
              <a:rPr lang="en-US" sz="4400" dirty="0" smtClean="0">
                <a:solidFill>
                  <a:schemeClr val="accent2"/>
                </a:solidFill>
                <a:latin typeface="+mn-lt"/>
                <a:cs typeface="Century Gothic"/>
              </a:rPr>
              <a:t>ll 6000 </a:t>
            </a:r>
            <a:r>
              <a:rPr lang="en-US" sz="4400" dirty="0">
                <a:solidFill>
                  <a:schemeClr val="accent2"/>
                </a:solidFill>
                <a:latin typeface="+mn-lt"/>
                <a:cs typeface="Century Gothic"/>
              </a:rPr>
              <a:t>g</a:t>
            </a:r>
            <a:r>
              <a:rPr lang="en-US" sz="4400" dirty="0" smtClean="0">
                <a:solidFill>
                  <a:schemeClr val="accent2"/>
                </a:solidFill>
                <a:latin typeface="+mn-lt"/>
                <a:cs typeface="Century Gothic"/>
              </a:rPr>
              <a:t>enes in yeast</a:t>
            </a:r>
            <a:endParaRPr lang="en-US" sz="4400" i="1" dirty="0">
              <a:solidFill>
                <a:schemeClr val="accent2"/>
              </a:solidFill>
              <a:latin typeface="+mn-lt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812" y="1752600"/>
            <a:ext cx="8464462" cy="452596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000" dirty="0" smtClean="0">
                <a:latin typeface="+mj-lt"/>
                <a:cs typeface="Century Gothic"/>
              </a:rPr>
              <a:t>Each spot contains DNA from one gene.</a:t>
            </a:r>
          </a:p>
          <a:p>
            <a:pPr lvl="1"/>
            <a:r>
              <a:rPr lang="en-US" sz="2000" dirty="0" smtClean="0">
                <a:latin typeface="+mj-lt"/>
                <a:cs typeface="Century Gothic"/>
              </a:rPr>
              <a:t>For each spot: </a:t>
            </a:r>
            <a:endParaRPr lang="en-US" sz="2000" dirty="0">
              <a:latin typeface="+mj-lt"/>
              <a:cs typeface="Century Gothic"/>
            </a:endParaRPr>
          </a:p>
          <a:p>
            <a:pPr lvl="2"/>
            <a:r>
              <a:rPr lang="en-US" sz="1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j-lt"/>
                <a:cs typeface="Century Gothic"/>
              </a:rPr>
              <a:t>Increase Expression</a:t>
            </a:r>
            <a:endParaRPr lang="en-US" sz="1600" b="1" dirty="0" smtClean="0">
              <a:latin typeface="+mj-lt"/>
              <a:cs typeface="Century Gothic"/>
            </a:endParaRPr>
          </a:p>
          <a:p>
            <a:pPr lvl="2"/>
            <a:r>
              <a:rPr lang="en-US" sz="1600" b="1" dirty="0" smtClean="0">
                <a:ln w="3175" cmpd="sng">
                  <a:solidFill>
                    <a:srgbClr val="008000"/>
                  </a:solidFill>
                </a:ln>
                <a:solidFill>
                  <a:srgbClr val="008000"/>
                </a:solidFill>
                <a:latin typeface="+mj-lt"/>
                <a:cs typeface="Century Gothic"/>
              </a:rPr>
              <a:t>Decrease </a:t>
            </a:r>
            <a:r>
              <a:rPr lang="en-US" sz="16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+mj-lt"/>
                <a:cs typeface="Century Gothic"/>
              </a:rPr>
              <a:t>Expression</a:t>
            </a:r>
            <a:endParaRPr lang="en-US" sz="1600" b="1" dirty="0">
              <a:solidFill>
                <a:srgbClr val="008000"/>
              </a:solidFill>
              <a:latin typeface="+mj-lt"/>
              <a:cs typeface="Century Gothic"/>
            </a:endParaRPr>
          </a:p>
          <a:p>
            <a:pPr lvl="2"/>
            <a:r>
              <a:rPr lang="en-US" sz="1600" b="1" dirty="0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+mj-lt"/>
                <a:cs typeface="Century Gothic"/>
              </a:rPr>
              <a:t>No Change in </a:t>
            </a:r>
            <a:r>
              <a:rPr lang="en-US" sz="1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j-lt"/>
                <a:cs typeface="Century Gothic"/>
              </a:rPr>
              <a:t>Expression</a:t>
            </a:r>
          </a:p>
          <a:p>
            <a:endParaRPr lang="en-US" sz="2000" dirty="0" smtClean="0">
              <a:latin typeface="+mj-lt"/>
              <a:cs typeface="Century Gothic"/>
            </a:endParaRPr>
          </a:p>
          <a:p>
            <a:r>
              <a:rPr lang="en-US" sz="2000" dirty="0" smtClean="0">
                <a:latin typeface="+mj-lt"/>
                <a:cs typeface="Century Gothic"/>
              </a:rPr>
              <a:t>DNA microarray experiments were performed for the wild type and five transcription factor deletion </a:t>
            </a:r>
            <a:r>
              <a:rPr lang="en-US" sz="2000" dirty="0">
                <a:latin typeface="+mj-lt"/>
                <a:cs typeface="Century Gothic"/>
              </a:rPr>
              <a:t>strains </a:t>
            </a:r>
            <a:r>
              <a:rPr lang="en-US" sz="2000" dirty="0" smtClean="0">
                <a:latin typeface="+mj-lt"/>
                <a:cs typeface="Century Gothic"/>
              </a:rPr>
              <a:t>(</a:t>
            </a:r>
            <a:r>
              <a:rPr lang="en-US" sz="2000" i="1" dirty="0" smtClean="0">
                <a:latin typeface="+mj-lt"/>
                <a:cs typeface="Century Gothic"/>
              </a:rPr>
              <a:t>Δcin5, Δgln3, Δhap4, Δhmo1, </a:t>
            </a:r>
            <a:r>
              <a:rPr lang="en-US" sz="2000" dirty="0">
                <a:latin typeface="+mj-lt"/>
                <a:cs typeface="Century Gothic"/>
              </a:rPr>
              <a:t>and</a:t>
            </a:r>
            <a:r>
              <a:rPr lang="en-US" sz="2000" i="1" dirty="0">
                <a:latin typeface="+mj-lt"/>
                <a:cs typeface="Century Gothic"/>
              </a:rPr>
              <a:t> </a:t>
            </a:r>
            <a:r>
              <a:rPr lang="en-US" sz="2000" i="1" dirty="0" smtClean="0">
                <a:latin typeface="+mj-lt"/>
                <a:cs typeface="Century Gothic"/>
              </a:rPr>
              <a:t>Δzap1</a:t>
            </a:r>
            <a:r>
              <a:rPr lang="en-US" sz="2000" dirty="0" smtClean="0">
                <a:latin typeface="+mj-lt"/>
                <a:cs typeface="Century Gothic"/>
              </a:rPr>
              <a:t>).</a:t>
            </a:r>
          </a:p>
          <a:p>
            <a:endParaRPr lang="en-US" sz="2000" dirty="0" smtClean="0">
              <a:latin typeface="+mj-lt"/>
              <a:cs typeface="Century Gothic"/>
            </a:endParaRPr>
          </a:p>
          <a:p>
            <a:r>
              <a:rPr lang="en-US" sz="2000" dirty="0" smtClean="0">
                <a:latin typeface="+mj-lt"/>
                <a:cs typeface="Century Gothic"/>
              </a:rPr>
              <a:t>For this analysis, only the </a:t>
            </a:r>
            <a:r>
              <a:rPr lang="en-US" sz="2000" i="1" dirty="0" smtClean="0">
                <a:cs typeface="Century Gothic"/>
              </a:rPr>
              <a:t>Δhap4</a:t>
            </a:r>
            <a:r>
              <a:rPr lang="en-US" sz="2000" dirty="0" smtClean="0">
                <a:cs typeface="Century Gothic"/>
              </a:rPr>
              <a:t> data was used.</a:t>
            </a:r>
            <a:endParaRPr lang="en-US" sz="2000" dirty="0" smtClean="0">
              <a:latin typeface="+mj-lt"/>
              <a:cs typeface="Century Gothic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2" t="7217" r="33441" b="6125"/>
          <a:stretch/>
        </p:blipFill>
        <p:spPr bwMode="auto">
          <a:xfrm>
            <a:off x="820807" y="1689574"/>
            <a:ext cx="1676207" cy="399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18221" r="16667" b="16702"/>
          <a:stretch>
            <a:fillRect/>
          </a:stretch>
        </p:blipFill>
        <p:spPr bwMode="auto">
          <a:xfrm>
            <a:off x="2135289" y="3337029"/>
            <a:ext cx="1597537" cy="1248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01354" y="2354736"/>
            <a:ext cx="287792" cy="165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989146" y="2354736"/>
            <a:ext cx="1743679" cy="982292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24502" y="2519837"/>
            <a:ext cx="410786" cy="206559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20805" y="5813324"/>
            <a:ext cx="2912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  <a:cs typeface="Century Gothic"/>
              </a:rPr>
              <a:t>Sample Microarray Slide from the </a:t>
            </a:r>
            <a:r>
              <a:rPr lang="en-US" sz="1400" dirty="0" err="1" smtClean="0">
                <a:latin typeface="+mj-lt"/>
                <a:cs typeface="Century Gothic"/>
              </a:rPr>
              <a:t>Dahlquist</a:t>
            </a:r>
            <a:r>
              <a:rPr lang="en-US" sz="1400" dirty="0" smtClean="0">
                <a:latin typeface="+mj-lt"/>
                <a:cs typeface="Century Gothic"/>
              </a:rPr>
              <a:t> Lab</a:t>
            </a:r>
            <a:endParaRPr lang="en-US" sz="1400" dirty="0">
              <a:latin typeface="+mj-l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3783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0440"/>
            <a:ext cx="11599570" cy="1413353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The </a:t>
            </a:r>
            <a:r>
              <a:rPr lang="en-US" sz="440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Microarray Data </a:t>
            </a:r>
            <a:r>
              <a:rPr lang="en-US" sz="4400" dirty="0" smtClean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was </a:t>
            </a:r>
            <a:r>
              <a:rPr lang="en-US" sz="440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Used to Derive a Family of Related GRNs from the YEASTRACT Database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799161"/>
              </p:ext>
            </p:extLst>
          </p:nvPr>
        </p:nvGraphicFramePr>
        <p:xfrm>
          <a:off x="2894012" y="1752600"/>
          <a:ext cx="6619209" cy="4360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176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2"/>
                </a:solidFill>
              </a:rPr>
              <a:t>Cluster 45 Data was used to Generate a 13-node, 16-edge Gene Regulatory Network</a:t>
            </a:r>
            <a:endParaRPr lang="en-US" sz="4400" dirty="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5181" r="918" b="1230"/>
          <a:stretch/>
        </p:blipFill>
        <p:spPr bwMode="auto">
          <a:xfrm>
            <a:off x="6856412" y="1774477"/>
            <a:ext cx="3581400" cy="25781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2" y="4689830"/>
            <a:ext cx="4776782" cy="224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 rot="16200000">
            <a:off x="5332413" y="2377766"/>
            <a:ext cx="609601" cy="1371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594743"/>
              </p:ext>
            </p:extLst>
          </p:nvPr>
        </p:nvGraphicFramePr>
        <p:xfrm>
          <a:off x="912812" y="1600200"/>
          <a:ext cx="3581400" cy="305117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90700"/>
                <a:gridCol w="1790700"/>
              </a:tblGrid>
              <a:tr h="361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ANOVA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361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 &lt; 0.05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2528</a:t>
                      </a:r>
                      <a:r>
                        <a:rPr lang="en-US" sz="1400" kern="1200" baseline="0" dirty="0" smtClean="0">
                          <a:effectLst/>
                        </a:rPr>
                        <a:t> </a:t>
                      </a:r>
                      <a:r>
                        <a:rPr lang="en-US" sz="1400" kern="1200" dirty="0" smtClean="0">
                          <a:effectLst/>
                        </a:rPr>
                        <a:t>(40.8%)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52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p &lt; 0.01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1652 (26.7%)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52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p &lt; 0.001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919 (14.8%)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52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p &lt; 0.0001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496</a:t>
                      </a:r>
                      <a:r>
                        <a:rPr lang="en-US" sz="1400" kern="1200" baseline="0" dirty="0" smtClean="0">
                          <a:effectLst/>
                        </a:rPr>
                        <a:t> (</a:t>
                      </a:r>
                      <a:r>
                        <a:rPr lang="en-US" sz="1400" kern="1200" dirty="0" smtClean="0">
                          <a:effectLst/>
                        </a:rPr>
                        <a:t>8%)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361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B</a:t>
                      </a:r>
                      <a:r>
                        <a:rPr lang="en-US" sz="1400" baseline="0" dirty="0" smtClean="0">
                          <a:effectLst/>
                        </a:rPr>
                        <a:t> &amp; </a:t>
                      </a:r>
                      <a:r>
                        <a:rPr lang="en-US" sz="1400" dirty="0" smtClean="0">
                          <a:effectLst/>
                        </a:rPr>
                        <a:t>H p &lt; 0.05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1822</a:t>
                      </a:r>
                      <a:r>
                        <a:rPr lang="en-US" sz="1400" kern="1200" baseline="0" dirty="0" smtClean="0">
                          <a:effectLst/>
                        </a:rPr>
                        <a:t> (</a:t>
                      </a:r>
                      <a:r>
                        <a:rPr lang="en-US" sz="1400" kern="1200" dirty="0" smtClean="0">
                          <a:effectLst/>
                        </a:rPr>
                        <a:t>29.4%)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361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Bonferroni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p &lt; 0.05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248</a:t>
                      </a:r>
                      <a:r>
                        <a:rPr lang="en-US" sz="1400" kern="1200" baseline="0" dirty="0" smtClean="0">
                          <a:effectLst/>
                        </a:rPr>
                        <a:t> </a:t>
                      </a:r>
                      <a:r>
                        <a:rPr lang="en-US" sz="1400" kern="1200" dirty="0" smtClean="0">
                          <a:effectLst/>
                        </a:rPr>
                        <a:t>(4%)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8" name="Down Arrow 7"/>
          <p:cNvSpPr/>
          <p:nvPr/>
        </p:nvSpPr>
        <p:spPr>
          <a:xfrm>
            <a:off x="8456613" y="4406526"/>
            <a:ext cx="457199" cy="54647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9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50"/>
          <a:stretch/>
        </p:blipFill>
        <p:spPr bwMode="auto">
          <a:xfrm>
            <a:off x="2428598" y="1219768"/>
            <a:ext cx="7086600" cy="557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2"/>
                </a:solidFill>
              </a:rPr>
              <a:t>Visualization of the GRN Reveals a Spoke-Wheel Model with MSN2 at the Center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665412" y="2743200"/>
            <a:ext cx="1371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01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381000"/>
            <a:ext cx="10969943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</a:rPr>
              <a:t>Outline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447800"/>
            <a:ext cx="1096994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Yeast respond to cold shock by changing gene expression, but which transcription factors remains unknown.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To address this, microarray data was generated for yeast under cold shock conditions.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cs typeface="Century Gothic"/>
              </a:rPr>
              <a:t>Data from the WT strain was used to create gene regulatory networks generated from the YEASTRACT database.</a:t>
            </a:r>
          </a:p>
          <a:p>
            <a:r>
              <a:rPr lang="en-US" sz="2400" dirty="0">
                <a:cs typeface="Century Gothic"/>
              </a:rPr>
              <a:t>The dynamics of each gene in each network was modeled using ordinary differential equations.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cs typeface="Century Gothic"/>
              </a:rPr>
              <a:t>A random network was generated based on this network using an R-script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cs typeface="Century Gothic"/>
              </a:rPr>
              <a:t>ACE2 was deleted to determine impact on the network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cs typeface="Century Gothic"/>
              </a:rPr>
              <a:t>Edges were knocked out based on the identification of feed-forward motifs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cs typeface="Century Gothic"/>
              </a:rPr>
              <a:t>Network dynamics indicate ASH1 -&gt; YHP1 might be a highly influential connection in the network</a:t>
            </a:r>
            <a:endParaRPr lang="en-US" sz="2400" dirty="0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  <a:p>
            <a:endParaRPr lang="en-US" sz="2400" dirty="0">
              <a:cs typeface="Century Gothic"/>
            </a:endParaRPr>
          </a:p>
          <a:p>
            <a:endParaRPr lang="en-US" sz="2400" dirty="0">
              <a:cs typeface="Arial" panose="020B0604020202020204" pitchFamily="34" charset="0"/>
            </a:endParaRPr>
          </a:p>
          <a:p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1922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36"/>
            <a:ext cx="12188825" cy="1143000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solidFill>
                  <a:schemeClr val="accent2"/>
                </a:solidFill>
                <a:cs typeface="Century Gothic"/>
              </a:rPr>
              <a:t>GRNmap</a:t>
            </a:r>
            <a:r>
              <a:rPr lang="en-US" sz="4400" b="1" dirty="0" smtClean="0">
                <a:solidFill>
                  <a:schemeClr val="accent2"/>
                </a:solidFill>
                <a:cs typeface="Century Gothic"/>
              </a:rPr>
              <a:t> uses </a:t>
            </a:r>
            <a:r>
              <a:rPr lang="en-US" sz="4400" b="1" dirty="0" smtClean="0">
                <a:solidFill>
                  <a:schemeClr val="accent2"/>
                </a:solidFill>
                <a:cs typeface="Century Gothic"/>
              </a:rPr>
              <a:t>Ordinary </a:t>
            </a:r>
            <a:r>
              <a:rPr lang="en-US" sz="4400" b="1" dirty="0" smtClean="0">
                <a:solidFill>
                  <a:schemeClr val="accent2"/>
                </a:solidFill>
                <a:cs typeface="Century Gothic"/>
              </a:rPr>
              <a:t>D</a:t>
            </a:r>
            <a:r>
              <a:rPr lang="en-US" sz="4400" b="1" dirty="0" smtClean="0">
                <a:solidFill>
                  <a:schemeClr val="accent2"/>
                </a:solidFill>
                <a:cs typeface="Century Gothic"/>
              </a:rPr>
              <a:t>ifferential </a:t>
            </a:r>
            <a:r>
              <a:rPr lang="en-US" sz="4400" b="1" dirty="0">
                <a:solidFill>
                  <a:schemeClr val="accent2"/>
                </a:solidFill>
                <a:cs typeface="Century Gothic"/>
              </a:rPr>
              <a:t>E</a:t>
            </a:r>
            <a:r>
              <a:rPr lang="en-US" sz="4400" b="1" dirty="0" smtClean="0">
                <a:solidFill>
                  <a:schemeClr val="accent2"/>
                </a:solidFill>
                <a:cs typeface="Century Gothic"/>
              </a:rPr>
              <a:t>quations </a:t>
            </a:r>
            <a:r>
              <a:rPr lang="en-US" sz="4400" b="1" dirty="0" smtClean="0">
                <a:solidFill>
                  <a:schemeClr val="accent2"/>
                </a:solidFill>
                <a:cs typeface="Century Gothic"/>
              </a:rPr>
              <a:t>to </a:t>
            </a:r>
            <a:br>
              <a:rPr lang="en-US" sz="4400" b="1" dirty="0" smtClean="0">
                <a:solidFill>
                  <a:schemeClr val="accent2"/>
                </a:solidFill>
                <a:cs typeface="Century Gothic"/>
              </a:rPr>
            </a:br>
            <a:r>
              <a:rPr lang="en-US" sz="4400" b="1" dirty="0" smtClean="0">
                <a:solidFill>
                  <a:schemeClr val="accent2"/>
                </a:solidFill>
                <a:cs typeface="Century Gothic"/>
              </a:rPr>
              <a:t>Model </a:t>
            </a:r>
            <a:r>
              <a:rPr lang="en-US" sz="4400" b="1" dirty="0" smtClean="0">
                <a:solidFill>
                  <a:schemeClr val="accent2"/>
                </a:solidFill>
                <a:cs typeface="Century Gothic"/>
              </a:rPr>
              <a:t>the </a:t>
            </a:r>
            <a:r>
              <a:rPr lang="en-US" sz="4400" b="1" dirty="0" smtClean="0">
                <a:solidFill>
                  <a:schemeClr val="accent2"/>
                </a:solidFill>
                <a:cs typeface="Century Gothic"/>
              </a:rPr>
              <a:t>Dynamics </a:t>
            </a:r>
            <a:r>
              <a:rPr lang="en-US" sz="4400" b="1" dirty="0" smtClean="0">
                <a:solidFill>
                  <a:schemeClr val="accent2"/>
                </a:solidFill>
                <a:cs typeface="Century Gothic"/>
              </a:rPr>
              <a:t>of each </a:t>
            </a:r>
            <a:r>
              <a:rPr lang="en-US" sz="4400" b="1" dirty="0">
                <a:solidFill>
                  <a:schemeClr val="accent2"/>
                </a:solidFill>
                <a:cs typeface="Century Gothic"/>
              </a:rPr>
              <a:t>G</a:t>
            </a:r>
            <a:r>
              <a:rPr lang="en-US" sz="4400" b="1" dirty="0" smtClean="0">
                <a:solidFill>
                  <a:schemeClr val="accent2"/>
                </a:solidFill>
                <a:cs typeface="Century Gothic"/>
              </a:rPr>
              <a:t>ene 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756" y="1483451"/>
            <a:ext cx="10969943" cy="2895601"/>
          </a:xfrm>
        </p:spPr>
        <p:txBody>
          <a:bodyPr>
            <a:normAutofit/>
          </a:bodyPr>
          <a:lstStyle/>
          <a:p>
            <a:r>
              <a:rPr lang="en-US" sz="2000" dirty="0">
                <a:cs typeface="Century Gothic"/>
              </a:rPr>
              <a:t>Weight parameter, </a:t>
            </a:r>
            <a:r>
              <a:rPr lang="en-US" sz="2000" i="1" dirty="0">
                <a:cs typeface="Century Gothic"/>
              </a:rPr>
              <a:t>w, </a:t>
            </a:r>
            <a:r>
              <a:rPr lang="en-US" sz="2000" dirty="0">
                <a:cs typeface="Century Gothic"/>
              </a:rPr>
              <a:t>gives the direction and the magnitude of regulatory relationship.</a:t>
            </a:r>
          </a:p>
          <a:p>
            <a:r>
              <a:rPr lang="en-US" sz="2000" dirty="0">
                <a:cs typeface="Century Gothic"/>
              </a:rPr>
              <a:t>Positive weights </a:t>
            </a:r>
            <a:r>
              <a:rPr lang="en-US" sz="2000" dirty="0" smtClean="0">
                <a:cs typeface="Century Gothic"/>
              </a:rPr>
              <a:t>are activation</a:t>
            </a:r>
            <a:r>
              <a:rPr lang="en-US" sz="2000" dirty="0">
                <a:cs typeface="Century Gothic"/>
              </a:rPr>
              <a:t>.</a:t>
            </a:r>
          </a:p>
          <a:p>
            <a:r>
              <a:rPr lang="en-US" sz="2000" dirty="0">
                <a:cs typeface="Century Gothic"/>
              </a:rPr>
              <a:t>Negative weights </a:t>
            </a:r>
            <a:r>
              <a:rPr lang="en-US" sz="2000" dirty="0" smtClean="0">
                <a:cs typeface="Century Gothic"/>
              </a:rPr>
              <a:t>are repression</a:t>
            </a:r>
            <a:r>
              <a:rPr lang="en-US" sz="2000" dirty="0">
                <a:cs typeface="Century Gothic"/>
              </a:rPr>
              <a:t>.</a:t>
            </a:r>
          </a:p>
          <a:p>
            <a:r>
              <a:rPr lang="en-US" sz="2000" dirty="0">
                <a:cs typeface="Century Gothic"/>
              </a:rPr>
              <a:t>The magnitude of the weight represents the strength of the regulation.</a:t>
            </a:r>
          </a:p>
          <a:p>
            <a:endParaRPr lang="en-US" sz="2000" dirty="0" smtClean="0">
              <a:latin typeface="+mj-lt"/>
              <a:cs typeface="Century Gothic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542444"/>
              </p:ext>
            </p:extLst>
          </p:nvPr>
        </p:nvGraphicFramePr>
        <p:xfrm>
          <a:off x="2234618" y="4118436"/>
          <a:ext cx="7873080" cy="1461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3" imgW="2870200" imgH="711200" progId="Equation.3">
                  <p:embed/>
                </p:oleObj>
              </mc:Choice>
              <mc:Fallback>
                <p:oleObj name="Equation" r:id="rId3" imgW="28702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4618" y="4118436"/>
                        <a:ext cx="7873080" cy="146196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7065004" y="3801534"/>
            <a:ext cx="4672383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dirty="0">
              <a:latin typeface="+mj-lt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36899" y="4343400"/>
            <a:ext cx="462723" cy="3810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88727" y="4025109"/>
            <a:ext cx="2313069" cy="35394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schemeClr val="accent2"/>
                </a:solidFill>
              </a:rPr>
              <a:t>mRNA degradation rate</a:t>
            </a:r>
            <a:endParaRPr lang="en-US" sz="1700" b="1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91266" y="4114800"/>
            <a:ext cx="462723" cy="3810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2140" y="3777736"/>
            <a:ext cx="2216248" cy="35394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schemeClr val="accent2"/>
                </a:solidFill>
                <a:latin typeface="+mj-lt"/>
                <a:cs typeface="Century Gothic"/>
              </a:rPr>
              <a:t>mRNA production rate</a:t>
            </a:r>
            <a:endParaRPr lang="en-US" sz="1700" b="1" dirty="0">
              <a:solidFill>
                <a:schemeClr val="accent2"/>
              </a:solidFill>
              <a:latin typeface="+mj-lt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30728" y="4792134"/>
            <a:ext cx="471553" cy="46566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48567" y="4834467"/>
            <a:ext cx="462723" cy="3810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72213" y="5242131"/>
            <a:ext cx="1285865" cy="35394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solidFill>
                  <a:schemeClr val="accent2"/>
                </a:solidFill>
              </a:rPr>
              <a:t>w</a:t>
            </a:r>
            <a:r>
              <a:rPr lang="en-US" sz="1700" b="1" dirty="0" smtClean="0">
                <a:solidFill>
                  <a:schemeClr val="accent2"/>
                </a:solidFill>
              </a:rPr>
              <a:t>eight term</a:t>
            </a:r>
            <a:endParaRPr lang="en-US" sz="1700" b="1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10335" y="5257801"/>
            <a:ext cx="1780424" cy="6155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solidFill>
                  <a:schemeClr val="accent2"/>
                </a:solidFill>
              </a:rPr>
              <a:t>t</a:t>
            </a:r>
            <a:r>
              <a:rPr lang="en-US" sz="1700" b="1" dirty="0" smtClean="0">
                <a:solidFill>
                  <a:schemeClr val="accent2"/>
                </a:solidFill>
              </a:rPr>
              <a:t>hreshold unique </a:t>
            </a:r>
          </a:p>
          <a:p>
            <a:r>
              <a:rPr lang="en-US" sz="1700" b="1" dirty="0" smtClean="0">
                <a:solidFill>
                  <a:schemeClr val="accent2"/>
                </a:solidFill>
              </a:rPr>
              <a:t>to each gene</a:t>
            </a:r>
            <a:endParaRPr lang="en-US" sz="1700" b="1" dirty="0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37765" y="4114800"/>
            <a:ext cx="431472" cy="37902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6340" y="3760858"/>
            <a:ext cx="2504786" cy="35394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chemeClr val="accent2"/>
                </a:solidFill>
              </a:rPr>
              <a:t>e</a:t>
            </a:r>
            <a:r>
              <a:rPr lang="en-US" sz="1700" b="1" dirty="0" smtClean="0">
                <a:solidFill>
                  <a:schemeClr val="accent2"/>
                </a:solidFill>
              </a:rPr>
              <a:t>xpression of gene</a:t>
            </a:r>
            <a:endParaRPr lang="en-US" sz="17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3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84" y="152400"/>
            <a:ext cx="12188825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  <a:latin typeface="+mn-lt"/>
                <a:cs typeface="Arial"/>
              </a:rPr>
              <a:t>A Penalized Least Squares Approach is Used to Estimate Parameters</a:t>
            </a:r>
            <a:endParaRPr lang="en-US" sz="4400" dirty="0">
              <a:solidFill>
                <a:schemeClr val="accent2"/>
              </a:solidFill>
              <a:latin typeface="+mn-lt"/>
              <a:cs typeface="Arial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344730"/>
              </p:ext>
            </p:extLst>
          </p:nvPr>
        </p:nvGraphicFramePr>
        <p:xfrm>
          <a:off x="2717817" y="2061509"/>
          <a:ext cx="4611059" cy="910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4" imgW="2108200" imgH="444500" progId="Equation.3">
                  <p:embed/>
                </p:oleObj>
              </mc:Choice>
              <mc:Fallback>
                <p:oleObj name="Equation" r:id="rId4" imgW="2108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17" y="2061509"/>
                        <a:ext cx="4611059" cy="91089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03071" y="4191000"/>
            <a:ext cx="115202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We added alpha and the penalty term to force the function to minimize on a single solution</a:t>
            </a:r>
            <a:endParaRPr lang="en-US" sz="20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0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The theoretical is the log2 expression of the solution to the differential equation (previous slide)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LSE or E value describes how well the overall GRN was modeled by </a:t>
            </a:r>
            <a:r>
              <a:rPr lang="en-US" sz="2000" dirty="0" err="1" smtClean="0">
                <a:latin typeface="Arial"/>
                <a:cs typeface="Arial"/>
              </a:rPr>
              <a:t>GRNmap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program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26960" y="2291271"/>
            <a:ext cx="246125" cy="4464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7937" y="1627746"/>
            <a:ext cx="8928429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Arial"/>
                <a:cs typeface="Arial"/>
              </a:rPr>
              <a:t>Penalty Term: combined production rate, weight, and threshold parameters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798448" y="2015565"/>
            <a:ext cx="0" cy="25764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209748" y="2329440"/>
            <a:ext cx="761801" cy="38136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66233" y="2353604"/>
            <a:ext cx="761801" cy="38136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594607" y="2760932"/>
            <a:ext cx="0" cy="22613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608211" y="2731294"/>
            <a:ext cx="10600" cy="19508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49249" y="3033787"/>
            <a:ext cx="139151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2"/>
                </a:solidFill>
                <a:latin typeface="Arial"/>
                <a:cs typeface="Arial"/>
              </a:rPr>
              <a:t>Theoretical</a:t>
            </a:r>
            <a:endParaRPr lang="en-US" sz="18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66400" y="2994842"/>
            <a:ext cx="163084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2"/>
                </a:solidFill>
                <a:latin typeface="Arial"/>
                <a:cs typeface="Arial"/>
              </a:rPr>
              <a:t>Experimental</a:t>
            </a:r>
            <a:endParaRPr lang="en-US" sz="18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175" y="2837828"/>
            <a:ext cx="2739719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Arial"/>
                <a:cs typeface="Arial"/>
              </a:rPr>
              <a:t>alpha: determined empirically from the “elbow” of L curve </a:t>
            </a:r>
            <a:endParaRPr lang="en-US" sz="20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39685" y="2316282"/>
            <a:ext cx="220076" cy="38136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511019" y="2737339"/>
            <a:ext cx="867974" cy="2676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39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2"/>
                </a:solidFill>
              </a:rPr>
              <a:t>Optimized Output of the Network Suggests Novel Graph has been Generated 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6812" y="1752600"/>
            <a:ext cx="5713572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LSE/</a:t>
            </a:r>
            <a:r>
              <a:rPr lang="en-US" sz="2800" dirty="0" err="1" smtClean="0"/>
              <a:t>minLSE</a:t>
            </a:r>
            <a:r>
              <a:rPr lang="en-US" sz="2800" dirty="0" smtClean="0"/>
              <a:t> ratio = 2.17, higher than has been seen previously</a:t>
            </a:r>
          </a:p>
          <a:p>
            <a:r>
              <a:rPr lang="en-US" sz="2800" dirty="0" smtClean="0"/>
              <a:t>This network is also one of the small with few nodes and edges</a:t>
            </a:r>
          </a:p>
          <a:p>
            <a:r>
              <a:rPr lang="en-US" sz="2800" dirty="0" smtClean="0"/>
              <a:t>Further Investigation</a:t>
            </a:r>
          </a:p>
          <a:p>
            <a:pPr lvl="1"/>
            <a:r>
              <a:rPr lang="en-US" sz="2000" dirty="0" smtClean="0"/>
              <a:t>How does this compare to a random network?</a:t>
            </a:r>
          </a:p>
          <a:p>
            <a:pPr lvl="1"/>
            <a:r>
              <a:rPr lang="en-US" sz="2000" dirty="0" smtClean="0"/>
              <a:t>What will happen if ACE2 is removed?</a:t>
            </a:r>
          </a:p>
          <a:p>
            <a:pPr lvl="1"/>
            <a:r>
              <a:rPr lang="en-US" sz="2000" dirty="0" smtClean="0"/>
              <a:t>How does breaking the feed forward loops effect how the network is modeled?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" t="8737" r="4570" b="3214"/>
          <a:stretch/>
        </p:blipFill>
        <p:spPr bwMode="auto">
          <a:xfrm>
            <a:off x="74612" y="1752600"/>
            <a:ext cx="597966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076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381000"/>
            <a:ext cx="10969943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</a:rPr>
              <a:t>Outline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447800"/>
            <a:ext cx="1096994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Yeast respond to cold shock by changing gene expression, but which transcription factors remains unknown.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To address this, microarray data was generated for yeast under cold shock conditions.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cs typeface="Century Gothic"/>
              </a:rPr>
              <a:t>Data from the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cs typeface="Century Gothic"/>
              </a:rPr>
              <a:t>WT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cs typeface="Century Gothic"/>
              </a:rPr>
              <a:t>strain was used to create gene regulatory networks generated from the YEASTRACT database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cs typeface="Century Gothic"/>
              </a:rPr>
              <a:t>.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cs typeface="Century Gothic"/>
              </a:rPr>
              <a:t>The dynamics of each gene in each network was modeled using ordinary differential equations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cs typeface="Century Gothic"/>
              </a:rPr>
              <a:t>.</a:t>
            </a:r>
          </a:p>
          <a:p>
            <a:r>
              <a:rPr lang="en-US" sz="2400" dirty="0">
                <a:cs typeface="Century Gothic"/>
              </a:rPr>
              <a:t>A random network was </a:t>
            </a:r>
            <a:r>
              <a:rPr lang="en-US" sz="2400" dirty="0">
                <a:cs typeface="Century Gothic"/>
              </a:rPr>
              <a:t>generated based on this network using an </a:t>
            </a:r>
            <a:r>
              <a:rPr lang="en-US" sz="2400" dirty="0" smtClean="0">
                <a:cs typeface="Century Gothic"/>
              </a:rPr>
              <a:t>R-script</a:t>
            </a:r>
          </a:p>
          <a:p>
            <a:r>
              <a:rPr lang="en-US" sz="2400" dirty="0" smtClean="0">
                <a:cs typeface="Century Gothic"/>
              </a:rPr>
              <a:t>ACE2 was deleted to determine impact on the network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cs typeface="Century Gothic"/>
              </a:rPr>
              <a:t>Edges were knocked out based on the identification of feed-forward motifs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cs typeface="Century Gothic"/>
              </a:rPr>
              <a:t>Network dynamics indicate ASH1 -&gt; YHP1 might be a highly influential connection in the network</a:t>
            </a:r>
            <a:endParaRPr lang="en-US" sz="2400" dirty="0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87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2" y="1169504"/>
            <a:ext cx="47053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2"/>
                </a:solidFill>
              </a:rPr>
              <a:t>Comparison to a Random Network Shows Similar Properties Between Networks</a:t>
            </a:r>
            <a:endParaRPr lang="en-US" sz="4400" dirty="0">
              <a:solidFill>
                <a:schemeClr val="accent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" t="8737" r="4570" b="3214"/>
          <a:stretch/>
        </p:blipFill>
        <p:spPr bwMode="auto">
          <a:xfrm>
            <a:off x="760412" y="1600200"/>
            <a:ext cx="518237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612" y="5562599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LSE:minLSE</a:t>
            </a:r>
            <a:r>
              <a:rPr lang="en-US" dirty="0" smtClean="0"/>
              <a:t> ratio – 2.17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18412" y="55626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LSE:minLSE</a:t>
            </a:r>
            <a:r>
              <a:rPr lang="en-US" dirty="0" smtClean="0"/>
              <a:t> ratio – 2.11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8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381000"/>
            <a:ext cx="10969943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</a:rPr>
              <a:t>Outline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447800"/>
            <a:ext cx="10969943" cy="4525963"/>
          </a:xfrm>
        </p:spPr>
        <p:txBody>
          <a:bodyPr>
            <a:norm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Yeast respond to cold shock by changing gene expression, but which transcription factors remains unknown.</a:t>
            </a:r>
          </a:p>
          <a:p>
            <a:r>
              <a:rPr lang="en-US" sz="2400" dirty="0">
                <a:cs typeface="Arial" panose="020B0604020202020204" pitchFamily="34" charset="0"/>
              </a:rPr>
              <a:t>To address this, microarray data was generated for yeast under cold shock conditions.</a:t>
            </a:r>
          </a:p>
          <a:p>
            <a:r>
              <a:rPr lang="en-US" sz="2400" dirty="0">
                <a:cs typeface="Century Gothic"/>
              </a:rPr>
              <a:t>Data from the </a:t>
            </a:r>
            <a:r>
              <a:rPr lang="en-US" sz="2400" dirty="0" smtClean="0">
                <a:cs typeface="Century Gothic"/>
              </a:rPr>
              <a:t>WT </a:t>
            </a:r>
            <a:r>
              <a:rPr lang="en-US" sz="2400" dirty="0">
                <a:cs typeface="Century Gothic"/>
              </a:rPr>
              <a:t>strain was used to create gene regulatory networks generated from the YEASTRACT database</a:t>
            </a:r>
            <a:r>
              <a:rPr lang="en-US" sz="2400" dirty="0" smtClean="0">
                <a:cs typeface="Century Gothic"/>
              </a:rPr>
              <a:t>.</a:t>
            </a:r>
          </a:p>
          <a:p>
            <a:r>
              <a:rPr lang="en-US" sz="2400" dirty="0">
                <a:cs typeface="Century Gothic"/>
              </a:rPr>
              <a:t>A random network was </a:t>
            </a:r>
            <a:r>
              <a:rPr lang="en-US" sz="2400" dirty="0">
                <a:cs typeface="Century Gothic"/>
              </a:rPr>
              <a:t>generated based on this network using an </a:t>
            </a:r>
            <a:r>
              <a:rPr lang="en-US" sz="2400" dirty="0" smtClean="0">
                <a:cs typeface="Century Gothic"/>
              </a:rPr>
              <a:t>R-script</a:t>
            </a:r>
          </a:p>
          <a:p>
            <a:r>
              <a:rPr lang="en-US" sz="2400" dirty="0" smtClean="0">
                <a:cs typeface="Century Gothic"/>
              </a:rPr>
              <a:t>Edges were knocked out based on the identification of feed-forward motifs</a:t>
            </a:r>
          </a:p>
          <a:p>
            <a:r>
              <a:rPr lang="en-US" sz="2400" dirty="0">
                <a:cs typeface="Century Gothic"/>
              </a:rPr>
              <a:t>The dynamics of each gene in each network was modeled using ordinary differential equations.</a:t>
            </a:r>
          </a:p>
          <a:p>
            <a:endParaRPr lang="en-US" sz="2400" dirty="0">
              <a:cs typeface="Century Gothic"/>
            </a:endParaRPr>
          </a:p>
          <a:p>
            <a:endParaRPr lang="en-US" sz="2400" dirty="0">
              <a:cs typeface="Arial" panose="020B0604020202020204" pitchFamily="34" charset="0"/>
            </a:endParaRPr>
          </a:p>
          <a:p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420398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18412" y="5562598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LSE:minLSE</a:t>
            </a:r>
            <a:r>
              <a:rPr lang="en-US" dirty="0" smtClean="0"/>
              <a:t> ratio – 2.23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2"/>
                </a:solidFill>
              </a:rPr>
              <a:t>12-node, 15-edge Network has a Higher </a:t>
            </a:r>
            <a:r>
              <a:rPr lang="en-US" sz="4400" dirty="0" err="1" smtClean="0">
                <a:solidFill>
                  <a:schemeClr val="accent2"/>
                </a:solidFill>
              </a:rPr>
              <a:t>LSE:minLSE</a:t>
            </a:r>
            <a:r>
              <a:rPr lang="en-US" sz="4400" dirty="0" smtClean="0">
                <a:solidFill>
                  <a:schemeClr val="accent2"/>
                </a:solidFill>
              </a:rPr>
              <a:t> Ratio than the Original Network</a:t>
            </a:r>
            <a:endParaRPr lang="en-US" sz="4400" dirty="0">
              <a:solidFill>
                <a:schemeClr val="accent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" t="8737" r="4570" b="3214"/>
          <a:stretch/>
        </p:blipFill>
        <p:spPr bwMode="auto">
          <a:xfrm>
            <a:off x="760412" y="1600200"/>
            <a:ext cx="518237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79612" y="5562599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LSE:minLSE</a:t>
            </a:r>
            <a:r>
              <a:rPr lang="en-US" dirty="0" smtClean="0"/>
              <a:t> ratio – 2.17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2" y="1691309"/>
            <a:ext cx="47434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989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18412" y="5562598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LSE:minLSE</a:t>
            </a:r>
            <a:r>
              <a:rPr lang="en-US" dirty="0" smtClean="0"/>
              <a:t> ratio – 2.23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2"/>
                </a:solidFill>
              </a:rPr>
              <a:t>12-node, 15-edge Network has a Higher </a:t>
            </a:r>
            <a:r>
              <a:rPr lang="en-US" sz="4400" dirty="0" err="1" smtClean="0">
                <a:solidFill>
                  <a:schemeClr val="accent2"/>
                </a:solidFill>
              </a:rPr>
              <a:t>LSE:minLSE</a:t>
            </a:r>
            <a:r>
              <a:rPr lang="en-US" sz="4400" dirty="0" smtClean="0">
                <a:solidFill>
                  <a:schemeClr val="accent2"/>
                </a:solidFill>
              </a:rPr>
              <a:t> Ratio than the Original Network</a:t>
            </a:r>
            <a:endParaRPr lang="en-US" sz="4400" dirty="0">
              <a:solidFill>
                <a:schemeClr val="accent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" t="8737" r="4570" b="3214"/>
          <a:stretch/>
        </p:blipFill>
        <p:spPr bwMode="auto">
          <a:xfrm>
            <a:off x="760412" y="1600200"/>
            <a:ext cx="518237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79612" y="5562599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LSE:minLSE</a:t>
            </a:r>
            <a:r>
              <a:rPr lang="en-US" dirty="0" smtClean="0"/>
              <a:t> ratio – 2.17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2" y="1691309"/>
            <a:ext cx="47434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 rot="2719492">
            <a:off x="6555177" y="4060563"/>
            <a:ext cx="1760540" cy="53080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5400000">
            <a:off x="7701464" y="4148146"/>
            <a:ext cx="1760540" cy="53080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2719492">
            <a:off x="1449777" y="4080441"/>
            <a:ext cx="1760540" cy="53080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5400000">
            <a:off x="2873490" y="4099025"/>
            <a:ext cx="1760540" cy="53080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78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188825" cy="1600199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</a:rPr>
              <a:t>Optimized Parameters Show Similarities between 13-node and 12-node Networks</a:t>
            </a:r>
            <a:endParaRPr lang="en-US" sz="44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43926"/>
              </p:ext>
            </p:extLst>
          </p:nvPr>
        </p:nvGraphicFramePr>
        <p:xfrm>
          <a:off x="227012" y="2286000"/>
          <a:ext cx="60198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1532"/>
              </p:ext>
            </p:extLst>
          </p:nvPr>
        </p:nvGraphicFramePr>
        <p:xfrm>
          <a:off x="6153920" y="2209800"/>
          <a:ext cx="6016752" cy="3813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1199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381000"/>
            <a:ext cx="10969943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</a:rPr>
              <a:t>Outline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447800"/>
            <a:ext cx="1096994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Yeast respond to cold shock by changing gene expression, but which transcription factors remains unknown.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To address this, microarray data was generated for yeast under cold shock conditions.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cs typeface="Century Gothic"/>
              </a:rPr>
              <a:t>Data from the WT strain was used to create gene regulatory networks generated from the YEASTRACT database.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cs typeface="Century Gothic"/>
              </a:rPr>
              <a:t>The dynamics of each gene in each network was modeled using ordinary differential equations.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cs typeface="Century Gothic"/>
              </a:rPr>
              <a:t>A random network was generated based on this network using an R-script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cs typeface="Century Gothic"/>
              </a:rPr>
              <a:t>ACE2 was deleted to determine impact on the network</a:t>
            </a:r>
          </a:p>
          <a:p>
            <a:r>
              <a:rPr lang="en-US" sz="2400" dirty="0">
                <a:cs typeface="Century Gothic"/>
              </a:rPr>
              <a:t>Edges were knocked out based on the identification of feed-forward motifs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cs typeface="Century Gothic"/>
              </a:rPr>
              <a:t>Network dynamics indicate ASH1 -&gt; YHP1 might be a highly influential connection in the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cs typeface="Century Gothic"/>
              </a:rPr>
              <a:t>network</a:t>
            </a:r>
            <a:endParaRPr lang="en-US" sz="2400" dirty="0">
              <a:cs typeface="Century Gothic"/>
            </a:endParaRPr>
          </a:p>
          <a:p>
            <a:endParaRPr lang="en-US" sz="2400" dirty="0">
              <a:cs typeface="Arial" panose="020B0604020202020204" pitchFamily="34" charset="0"/>
            </a:endParaRPr>
          </a:p>
          <a:p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111403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81" y="1524000"/>
            <a:ext cx="6113462" cy="495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228600"/>
            <a:ext cx="11810999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2"/>
                </a:solidFill>
              </a:rPr>
              <a:t>Feed Forward Loops were Identified and Systematically Broken to Determine their Role in the Network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89" y="1600201"/>
            <a:ext cx="5255595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ACE2 Deletion network used in order to analyze the role of feed forward loops on a specifically spoke and wheel network</a:t>
            </a:r>
          </a:p>
          <a:p>
            <a:r>
              <a:rPr lang="en-US" sz="2400" dirty="0" smtClean="0"/>
              <a:t>Edges Deleted:</a:t>
            </a:r>
          </a:p>
          <a:p>
            <a:pPr lvl="1"/>
            <a:r>
              <a:rPr lang="en-US" sz="2000" dirty="0" smtClean="0"/>
              <a:t>ASH1 -&gt; YHP1</a:t>
            </a:r>
          </a:p>
          <a:p>
            <a:pPr lvl="1"/>
            <a:r>
              <a:rPr lang="en-US" sz="2000" dirty="0" smtClean="0"/>
              <a:t>PDR1 -&gt; MSN4</a:t>
            </a:r>
          </a:p>
          <a:p>
            <a:pPr lvl="1"/>
            <a:r>
              <a:rPr lang="en-US" sz="2000" dirty="0" smtClean="0"/>
              <a:t>PDR1 -&gt; HAP4</a:t>
            </a:r>
          </a:p>
          <a:p>
            <a:pPr lvl="1"/>
            <a:r>
              <a:rPr lang="en-US" sz="2000" dirty="0" smtClean="0"/>
              <a:t>SWI5 -&gt; ASH1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11" name="Oval 10"/>
          <p:cNvSpPr/>
          <p:nvPr/>
        </p:nvSpPr>
        <p:spPr>
          <a:xfrm rot="7286723">
            <a:off x="123715" y="3423674"/>
            <a:ext cx="2470632" cy="530805"/>
          </a:xfrm>
          <a:prstGeom prst="ellipse">
            <a:avLst/>
          </a:pr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2293077">
            <a:off x="4513411" y="2495822"/>
            <a:ext cx="1804153" cy="482716"/>
          </a:xfrm>
          <a:prstGeom prst="ellipse">
            <a:avLst/>
          </a:prstGeom>
          <a:noFill/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741976">
            <a:off x="3170309" y="2034725"/>
            <a:ext cx="2259624" cy="547430"/>
          </a:xfrm>
          <a:prstGeom prst="ellipse">
            <a:avLst/>
          </a:prstGeom>
          <a:noFill/>
          <a:ln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2408997">
            <a:off x="369223" y="4667751"/>
            <a:ext cx="2259624" cy="547430"/>
          </a:xfrm>
          <a:prstGeom prst="ellipse">
            <a:avLst/>
          </a:prstGeom>
          <a:noFill/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55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867" y="1379057"/>
            <a:ext cx="288036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2" y="1371600"/>
            <a:ext cx="25204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484" y="4038600"/>
            <a:ext cx="305270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2" y="4038600"/>
            <a:ext cx="307219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1388996"/>
            <a:ext cx="281789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err="1" smtClean="0">
                <a:solidFill>
                  <a:schemeClr val="accent2"/>
                </a:solidFill>
                <a:latin typeface="+mn-lt"/>
              </a:rPr>
              <a:t>LSE:minLSE</a:t>
            </a:r>
            <a:r>
              <a:rPr lang="en-US" sz="4400" dirty="0" smtClean="0">
                <a:solidFill>
                  <a:schemeClr val="accent2"/>
                </a:solidFill>
                <a:latin typeface="+mn-lt"/>
              </a:rPr>
              <a:t> Ratios Show Similar Modeling Regardless of Deleted Edges</a:t>
            </a:r>
            <a:endParaRPr lang="en-US" sz="4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9224" y="3674996"/>
            <a:ext cx="2383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ACE2 Deleted</a:t>
            </a:r>
          </a:p>
          <a:p>
            <a:pPr algn="ctr"/>
            <a:r>
              <a:rPr lang="en-US" sz="1400" dirty="0" err="1" smtClean="0"/>
              <a:t>LSE:minLSE</a:t>
            </a:r>
            <a:r>
              <a:rPr lang="en-US" sz="1400" dirty="0" smtClean="0"/>
              <a:t> ratio – 2.23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642444" y="3674995"/>
            <a:ext cx="2383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ASH1 -&gt; YHP1 Broken</a:t>
            </a:r>
          </a:p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LSE:minLSE</a:t>
            </a:r>
            <a:r>
              <a:rPr lang="en-US" sz="1400" dirty="0" smtClean="0">
                <a:solidFill>
                  <a:srgbClr val="FF0000"/>
                </a:solidFill>
              </a:rPr>
              <a:t> ratio – 2.10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36549" y="3665057"/>
            <a:ext cx="2383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PDR1 -&gt; MSN4 Broken</a:t>
            </a:r>
          </a:p>
          <a:p>
            <a:pPr algn="ctr"/>
            <a:r>
              <a:rPr lang="en-US" sz="1400" dirty="0" err="1" smtClean="0"/>
              <a:t>LSE:minLSE</a:t>
            </a:r>
            <a:r>
              <a:rPr lang="en-US" sz="1400" dirty="0" smtClean="0"/>
              <a:t> ratio – 2.23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817812" y="6248400"/>
            <a:ext cx="2383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PDR1 -&gt; HAP4 Broken</a:t>
            </a:r>
          </a:p>
          <a:p>
            <a:pPr algn="ctr"/>
            <a:r>
              <a:rPr lang="en-US" sz="1400" dirty="0" err="1" smtClean="0"/>
              <a:t>LSE:minLSE</a:t>
            </a:r>
            <a:r>
              <a:rPr lang="en-US" sz="1400" dirty="0" smtClean="0"/>
              <a:t> ratio – 2.23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625173" y="6218583"/>
            <a:ext cx="2383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SWI5 -&gt; ASH1 Broken</a:t>
            </a:r>
          </a:p>
          <a:p>
            <a:pPr algn="ctr"/>
            <a:r>
              <a:rPr lang="en-US" sz="1400" dirty="0" err="1" smtClean="0"/>
              <a:t>LSE:minLSE</a:t>
            </a:r>
            <a:r>
              <a:rPr lang="en-US" sz="1400" dirty="0" smtClean="0"/>
              <a:t> ratio – 2.23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73555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2"/>
                </a:solidFill>
              </a:rPr>
              <a:t>Optimized Production Rates Show Some Connections more Important than others</a:t>
            </a:r>
            <a:endParaRPr lang="en-US" sz="4400" dirty="0">
              <a:solidFill>
                <a:schemeClr val="accent2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2326456"/>
              </p:ext>
            </p:extLst>
          </p:nvPr>
        </p:nvGraphicFramePr>
        <p:xfrm>
          <a:off x="1217612" y="1981200"/>
          <a:ext cx="9677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9594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2"/>
                </a:solidFill>
              </a:rPr>
              <a:t>Optimized Production Rates Show Some Connections more Important than others</a:t>
            </a:r>
            <a:endParaRPr lang="en-US" sz="4400" dirty="0">
              <a:solidFill>
                <a:schemeClr val="accent2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06726"/>
              </p:ext>
            </p:extLst>
          </p:nvPr>
        </p:nvGraphicFramePr>
        <p:xfrm>
          <a:off x="1217612" y="1981200"/>
          <a:ext cx="9677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9142412" y="3886200"/>
            <a:ext cx="1981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52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609600"/>
            <a:ext cx="10969943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</a:rPr>
              <a:t>Comparison of Optimized Threshold b Measurements also Indicates Importance of ASH1 -&gt; YHP1 Edge</a:t>
            </a:r>
            <a:endParaRPr lang="en-US" sz="44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7055886"/>
              </p:ext>
            </p:extLst>
          </p:nvPr>
        </p:nvGraphicFramePr>
        <p:xfrm>
          <a:off x="1751012" y="2286000"/>
          <a:ext cx="8458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6811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381000"/>
            <a:ext cx="11811000" cy="1143000"/>
          </a:xfrm>
        </p:spPr>
        <p:txBody>
          <a:bodyPr>
            <a:noAutofit/>
          </a:bodyPr>
          <a:lstStyle/>
          <a:p>
            <a:r>
              <a:rPr lang="en-US" sz="4200" dirty="0" smtClean="0">
                <a:solidFill>
                  <a:schemeClr val="accent2"/>
                </a:solidFill>
              </a:rPr>
              <a:t>Looking at Optimized Weights Shows Similar Trend in ASH1 -&gt; YHP1 Playing an Important Role in the GRN </a:t>
            </a:r>
            <a:endParaRPr lang="en-US" sz="42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980374"/>
              </p:ext>
            </p:extLst>
          </p:nvPr>
        </p:nvGraphicFramePr>
        <p:xfrm>
          <a:off x="1827212" y="1905000"/>
          <a:ext cx="8763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4745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381000"/>
            <a:ext cx="10969943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</a:rPr>
              <a:t>Outline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447800"/>
            <a:ext cx="1096994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Yeast respond to cold shock by changing gene expression, but which transcription factors remains unknown.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To address this, microarray data was generated for yeast under cold shock conditions.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cs typeface="Century Gothic"/>
              </a:rPr>
              <a:t>Data from the WT strain was used to create gene regulatory networks generated from the YEASTRACT database.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cs typeface="Century Gothic"/>
              </a:rPr>
              <a:t>The dynamics of each gene in each network was modeled using ordinary differential equations.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cs typeface="Century Gothic"/>
              </a:rPr>
              <a:t>A random network was generated based on this network using an R-script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cs typeface="Century Gothic"/>
              </a:rPr>
              <a:t>ACE2 was deleted to determine impact on the network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cs typeface="Century Gothic"/>
              </a:rPr>
              <a:t>Edges were knocked out based on the identification of feed-forward motifs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cs typeface="Century Gothic"/>
              </a:rPr>
              <a:t>Network dynamics indicate ASH1 -&gt; YHP1 might be a highly influential connection in the network</a:t>
            </a:r>
            <a:endParaRPr lang="en-US" sz="2400" dirty="0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  <a:p>
            <a:endParaRPr lang="en-US" sz="2400" dirty="0">
              <a:cs typeface="Century Gothic"/>
            </a:endParaRPr>
          </a:p>
          <a:p>
            <a:endParaRPr lang="en-US" sz="2400" dirty="0">
              <a:cs typeface="Arial" panose="020B0604020202020204" pitchFamily="34" charset="0"/>
            </a:endParaRPr>
          </a:p>
          <a:p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343455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2"/>
                </a:solidFill>
              </a:rPr>
              <a:t>Feed Forward Loops shown to be an Important Motif in GRNs (</a:t>
            </a:r>
            <a:r>
              <a:rPr lang="en-US" sz="4400" dirty="0" err="1" smtClean="0">
                <a:solidFill>
                  <a:schemeClr val="accent2"/>
                </a:solidFill>
              </a:rPr>
              <a:t>Anhert</a:t>
            </a:r>
            <a:r>
              <a:rPr lang="en-US" sz="4400" dirty="0" smtClean="0">
                <a:solidFill>
                  <a:schemeClr val="accent2"/>
                </a:solidFill>
              </a:rPr>
              <a:t> 2016)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923" y="1951208"/>
            <a:ext cx="7618571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 </a:t>
            </a:r>
            <a:r>
              <a:rPr lang="en-US" sz="2400" dirty="0" err="1" smtClean="0"/>
              <a:t>Anhert</a:t>
            </a:r>
            <a:r>
              <a:rPr lang="en-US" sz="2400" dirty="0" smtClean="0"/>
              <a:t> found, the data from this study shows that feed-forward loops play an important role in gene regulatory networks</a:t>
            </a:r>
          </a:p>
          <a:p>
            <a:r>
              <a:rPr lang="en-US" sz="2400" dirty="0" smtClean="0"/>
              <a:t>If graph statistics were run on this network, would be interesting to see how the feed forward loops impact the centrality measures</a:t>
            </a:r>
          </a:p>
          <a:p>
            <a:r>
              <a:rPr lang="en-US" sz="2400" dirty="0" smtClean="0"/>
              <a:t>Network could be a real-world example of a network with multiple feed-forward loops </a:t>
            </a:r>
            <a:endParaRPr lang="en-US" sz="2400" dirty="0"/>
          </a:p>
        </p:txBody>
      </p:sp>
      <p:pic>
        <p:nvPicPr>
          <p:cNvPr id="4" name="Shape 106"/>
          <p:cNvPicPr preferRelativeResize="0"/>
          <p:nvPr/>
        </p:nvPicPr>
        <p:blipFill rotWithShape="1">
          <a:blip r:embed="rId2">
            <a:alphaModFix/>
          </a:blip>
          <a:srcRect b="51795"/>
          <a:stretch/>
        </p:blipFill>
        <p:spPr>
          <a:xfrm>
            <a:off x="8304212" y="1875182"/>
            <a:ext cx="3657600" cy="46780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3051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381000"/>
            <a:ext cx="10969943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</a:rPr>
              <a:t>Summary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447800"/>
            <a:ext cx="1096994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Yeast respond to cold shock by changing gene expression, but which transcription factors remains unknown.</a:t>
            </a:r>
          </a:p>
          <a:p>
            <a:r>
              <a:rPr lang="en-US" sz="2400" dirty="0">
                <a:cs typeface="Arial" panose="020B0604020202020204" pitchFamily="34" charset="0"/>
              </a:rPr>
              <a:t>To address this, microarray data was generated for yeast under cold shock conditions.</a:t>
            </a:r>
          </a:p>
          <a:p>
            <a:r>
              <a:rPr lang="en-US" sz="2400" dirty="0">
                <a:cs typeface="Century Gothic"/>
              </a:rPr>
              <a:t>Data from the </a:t>
            </a:r>
            <a:r>
              <a:rPr lang="en-US" sz="2400" dirty="0" smtClean="0">
                <a:cs typeface="Century Gothic"/>
              </a:rPr>
              <a:t>WT </a:t>
            </a:r>
            <a:r>
              <a:rPr lang="en-US" sz="2400" dirty="0">
                <a:cs typeface="Century Gothic"/>
              </a:rPr>
              <a:t>strain was used to create gene regulatory networks generated from the YEASTRACT database</a:t>
            </a:r>
            <a:r>
              <a:rPr lang="en-US" sz="2400" dirty="0" smtClean="0">
                <a:cs typeface="Century Gothic"/>
              </a:rPr>
              <a:t>.</a:t>
            </a:r>
          </a:p>
          <a:p>
            <a:r>
              <a:rPr lang="en-US" sz="2400" dirty="0">
                <a:cs typeface="Century Gothic"/>
              </a:rPr>
              <a:t>The dynamics of each gene in each network was modeled using ordinary differential equations</a:t>
            </a:r>
            <a:r>
              <a:rPr lang="en-US" sz="2400" dirty="0" smtClean="0">
                <a:cs typeface="Century Gothic"/>
              </a:rPr>
              <a:t>.</a:t>
            </a:r>
          </a:p>
          <a:p>
            <a:r>
              <a:rPr lang="en-US" sz="2400" dirty="0">
                <a:cs typeface="Century Gothic"/>
              </a:rPr>
              <a:t>A random network was </a:t>
            </a:r>
            <a:r>
              <a:rPr lang="en-US" sz="2400" dirty="0">
                <a:cs typeface="Century Gothic"/>
              </a:rPr>
              <a:t>generated based on this network using an </a:t>
            </a:r>
            <a:r>
              <a:rPr lang="en-US" sz="2400" dirty="0" smtClean="0">
                <a:cs typeface="Century Gothic"/>
              </a:rPr>
              <a:t>R-script</a:t>
            </a:r>
          </a:p>
          <a:p>
            <a:r>
              <a:rPr lang="en-US" sz="2400" dirty="0" smtClean="0">
                <a:cs typeface="Century Gothic"/>
              </a:rPr>
              <a:t>ACE2 was deleted to determine impact on the network</a:t>
            </a:r>
          </a:p>
          <a:p>
            <a:r>
              <a:rPr lang="en-US" sz="2400" dirty="0" smtClean="0">
                <a:cs typeface="Century Gothic"/>
              </a:rPr>
              <a:t>Edges were knocked out based on the identification of feed-forward motifs</a:t>
            </a:r>
          </a:p>
          <a:p>
            <a:r>
              <a:rPr lang="en-US" sz="2400" dirty="0" smtClean="0">
                <a:cs typeface="Century Gothic"/>
              </a:rPr>
              <a:t>Network dynamics indicate ASH1 -&gt; YHP1 might be a highly influential connection in the network</a:t>
            </a:r>
            <a:endParaRPr 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2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6" b="28157"/>
          <a:stretch/>
        </p:blipFill>
        <p:spPr bwMode="auto">
          <a:xfrm>
            <a:off x="9212124" y="5347252"/>
            <a:ext cx="2971800" cy="1490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152400"/>
            <a:ext cx="10969943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</a:rPr>
              <a:t>Acknowledgments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295400"/>
            <a:ext cx="10969943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Dr. Kam </a:t>
            </a:r>
            <a:r>
              <a:rPr lang="en-US" sz="3600" dirty="0" err="1" smtClean="0"/>
              <a:t>Dahlquist</a:t>
            </a:r>
            <a:r>
              <a:rPr lang="en-US" sz="3600" dirty="0" smtClean="0"/>
              <a:t> and Dr. Ben Fitzpatrick</a:t>
            </a:r>
          </a:p>
          <a:p>
            <a:r>
              <a:rPr lang="en-US" sz="3600" dirty="0" smtClean="0"/>
              <a:t>Classmates in BIOL-398/05</a:t>
            </a:r>
          </a:p>
          <a:p>
            <a:r>
              <a:rPr lang="en-US" sz="2400" b="1" dirty="0" err="1"/>
              <a:t>GRNmap</a:t>
            </a:r>
            <a:r>
              <a:rPr lang="en-US" sz="2400" b="1" dirty="0"/>
              <a:t> data analysis current team</a:t>
            </a:r>
            <a:r>
              <a:rPr lang="en-US" sz="2400" dirty="0"/>
              <a:t>: </a:t>
            </a:r>
            <a:r>
              <a:rPr lang="en-US" sz="2400" dirty="0" smtClean="0"/>
              <a:t>Kristen </a:t>
            </a:r>
            <a:r>
              <a:rPr lang="en-US" sz="2400" dirty="0" err="1"/>
              <a:t>Horstmann</a:t>
            </a:r>
            <a:r>
              <a:rPr lang="en-US" sz="2400" dirty="0" smtClean="0"/>
              <a:t>, Natalie Williams, and Brandon Klein</a:t>
            </a:r>
            <a:endParaRPr lang="en-US" sz="2400" dirty="0"/>
          </a:p>
          <a:p>
            <a:r>
              <a:rPr lang="en-US" sz="2400" b="1" dirty="0" err="1"/>
              <a:t>GRNmap</a:t>
            </a:r>
            <a:r>
              <a:rPr lang="en-US" sz="2400" b="1" dirty="0"/>
              <a:t> current coding team</a:t>
            </a:r>
            <a:r>
              <a:rPr lang="en-US" sz="2400" dirty="0"/>
              <a:t>: Trixie A. Roque, </a:t>
            </a:r>
            <a:r>
              <a:rPr lang="en-US" sz="2400" dirty="0" err="1"/>
              <a:t>Chukwuemeka</a:t>
            </a:r>
            <a:r>
              <a:rPr lang="en-US" sz="2400" dirty="0"/>
              <a:t> (Edward) </a:t>
            </a:r>
            <a:r>
              <a:rPr lang="en-US" sz="2400" dirty="0" err="1"/>
              <a:t>Azinge</a:t>
            </a:r>
            <a:r>
              <a:rPr lang="en-US" sz="2400" dirty="0"/>
              <a:t>, and Justin Torres</a:t>
            </a:r>
          </a:p>
          <a:p>
            <a:r>
              <a:rPr lang="en-US" sz="2400" b="1" dirty="0" err="1"/>
              <a:t>GRNsight</a:t>
            </a:r>
            <a:r>
              <a:rPr lang="en-US" sz="2400" b="1" dirty="0"/>
              <a:t> current team</a:t>
            </a:r>
            <a:r>
              <a:rPr lang="en-US" sz="2400" dirty="0"/>
              <a:t>: </a:t>
            </a:r>
            <a:r>
              <a:rPr lang="en-US" sz="2400" dirty="0" err="1"/>
              <a:t>Anindita</a:t>
            </a:r>
            <a:r>
              <a:rPr lang="en-US" sz="2400" dirty="0"/>
              <a:t> </a:t>
            </a:r>
            <a:r>
              <a:rPr lang="en-US" sz="2400" dirty="0" err="1"/>
              <a:t>Varshneya</a:t>
            </a:r>
            <a:r>
              <a:rPr lang="en-US" sz="2400" dirty="0"/>
              <a:t>, Nicole A. Anguiano, </a:t>
            </a:r>
            <a:r>
              <a:rPr lang="en-US" sz="2400" dirty="0" err="1"/>
              <a:t>Mihir</a:t>
            </a:r>
            <a:r>
              <a:rPr lang="en-US" sz="2400" dirty="0"/>
              <a:t> </a:t>
            </a:r>
            <a:r>
              <a:rPr lang="en-US" sz="2400" dirty="0" err="1"/>
              <a:t>Samdarshi</a:t>
            </a:r>
            <a:r>
              <a:rPr lang="en-US" sz="2400" dirty="0"/>
              <a:t>, Eileen </a:t>
            </a:r>
            <a:r>
              <a:rPr lang="en-US" sz="2400" dirty="0" err="1"/>
              <a:t>Choe</a:t>
            </a:r>
            <a:r>
              <a:rPr lang="en-US" sz="2400" dirty="0"/>
              <a:t>, and Edward </a:t>
            </a:r>
            <a:r>
              <a:rPr lang="en-US" sz="2400" dirty="0" err="1"/>
              <a:t>Bachoura</a:t>
            </a:r>
            <a:r>
              <a:rPr lang="en-US" sz="2400" dirty="0"/>
              <a:t>, Jen Shin</a:t>
            </a:r>
          </a:p>
          <a:p>
            <a:r>
              <a:rPr lang="en-US" sz="2400" b="1" dirty="0"/>
              <a:t>Wet lab team</a:t>
            </a:r>
            <a:r>
              <a:rPr lang="en-US" sz="2400" dirty="0"/>
              <a:t>: Monica Hong, </a:t>
            </a:r>
            <a:r>
              <a:rPr lang="en-US" sz="2400" dirty="0" err="1"/>
              <a:t>Nika</a:t>
            </a:r>
            <a:r>
              <a:rPr lang="en-US" sz="2400" dirty="0"/>
              <a:t> </a:t>
            </a:r>
            <a:r>
              <a:rPr lang="en-US" sz="2400" dirty="0" err="1"/>
              <a:t>Vafadari</a:t>
            </a:r>
            <a:r>
              <a:rPr lang="en-US" sz="2400" dirty="0"/>
              <a:t>, and Katherine </a:t>
            </a:r>
            <a:r>
              <a:rPr lang="en-US" sz="2400" dirty="0" err="1"/>
              <a:t>Scheker</a:t>
            </a:r>
            <a:endParaRPr lang="en-US" sz="24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87439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</a:rPr>
              <a:t>References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Ahnert</a:t>
            </a:r>
            <a:r>
              <a:rPr lang="en-US" dirty="0"/>
              <a:t>, S. E., &amp; Fink, T. M. A. (2016). </a:t>
            </a:r>
          </a:p>
          <a:p>
            <a:pPr marL="457200" lvl="0" indent="-698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dirty="0"/>
              <a:t>Form and function in gene regulatory networks: the structure of network motifs determines fundamental properties of their dynamical state space. Journal of The Royal Society Interface, 13(120), 20160179. DOI: 10.1098/rsif.2016.0179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en-US" dirty="0"/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dirty="0" err="1"/>
              <a:t>Dahlquist</a:t>
            </a:r>
            <a:r>
              <a:rPr lang="en-US" dirty="0"/>
              <a:t>, Kam D. (2017) BIOL398-05/S17:Week 10. Retrieved from http://www.openwetware.org/wiki/BIOL398-05/S17:Week_10 on 28 March 2017</a:t>
            </a:r>
            <a:r>
              <a:rPr lang="en-US" dirty="0" smtClean="0"/>
              <a:t>.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None/>
            </a:pPr>
            <a:endParaRPr lang="en-US" dirty="0"/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None/>
            </a:pPr>
            <a:r>
              <a:rPr lang="en-US" dirty="0" err="1"/>
              <a:t>Dahlquist</a:t>
            </a:r>
            <a:r>
              <a:rPr lang="en-US" dirty="0"/>
              <a:t>, K., Fitzpatrick, B., Camacho, E., </a:t>
            </a:r>
            <a:r>
              <a:rPr lang="en-US" dirty="0" err="1"/>
              <a:t>Entzminger</a:t>
            </a:r>
            <a:r>
              <a:rPr lang="en-US" dirty="0"/>
              <a:t>, S., &amp; </a:t>
            </a:r>
            <a:r>
              <a:rPr lang="en-US" dirty="0" err="1"/>
              <a:t>Wanner</a:t>
            </a:r>
            <a:r>
              <a:rPr lang="en-US" dirty="0"/>
              <a:t>, N. (2015). 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None/>
            </a:pPr>
            <a:r>
              <a:rPr lang="en-US" dirty="0"/>
              <a:t>Parameter Estimation for Gene Regulatory Networks from Microarray Data: Cold Shock Response in </a:t>
            </a:r>
            <a:r>
              <a:rPr lang="en-US" dirty="0" smtClean="0"/>
              <a:t>Saccharomyces cerevisiae</a:t>
            </a:r>
            <a:r>
              <a:rPr lang="en-US" dirty="0"/>
              <a:t>. </a:t>
            </a:r>
            <a:r>
              <a:rPr lang="en-US" dirty="0"/>
              <a:t>Bulletin </a:t>
            </a:r>
            <a:r>
              <a:rPr lang="en-US" dirty="0"/>
              <a:t>Of Mathematical </a:t>
            </a:r>
            <a:r>
              <a:rPr lang="en-US" dirty="0"/>
              <a:t>Biology, 77(8), 1457-1492. http://dx.doi.org/10.1007/s11538-015-0092-6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None/>
            </a:pPr>
            <a:endParaRPr lang="en-US" sz="4200" dirty="0" smtClean="0"/>
          </a:p>
          <a:p>
            <a:pPr marL="0" indent="0">
              <a:buNone/>
            </a:pPr>
            <a:r>
              <a:rPr lang="en-US" sz="4000" dirty="0" err="1"/>
              <a:t>Dário</a:t>
            </a:r>
            <a:r>
              <a:rPr lang="en-US" sz="4000" dirty="0"/>
              <a:t> </a:t>
            </a:r>
            <a:r>
              <a:rPr lang="en-US" sz="4000" dirty="0" err="1"/>
              <a:t>Abdulrehman</a:t>
            </a:r>
            <a:r>
              <a:rPr lang="en-US" sz="4000" dirty="0"/>
              <a:t>, Pedro T. Monteiro, Miguel C. Teixeira, </a:t>
            </a:r>
            <a:r>
              <a:rPr lang="en-US" sz="4000" dirty="0" err="1"/>
              <a:t>Nuno</a:t>
            </a:r>
            <a:r>
              <a:rPr lang="en-US" sz="4000" dirty="0"/>
              <a:t> P. Mira, </a:t>
            </a:r>
            <a:r>
              <a:rPr lang="en-US" sz="4000" dirty="0" err="1"/>
              <a:t>Artur</a:t>
            </a:r>
            <a:r>
              <a:rPr lang="en-US" sz="4000" dirty="0"/>
              <a:t> B. </a:t>
            </a:r>
            <a:r>
              <a:rPr lang="en-US" sz="4000" dirty="0" err="1"/>
              <a:t>Lourenço</a:t>
            </a:r>
            <a:r>
              <a:rPr lang="en-US" sz="4000" dirty="0"/>
              <a:t>, Sandra C. dos Santos, </a:t>
            </a:r>
            <a:r>
              <a:rPr lang="en-US" sz="4000" dirty="0" err="1"/>
              <a:t>Tânia</a:t>
            </a:r>
            <a:r>
              <a:rPr lang="en-US" sz="4000" dirty="0"/>
              <a:t> R. </a:t>
            </a:r>
            <a:r>
              <a:rPr lang="en-US" sz="4000" dirty="0" err="1"/>
              <a:t>Cabrito</a:t>
            </a:r>
            <a:r>
              <a:rPr lang="en-US" sz="4000" dirty="0" smtClean="0"/>
              <a:t>,</a:t>
            </a:r>
          </a:p>
          <a:p>
            <a:pPr marL="533307" lvl="1" indent="0">
              <a:buNone/>
            </a:pPr>
            <a:r>
              <a:rPr lang="en-US" sz="3400" dirty="0" smtClean="0"/>
              <a:t>Alexandre </a:t>
            </a:r>
            <a:r>
              <a:rPr lang="en-US" sz="3400" dirty="0"/>
              <a:t>P. Francisco, Sara C. Madeira, Ricardo S. Aires, </a:t>
            </a:r>
            <a:r>
              <a:rPr lang="en-US" sz="3400" dirty="0" err="1"/>
              <a:t>Arlindo</a:t>
            </a:r>
            <a:r>
              <a:rPr lang="en-US" sz="3400" dirty="0"/>
              <a:t> L. Oliveira, Isabel </a:t>
            </a:r>
            <a:r>
              <a:rPr lang="en-US" sz="3400" dirty="0" err="1"/>
              <a:t>Sá-Correia</a:t>
            </a:r>
            <a:r>
              <a:rPr lang="en-US" sz="3400" dirty="0"/>
              <a:t>, Ana T. Freitas (2011). YEASTRACT: providing a programmatic access to curated transcriptional regulatory associations in </a:t>
            </a:r>
            <a:r>
              <a:rPr lang="en-US" sz="3400" i="1" dirty="0"/>
              <a:t>Saccharomyces cerevisiae</a:t>
            </a:r>
            <a:r>
              <a:rPr lang="en-US" sz="3400" dirty="0"/>
              <a:t> through a web services interface </a:t>
            </a:r>
            <a:r>
              <a:rPr lang="en-US" sz="3400" dirty="0" err="1"/>
              <a:t>Nucl</a:t>
            </a:r>
            <a:r>
              <a:rPr lang="en-US" sz="3400" dirty="0"/>
              <a:t>. Acids Res., 39: D136-D140, Oxford University Press</a:t>
            </a:r>
            <a:r>
              <a:rPr lang="en-US" sz="3400" dirty="0" smtClean="0"/>
              <a:t>.</a:t>
            </a:r>
          </a:p>
          <a:p>
            <a:pPr marL="533307" lvl="1" indent="0">
              <a:buNone/>
            </a:pPr>
            <a:endParaRPr lang="en-US" sz="3400" dirty="0"/>
          </a:p>
          <a:p>
            <a:pPr marL="0" lvl="0" indent="0">
              <a:buNone/>
            </a:pPr>
            <a:r>
              <a:rPr lang="en-US" sz="4000" dirty="0"/>
              <a:t>Freeman, S. (2002). </a:t>
            </a:r>
            <a:r>
              <a:rPr lang="en-US" sz="4000" i="1" dirty="0"/>
              <a:t>Biological science</a:t>
            </a:r>
            <a:r>
              <a:rPr lang="en-US" sz="4000" dirty="0"/>
              <a:t>. Upper Saddle River, NJ: Prentice Hall. 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None/>
            </a:pPr>
            <a:endParaRPr lang="en-US" sz="4200" dirty="0"/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None/>
            </a:pPr>
            <a:r>
              <a:rPr lang="en-US" sz="4200" dirty="0" err="1"/>
              <a:t>GRNsight</a:t>
            </a:r>
            <a:r>
              <a:rPr lang="en-US" sz="4200" dirty="0"/>
              <a:t>. </a:t>
            </a:r>
            <a:r>
              <a:rPr lang="en-US" sz="4200" dirty="0"/>
              <a:t>(</a:t>
            </a:r>
            <a:r>
              <a:rPr lang="en-US" sz="4200" dirty="0" err="1"/>
              <a:t>n.d.</a:t>
            </a:r>
            <a:r>
              <a:rPr lang="en-US" sz="4200" dirty="0"/>
              <a:t>). </a:t>
            </a:r>
            <a:r>
              <a:rPr lang="en-US" sz="4200" dirty="0"/>
              <a:t>Retrieved </a:t>
            </a:r>
            <a:r>
              <a:rPr lang="en-US" sz="4200" dirty="0"/>
              <a:t>May 3, 2017, </a:t>
            </a:r>
            <a:r>
              <a:rPr lang="en-US" sz="4200" dirty="0"/>
              <a:t>from http://dondi.github.io/GRNsight/ </a:t>
            </a:r>
            <a:endParaRPr lang="en-US" sz="4200" dirty="0" smtClean="0"/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None/>
            </a:pPr>
            <a:endParaRPr lang="en-US" sz="4200" dirty="0"/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None/>
            </a:pPr>
            <a:r>
              <a:rPr lang="en-US" sz="4200" dirty="0" err="1"/>
              <a:t>GRNmap</a:t>
            </a:r>
            <a:r>
              <a:rPr lang="en-US" sz="4200" dirty="0"/>
              <a:t>. (</a:t>
            </a:r>
            <a:r>
              <a:rPr lang="en-US" sz="4200" dirty="0" err="1"/>
              <a:t>n.d.</a:t>
            </a:r>
            <a:r>
              <a:rPr lang="en-US" sz="4200" dirty="0"/>
              <a:t>). Retrieved March 3</a:t>
            </a:r>
            <a:r>
              <a:rPr lang="en-US" sz="4200" dirty="0"/>
              <a:t>, 2017, </a:t>
            </a:r>
            <a:r>
              <a:rPr lang="en-US" sz="4200" dirty="0"/>
              <a:t>from https://github.com/kdahlquit/GRNmap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073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278" y="376803"/>
            <a:ext cx="10157005" cy="1143000"/>
          </a:xfrm>
        </p:spPr>
        <p:txBody>
          <a:bodyPr>
            <a:noAutofit/>
          </a:bodyPr>
          <a:lstStyle/>
          <a:p>
            <a:r>
              <a:rPr lang="en-US" sz="44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Saccharomyces cerevisiae </a:t>
            </a:r>
            <a:r>
              <a:rPr lang="en-US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Ideal Model </a:t>
            </a:r>
            <a:r>
              <a:rPr lang="en-US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Organism for Systems Biology</a:t>
            </a:r>
            <a:endParaRPr lang="en-US" sz="4400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2" y="1876127"/>
            <a:ext cx="5562600" cy="3887255"/>
          </a:xfrm>
        </p:spPr>
        <p:txBody>
          <a:bodyPr>
            <a:normAutofit/>
          </a:bodyPr>
          <a:lstStyle/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genome size of approximately 6000 genes.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These 6000 genes are regulated by ~250 transcription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Yeast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deletion strains and other molecular genetic tools are readily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available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Cold shock (10-18ºC) response is not as well documented or studied as heat shock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6" b="474"/>
          <a:stretch/>
        </p:blipFill>
        <p:spPr bwMode="auto">
          <a:xfrm>
            <a:off x="608013" y="2098824"/>
            <a:ext cx="4972286" cy="437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0412" y="5995675"/>
            <a:ext cx="2029104" cy="27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dirty="0" err="1"/>
              <a:t>Alberts</a:t>
            </a:r>
            <a:r>
              <a:rPr lang="en-US" altLang="en-US" sz="1200" dirty="0"/>
              <a:t> </a:t>
            </a:r>
            <a:r>
              <a:rPr lang="en-US" altLang="en-US" sz="1200" i="1" dirty="0"/>
              <a:t>et al</a:t>
            </a:r>
            <a:r>
              <a:rPr lang="en-US" altLang="en-US" sz="1200" dirty="0"/>
              <a:t>. (2004)</a:t>
            </a:r>
          </a:p>
        </p:txBody>
      </p:sp>
    </p:spTree>
    <p:extLst>
      <p:ext uri="{BB962C8B-B14F-4D97-AF65-F5344CB8AC3E}">
        <p14:creationId xmlns:p14="http://schemas.microsoft.com/office/powerpoint/2010/main" val="341461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037" y="199249"/>
            <a:ext cx="9538899" cy="11430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The </a:t>
            </a:r>
            <a:r>
              <a:rPr lang="en-US" sz="440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Response to the Environmental Stress Cold Shock </a:t>
            </a:r>
            <a:r>
              <a:rPr lang="en-US" sz="440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is </a:t>
            </a:r>
            <a:r>
              <a:rPr lang="en-US" sz="440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n</a:t>
            </a:r>
            <a:r>
              <a:rPr lang="en-US" sz="440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ot </a:t>
            </a:r>
            <a:r>
              <a:rPr lang="en-US" sz="440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Well Studied</a:t>
            </a:r>
            <a:endParaRPr lang="en-US" sz="4400" i="1" dirty="0">
              <a:solidFill>
                <a:schemeClr val="accent2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928183"/>
              </p:ext>
            </p:extLst>
          </p:nvPr>
        </p:nvGraphicFramePr>
        <p:xfrm>
          <a:off x="1816324" y="1841989"/>
          <a:ext cx="8513020" cy="360505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256510"/>
                <a:gridCol w="425651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Heat Shock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Cold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Shock (10-18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℃)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0445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Proteins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denature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Decreases fluidity of membranes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Induction of heat shock proteins that assist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protein folding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Stabilizes DNA and RNA secondary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structures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Conserved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all organisms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Impairs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ribosome function and protein synthesis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0445"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Decreased enzymatic activities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equivalent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set of cold shock proteins that are conserved in all organisms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25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45376" y="152400"/>
            <a:ext cx="9485389" cy="11430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Yeast </a:t>
            </a:r>
            <a:r>
              <a:rPr lang="en-US" sz="440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Respond </a:t>
            </a:r>
            <a:r>
              <a:rPr lang="en-US" sz="440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to </a:t>
            </a:r>
            <a:r>
              <a:rPr lang="en-US" sz="440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Cold </a:t>
            </a:r>
            <a:r>
              <a:rPr lang="en-US" sz="440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S</a:t>
            </a:r>
            <a:r>
              <a:rPr lang="en-US" sz="440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hock </a:t>
            </a:r>
            <a:r>
              <a:rPr lang="en-US" sz="440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by </a:t>
            </a:r>
            <a:r>
              <a:rPr lang="en-US" sz="440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Changing </a:t>
            </a:r>
            <a:r>
              <a:rPr lang="en-US" sz="440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the </a:t>
            </a:r>
            <a:r>
              <a:rPr lang="en-US" sz="440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Level of</a:t>
            </a:r>
            <a:r>
              <a:rPr lang="en-US" sz="440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Gene Expression</a:t>
            </a:r>
            <a:endParaRPr lang="en-US" sz="4400" i="1" dirty="0">
              <a:solidFill>
                <a:schemeClr val="accent2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3" descr="Figure 7-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2" y="1373503"/>
            <a:ext cx="6892918" cy="51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06830" y="6452933"/>
            <a:ext cx="17064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Alberts et al. (2014)</a:t>
            </a:r>
            <a:endParaRPr lang="en-US" altLang="en-US" sz="1200" b="1"/>
          </a:p>
        </p:txBody>
      </p:sp>
    </p:spTree>
    <p:extLst>
      <p:ext uri="{BB962C8B-B14F-4D97-AF65-F5344CB8AC3E}">
        <p14:creationId xmlns:p14="http://schemas.microsoft.com/office/powerpoint/2010/main" val="171894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accent2"/>
                </a:solidFill>
                <a:latin typeface="+mn-lt"/>
                <a:cs typeface="Arial"/>
              </a:rPr>
              <a:t>Transcription Factors Control Gene Expression by Binding to Regulatory DNA Sequences</a:t>
            </a:r>
            <a:endParaRPr lang="en-US" sz="4400" dirty="0">
              <a:solidFill>
                <a:schemeClr val="accent2"/>
              </a:solidFill>
              <a:latin typeface="+mn-lt"/>
              <a:cs typeface="Arial"/>
            </a:endParaRPr>
          </a:p>
        </p:txBody>
      </p:sp>
      <p:pic>
        <p:nvPicPr>
          <p:cNvPr id="4" name="Picture 2" descr="Transcription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31834" r="3884" b="16205"/>
          <a:stretch/>
        </p:blipFill>
        <p:spPr>
          <a:xfrm>
            <a:off x="266658" y="4085244"/>
            <a:ext cx="6541477" cy="2785403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085012" y="1994825"/>
            <a:ext cx="5103813" cy="3055462"/>
          </a:xfrm>
        </p:spPr>
        <p:txBody>
          <a:bodyPr>
            <a:noAutofit/>
          </a:bodyPr>
          <a:lstStyle/>
          <a:p>
            <a:r>
              <a:rPr lang="en-US" sz="2400" dirty="0" smtClean="0">
                <a:cs typeface="Century Gothic"/>
              </a:rPr>
              <a:t>Transcription </a:t>
            </a:r>
            <a:r>
              <a:rPr lang="en-US" sz="2400" dirty="0">
                <a:cs typeface="Century Gothic"/>
              </a:rPr>
              <a:t>factors control gene expression by binding to regulatory DNA sequences.</a:t>
            </a:r>
          </a:p>
          <a:p>
            <a:r>
              <a:rPr lang="en-US" sz="2400" dirty="0">
                <a:cs typeface="Century Gothic"/>
              </a:rPr>
              <a:t>Activators increase expression while repressors decrease expression</a:t>
            </a:r>
          </a:p>
          <a:p>
            <a:r>
              <a:rPr lang="en-US" sz="2400" dirty="0">
                <a:cs typeface="Century Gothic"/>
              </a:rPr>
              <a:t>Transcription factors are themselves proteins encoded by genes.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2" y="1678075"/>
            <a:ext cx="4106326" cy="308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176275" y="2222853"/>
            <a:ext cx="603765" cy="36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69" tIns="41134" rIns="82269" bIns="41134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+mj-lt"/>
              </a:rPr>
              <a:t>DNA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179572" y="2651841"/>
            <a:ext cx="775286" cy="36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69" tIns="41134" rIns="82269" bIns="41134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+mj-lt"/>
              </a:rPr>
              <a:t>mRNA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796995" y="3991788"/>
            <a:ext cx="864221" cy="36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69" tIns="41134" rIns="82269" bIns="41134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+mj-lt"/>
              </a:rPr>
              <a:t>Protein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105787" y="2467175"/>
            <a:ext cx="1431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+mj-lt"/>
              </a:rPr>
              <a:t>Transcription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105787" y="3900578"/>
            <a:ext cx="1242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+mj-lt"/>
              </a:rPr>
              <a:t>Translation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208212" y="4763561"/>
            <a:ext cx="11912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+mj-lt"/>
              </a:rPr>
              <a:t>Freeman (2003)</a:t>
            </a:r>
          </a:p>
        </p:txBody>
      </p:sp>
    </p:spTree>
    <p:extLst>
      <p:ext uri="{BB962C8B-B14F-4D97-AF65-F5344CB8AC3E}">
        <p14:creationId xmlns:p14="http://schemas.microsoft.com/office/powerpoint/2010/main" val="86519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12" y="415812"/>
            <a:ext cx="11736249" cy="11430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A </a:t>
            </a:r>
            <a:r>
              <a:rPr lang="en-US" sz="440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Gene Regulatory Network </a:t>
            </a:r>
            <a:r>
              <a:rPr lang="en-US" sz="440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(GRN) is a </a:t>
            </a:r>
            <a:r>
              <a:rPr lang="en-US" sz="440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Set </a:t>
            </a:r>
            <a:r>
              <a:rPr lang="en-US" sz="440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of </a:t>
            </a:r>
            <a:r>
              <a:rPr lang="en-US" sz="440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Transcription Factors </a:t>
            </a:r>
            <a:r>
              <a:rPr lang="en-US" sz="440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that </a:t>
            </a:r>
            <a:r>
              <a:rPr lang="en-US" sz="440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Regulate </a:t>
            </a:r>
            <a:r>
              <a:rPr lang="en-US" sz="440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the </a:t>
            </a:r>
            <a:r>
              <a:rPr lang="en-US" sz="440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Expression </a:t>
            </a:r>
            <a:r>
              <a:rPr lang="en-US" sz="440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of </a:t>
            </a:r>
            <a:r>
              <a:rPr lang="en-US" sz="440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Genes Encoding Other Transcription Factors</a:t>
            </a:r>
            <a:endParaRPr lang="en-US" sz="4400" dirty="0">
              <a:solidFill>
                <a:schemeClr val="accent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812" y="2332037"/>
            <a:ext cx="5866289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Arial"/>
                <a:cs typeface="Arial"/>
              </a:rPr>
              <a:t>1. Which transcription factors regulate the cold shock response in yeast? </a:t>
            </a:r>
          </a:p>
          <a:p>
            <a:pPr marL="0" indent="0">
              <a:buNone/>
            </a:pPr>
            <a:endParaRPr lang="en-US" sz="24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b="1" dirty="0">
                <a:latin typeface="Arial"/>
                <a:cs typeface="Arial"/>
              </a:rPr>
              <a:t>2. What is the indirect effect of other transcription factors?</a:t>
            </a:r>
          </a:p>
          <a:p>
            <a:pPr>
              <a:buAutoNum type="arabicPeriod"/>
            </a:pPr>
            <a:endParaRPr lang="en-US" sz="24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b="1" dirty="0">
                <a:latin typeface="Arial"/>
                <a:cs typeface="Arial"/>
              </a:rPr>
              <a:t>3. </a:t>
            </a:r>
            <a:r>
              <a:rPr lang="en-US" sz="2400" b="1" dirty="0">
                <a:latin typeface="Arial"/>
                <a:cs typeface="Arial"/>
              </a:rPr>
              <a:t>Can we make predictions based on our understanding of </a:t>
            </a:r>
            <a:r>
              <a:rPr lang="en-US" sz="2400" b="1" dirty="0" smtClean="0">
                <a:latin typeface="Arial"/>
                <a:cs typeface="Arial"/>
              </a:rPr>
              <a:t>the </a:t>
            </a:r>
            <a:r>
              <a:rPr lang="en-US" sz="2400" b="1" dirty="0">
                <a:latin typeface="Arial"/>
                <a:cs typeface="Arial"/>
              </a:rPr>
              <a:t>network? </a:t>
            </a:r>
          </a:p>
          <a:p>
            <a:pPr marL="0" indent="0" algn="ctr">
              <a:buNone/>
            </a:pPr>
            <a:endParaRPr lang="en-US" sz="2400" b="1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2226212"/>
            <a:ext cx="3789963" cy="39433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79998" y="6169563"/>
            <a:ext cx="1550789" cy="338555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en-US" sz="1600" b="1" dirty="0"/>
              <a:t>Lee </a:t>
            </a:r>
            <a:r>
              <a:rPr lang="en-US" sz="1600" b="1" i="1" dirty="0"/>
              <a:t>et al. </a:t>
            </a:r>
            <a:r>
              <a:rPr lang="en-US" sz="1600" b="1" dirty="0"/>
              <a:t>(2002)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83079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381000"/>
            <a:ext cx="10969943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</a:rPr>
              <a:t>Outline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447800"/>
            <a:ext cx="1096994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</a:rPr>
              <a:t>Yeast respond to cold shock by changing gene expression, but which transcription factors remains unknown.</a:t>
            </a:r>
          </a:p>
          <a:p>
            <a:r>
              <a:rPr lang="en-US" sz="2400" dirty="0">
                <a:cs typeface="Arial" panose="020B0604020202020204" pitchFamily="34" charset="0"/>
              </a:rPr>
              <a:t>To address this, microarray data was generated for yeast under cold shock conditions.</a:t>
            </a:r>
          </a:p>
          <a:p>
            <a:r>
              <a:rPr lang="en-US" sz="2400" dirty="0">
                <a:cs typeface="Century Gothic"/>
              </a:rPr>
              <a:t>Data from the WT strain was used to create gene regulatory networks generated from the YEASTRACT database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cs typeface="Century Gothic"/>
              </a:rPr>
              <a:t>.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cs typeface="Century Gothic"/>
              </a:rPr>
              <a:t>The dynamics of each gene in each network was modeled using ordinary differential equations.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cs typeface="Century Gothic"/>
              </a:rPr>
              <a:t>A random network was generated based on this network using an R-script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cs typeface="Century Gothic"/>
              </a:rPr>
              <a:t>ACE2 was deleted to determine impact on the network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cs typeface="Century Gothic"/>
              </a:rPr>
              <a:t>Edges were knocked out based on the identification of feed-forward motifs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cs typeface="Century Gothic"/>
              </a:rPr>
              <a:t>Network dynamics indicate ASH1 -&gt; YHP1 might be a highly influential connection in the network</a:t>
            </a:r>
            <a:endParaRPr lang="en-US" sz="2400" dirty="0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  <a:p>
            <a:endParaRPr lang="en-US" sz="2400" dirty="0">
              <a:cs typeface="Century Gothic"/>
            </a:endParaRPr>
          </a:p>
          <a:p>
            <a:endParaRPr lang="en-US" sz="2400" dirty="0">
              <a:cs typeface="Arial" panose="020B0604020202020204" pitchFamily="34" charset="0"/>
            </a:endParaRPr>
          </a:p>
          <a:p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858755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2063</Words>
  <Application>Microsoft Office PowerPoint</Application>
  <PresentationFormat>Custom</PresentationFormat>
  <Paragraphs>256</Paragraphs>
  <Slides>33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Equation</vt:lpstr>
      <vt:lpstr>Analyzing the Graph Properties of a 13node, 16edge Network Derived from Cold-Shock Response Data of Wild-Type Saccharomyces cerevisiae</vt:lpstr>
      <vt:lpstr>Outline</vt:lpstr>
      <vt:lpstr>Outline</vt:lpstr>
      <vt:lpstr>Saccharomyces cerevisiae is an Ideal Model Organism for Systems Biology</vt:lpstr>
      <vt:lpstr>The Response to the Environmental Stress Cold Shock is not Well Studied</vt:lpstr>
      <vt:lpstr>Yeast Respond to Cold Shock by Changing the Level of Gene Expression</vt:lpstr>
      <vt:lpstr>Transcription Factors Control Gene Expression by Binding to Regulatory DNA Sequences</vt:lpstr>
      <vt:lpstr>A Gene Regulatory Network (GRN) is a Set of Transcription Factors that Regulate the Expression of Genes Encoding Other Transcription Factors</vt:lpstr>
      <vt:lpstr>Outline</vt:lpstr>
      <vt:lpstr>Microarray data is used to observe changes in gene expression for all 6000 genes in yeast</vt:lpstr>
      <vt:lpstr>The Microarray Data was Used to Derive a Family of Related GRNs from the YEASTRACT Database</vt:lpstr>
      <vt:lpstr>Cluster 45 Data was used to Generate a 13-node, 16-edge Gene Regulatory Network</vt:lpstr>
      <vt:lpstr>Visualization of the GRN Reveals a Spoke-Wheel Model with MSN2 at the Center</vt:lpstr>
      <vt:lpstr>Outline</vt:lpstr>
      <vt:lpstr>GRNmap uses Ordinary Differential Equations to  Model the Dynamics of each Gene </vt:lpstr>
      <vt:lpstr>A Penalized Least Squares Approach is Used to Estimate Parameters</vt:lpstr>
      <vt:lpstr>Optimized Output of the Network Suggests Novel Graph has been Generated </vt:lpstr>
      <vt:lpstr>Outline</vt:lpstr>
      <vt:lpstr>Comparison to a Random Network Shows Similar Properties Between Networks</vt:lpstr>
      <vt:lpstr>12-node, 15-edge Network has a Higher LSE:minLSE Ratio than the Original Network</vt:lpstr>
      <vt:lpstr>12-node, 15-edge Network has a Higher LSE:minLSE Ratio than the Original Network</vt:lpstr>
      <vt:lpstr>Optimized Parameters Show Similarities between 13-node and 12-node Networks</vt:lpstr>
      <vt:lpstr>Outline</vt:lpstr>
      <vt:lpstr>Feed Forward Loops were Identified and Systematically Broken to Determine their Role in the Network</vt:lpstr>
      <vt:lpstr>LSE:minLSE Ratios Show Similar Modeling Regardless of Deleted Edges</vt:lpstr>
      <vt:lpstr>Optimized Production Rates Show Some Connections more Important than others</vt:lpstr>
      <vt:lpstr>Optimized Production Rates Show Some Connections more Important than others</vt:lpstr>
      <vt:lpstr>Comparison of Optimized Threshold b Measurements also Indicates Importance of ASH1 -&gt; YHP1 Edge</vt:lpstr>
      <vt:lpstr>Looking at Optimized Weights Shows Similar Trend in ASH1 -&gt; YHP1 Playing an Important Role in the GRN </vt:lpstr>
      <vt:lpstr>Feed Forward Loops shown to be an Important Motif in GRNs (Anhert 2016)</vt:lpstr>
      <vt:lpstr>Summary</vt:lpstr>
      <vt:lpstr>Acknowledgments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O'Neil, Margaret</dc:creator>
  <cp:lastModifiedBy>O'Neil, Margaret</cp:lastModifiedBy>
  <cp:revision>25</cp:revision>
  <dcterms:created xsi:type="dcterms:W3CDTF">2017-04-18T16:58:59Z</dcterms:created>
  <dcterms:modified xsi:type="dcterms:W3CDTF">2017-05-04T10:05:47Z</dcterms:modified>
</cp:coreProperties>
</file>