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handoutMasterIdLst>
    <p:handoutMasterId r:id="rId11"/>
  </p:handoutMasterIdLst>
  <p:sldIdLst>
    <p:sldId id="256" r:id="rId2"/>
    <p:sldId id="258" r:id="rId3"/>
    <p:sldId id="263" r:id="rId4"/>
    <p:sldId id="259" r:id="rId5"/>
    <p:sldId id="261" r:id="rId6"/>
    <p:sldId id="264" r:id="rId7"/>
    <p:sldId id="265" r:id="rId8"/>
    <p:sldId id="266" r:id="rId9"/>
    <p:sldId id="257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>
    <p:present/>
    <p:sldAll/>
    <p:penClr>
      <a:prstClr val="red"/>
    </p:penClr>
    <p:extLst>
      <p:ext uri="{EC167BDD-8182-4AB7-AECC-EB403E3ABB37}">
        <p14:laserClr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"/>
      </p:ext>
    </p:extLst>
  </p:showPr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>
        <p:scale>
          <a:sx n="78" d="100"/>
          <a:sy n="78" d="100"/>
        </p:scale>
        <p:origin x="-2568" y="-13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viewProps" Target="view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ableStyles" Target="tableStyles.xml"/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2" Type="http://schemas.openxmlformats.org/officeDocument/2006/relationships/printerSettings" Target="printerSettings/printerSettings1.bin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524605-F1B5-024C-B4A4-8EA27DE4669F}" type="datetimeFigureOut">
              <a:rPr lang="en-US" smtClean="0"/>
              <a:pPr/>
              <a:t>9/16/10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6E3E8-401A-5B40-8E60-E6FEB42572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7E28B-9E6E-416A-8E66-5BF5BD02C0CB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CE8C6-3C14-494C-82AD-2D0962C17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24876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3AC01-D9E1-4C98-A87B-1A7A16FE0DCF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09C02-8209-4F37-845E-B738A208C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74225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815C4-1A92-4C86-B262-657D3B84FA5D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BEBD8-75DC-4035-8615-4015CFB2C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68276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7EAA8-2F34-45DC-AE13-57DC8F9162F8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C9EF7-7C7B-47A4-BADB-64AD2F2FD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73577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3778E-5CD9-4F27-88A4-B54658E884E9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C6C13-194F-4031-B660-42709A389B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20707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C9EED-59EA-4A9D-8545-2E270810A207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5362B-E843-4CB1-987F-03D9D74C0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2922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4D1E7-689A-440B-8336-1FEF0A3E9364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C9F3E-34DD-4D24-B964-3CAD8DCF62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66711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02686-8085-4170-AB2D-BD36640DD5A0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67C30-6930-45A4-8E22-2A9068869A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62908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966BB-0CE8-47D8-A1DE-DBC5E7DD0716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FB9C9-C2C3-4246-9822-7326E0A6BF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01373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1B135-4064-4AFE-831D-3F0FDD55634D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1DF51-0312-4604-B27C-31CE730516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7027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6B17F-5BB5-4588-BFB7-ADE0F1E40F64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0F04E-644F-4389-8B43-61177E44C8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1660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10" charset="0"/>
              </a:defRPr>
            </a:lvl1pPr>
          </a:lstStyle>
          <a:p>
            <a:pPr>
              <a:defRPr/>
            </a:pPr>
            <a:fld id="{E463643C-50CC-4814-A139-7D827A9D6403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10" charset="0"/>
              </a:defRPr>
            </a:lvl1pPr>
          </a:lstStyle>
          <a:p>
            <a:pPr>
              <a:defRPr/>
            </a:pPr>
            <a:fld id="{B5344716-D758-439E-BA92-726E5143D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0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sz="2400" smtClean="0"/>
              <a:t>Creating a heterozygous male</a:t>
            </a:r>
          </a:p>
        </p:txBody>
      </p:sp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228954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 dirty="0" smtClean="0">
                <a:latin typeface="Calibri" pitchFamily="-110" charset="0"/>
              </a:rPr>
              <a:t>Hermaphrodite</a:t>
            </a:r>
            <a:r>
              <a:rPr lang="en-US" dirty="0" smtClean="0">
                <a:latin typeface="Calibri" pitchFamily="-110" charset="0"/>
              </a:rPr>
              <a:t> </a:t>
            </a:r>
            <a:r>
              <a:rPr lang="en-US" dirty="0">
                <a:latin typeface="Calibri" pitchFamily="-110" charset="0"/>
              </a:rPr>
              <a:t>Parent</a:t>
            </a:r>
          </a:p>
          <a:p>
            <a:pPr eaLnBrk="1" hangingPunct="1"/>
            <a:r>
              <a:rPr lang="en-US" dirty="0">
                <a:latin typeface="Calibri" pitchFamily="-110" charset="0"/>
              </a:rPr>
              <a:t>    genotype</a:t>
            </a:r>
          </a:p>
        </p:txBody>
      </p:sp>
      <p:sp>
        <p:nvSpPr>
          <p:cNvPr id="2052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Male Parent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genotype</a:t>
            </a:r>
          </a:p>
        </p:txBody>
      </p:sp>
      <p:sp>
        <p:nvSpPr>
          <p:cNvPr id="2053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X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2860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8768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495800" y="24003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5313" y="3048000"/>
            <a:ext cx="15065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Male gametes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81800" y="2895600"/>
            <a:ext cx="17129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Female gametes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286000" y="3265488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76800" y="3232150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781800" y="4484688"/>
            <a:ext cx="19367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genotype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101850" y="49387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64" name="TextBox 20"/>
          <p:cNvSpPr txBox="1">
            <a:spLocks noChangeArrowheads="1"/>
          </p:cNvSpPr>
          <p:nvPr/>
        </p:nvSpPr>
        <p:spPr bwMode="auto">
          <a:xfrm>
            <a:off x="381000" y="6088063"/>
            <a:ext cx="5057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/>
              <a:t>Which progeny are you continuing with?   Why?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5600" y="5257800"/>
            <a:ext cx="210978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phenotypes</a:t>
            </a:r>
          </a:p>
          <a:p>
            <a:pPr>
              <a:defRPr/>
            </a:pPr>
            <a:r>
              <a:rPr lang="en-US" dirty="0">
                <a:latin typeface="+mn-lt"/>
              </a:rPr>
              <a:t>and ratios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2105025" y="57769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228954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 dirty="0" smtClean="0">
                <a:latin typeface="Calibri" pitchFamily="-110" charset="0"/>
              </a:rPr>
              <a:t>Hermaphrodite</a:t>
            </a:r>
            <a:r>
              <a:rPr lang="en-US" dirty="0" smtClean="0">
                <a:latin typeface="Calibri" pitchFamily="-110" charset="0"/>
              </a:rPr>
              <a:t> </a:t>
            </a:r>
            <a:r>
              <a:rPr lang="en-US" dirty="0">
                <a:latin typeface="Calibri" pitchFamily="-110" charset="0"/>
              </a:rPr>
              <a:t>Parent</a:t>
            </a:r>
          </a:p>
          <a:p>
            <a:pPr eaLnBrk="1" hangingPunct="1"/>
            <a:r>
              <a:rPr lang="en-US" dirty="0">
                <a:latin typeface="Calibri" pitchFamily="-110" charset="0"/>
              </a:rPr>
              <a:t>    genotype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Male Parent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genotype</a:t>
            </a:r>
          </a:p>
        </p:txBody>
      </p:sp>
      <p:sp>
        <p:nvSpPr>
          <p:cNvPr id="3076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X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8768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495800" y="24003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95313" y="3048000"/>
            <a:ext cx="15065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Male gametes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81800" y="2895600"/>
            <a:ext cx="17129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Female gametes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286000" y="3265488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76800" y="3232150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81800" y="4332288"/>
            <a:ext cx="2159000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F1 Progeny genotype</a:t>
            </a:r>
          </a:p>
          <a:p>
            <a:pPr>
              <a:defRPr/>
            </a:pPr>
            <a:r>
              <a:rPr lang="en-US" dirty="0">
                <a:latin typeface="+mn-lt"/>
              </a:rPr>
              <a:t>    and ratios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2101850" y="49387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705600" y="5410200"/>
            <a:ext cx="23860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F1 Progeny phenotypes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2105025" y="57769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89" name="Title 1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2400" smtClean="0"/>
              <a:t>Linkage 1:  Cross with Unlinked </a:t>
            </a:r>
            <a:r>
              <a:rPr lang="en-US" sz="2400" i="1" smtClean="0"/>
              <a:t>unc</a:t>
            </a:r>
            <a:endParaRPr lang="en-US" sz="2400" smtClean="0"/>
          </a:p>
        </p:txBody>
      </p:sp>
      <p:sp>
        <p:nvSpPr>
          <p:cNvPr id="3090" name="TextBox 18"/>
          <p:cNvSpPr txBox="1">
            <a:spLocks noChangeArrowheads="1"/>
          </p:cNvSpPr>
          <p:nvPr/>
        </p:nvSpPr>
        <p:spPr bwMode="auto">
          <a:xfrm>
            <a:off x="4953000" y="1422400"/>
            <a:ext cx="158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/>
              <a:t>+/+ ;  </a:t>
            </a:r>
            <a:r>
              <a:rPr lang="en-US" i="1"/>
              <a:t>unc/unc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2400" smtClean="0"/>
              <a:t>Linkage 2:  Selfing of hermaphrodite from unlinked cross</a:t>
            </a:r>
          </a:p>
        </p:txBody>
      </p:sp>
      <p:sp>
        <p:nvSpPr>
          <p:cNvPr id="4099" name="TextBox 4"/>
          <p:cNvSpPr txBox="1">
            <a:spLocks noChangeArrowheads="1"/>
          </p:cNvSpPr>
          <p:nvPr/>
        </p:nvSpPr>
        <p:spPr bwMode="auto">
          <a:xfrm>
            <a:off x="6781800" y="1377950"/>
            <a:ext cx="1603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hermaphrodite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743200" y="1741488"/>
            <a:ext cx="3276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101" name="Group 10"/>
          <p:cNvGrpSpPr>
            <a:grpSpLocks/>
          </p:cNvGrpSpPr>
          <p:nvPr/>
        </p:nvGrpSpPr>
        <p:grpSpPr bwMode="auto">
          <a:xfrm>
            <a:off x="4171950" y="2057400"/>
            <a:ext cx="419100" cy="381000"/>
            <a:chOff x="3962400" y="2667000"/>
            <a:chExt cx="419100" cy="381000"/>
          </a:xfrm>
        </p:grpSpPr>
        <p:sp>
          <p:nvSpPr>
            <p:cNvPr id="9" name="Oval 8"/>
            <p:cNvSpPr/>
            <p:nvPr/>
          </p:nvSpPr>
          <p:spPr>
            <a:xfrm>
              <a:off x="3962400" y="2667000"/>
              <a:ext cx="4191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111" name="TextBox 9"/>
            <p:cNvSpPr txBox="1">
              <a:spLocks noChangeArrowheads="1"/>
            </p:cNvSpPr>
            <p:nvPr/>
          </p:nvSpPr>
          <p:spPr bwMode="auto">
            <a:xfrm>
              <a:off x="4019504" y="2667000"/>
              <a:ext cx="3048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9pPr>
            </a:lstStyle>
            <a:p>
              <a:pPr eaLnBrk="1" hangingPunct="1"/>
              <a:r>
                <a:rPr lang="en-US">
                  <a:latin typeface="Calibri" pitchFamily="-110" charset="0"/>
                </a:rPr>
                <a:t>X</a:t>
              </a:r>
            </a:p>
          </p:txBody>
        </p:sp>
      </p:grpSp>
      <p:sp>
        <p:nvSpPr>
          <p:cNvPr id="4102" name="TextBox 11"/>
          <p:cNvSpPr txBox="1">
            <a:spLocks noChangeArrowheads="1"/>
          </p:cNvSpPr>
          <p:nvPr/>
        </p:nvSpPr>
        <p:spPr bwMode="auto">
          <a:xfrm>
            <a:off x="4737100" y="2057400"/>
            <a:ext cx="104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self cross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905000" y="3200400"/>
            <a:ext cx="4724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04" name="TextBox 15"/>
          <p:cNvSpPr txBox="1">
            <a:spLocks noChangeArrowheads="1"/>
          </p:cNvSpPr>
          <p:nvPr/>
        </p:nvSpPr>
        <p:spPr bwMode="auto">
          <a:xfrm>
            <a:off x="6781800" y="2895600"/>
            <a:ext cx="1030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 gametes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06" name="TextBox 19"/>
          <p:cNvSpPr txBox="1">
            <a:spLocks noChangeArrowheads="1"/>
          </p:cNvSpPr>
          <p:nvPr/>
        </p:nvSpPr>
        <p:spPr bwMode="auto">
          <a:xfrm>
            <a:off x="6818313" y="4495800"/>
            <a:ext cx="1936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 Progeny genotype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 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685800" y="4938713"/>
            <a:ext cx="594042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08" name="TextBox 21"/>
          <p:cNvSpPr txBox="1">
            <a:spLocks noChangeArrowheads="1"/>
          </p:cNvSpPr>
          <p:nvPr/>
        </p:nvSpPr>
        <p:spPr bwMode="auto">
          <a:xfrm>
            <a:off x="6705600" y="5410200"/>
            <a:ext cx="2162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Progeny phenotypes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   and ratios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685800" y="5791200"/>
            <a:ext cx="5943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228954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 dirty="0" smtClean="0">
                <a:latin typeface="Calibri" pitchFamily="-110" charset="0"/>
              </a:rPr>
              <a:t>Hermaphrodite</a:t>
            </a:r>
            <a:r>
              <a:rPr lang="en-US" dirty="0" smtClean="0">
                <a:latin typeface="Calibri" pitchFamily="-110" charset="0"/>
              </a:rPr>
              <a:t> </a:t>
            </a:r>
            <a:r>
              <a:rPr lang="en-US" dirty="0">
                <a:latin typeface="Calibri" pitchFamily="-110" charset="0"/>
              </a:rPr>
              <a:t>Parent</a:t>
            </a:r>
          </a:p>
          <a:p>
            <a:pPr eaLnBrk="1" hangingPunct="1"/>
            <a:r>
              <a:rPr lang="en-US" dirty="0">
                <a:latin typeface="Calibri" pitchFamily="-110" charset="0"/>
              </a:rPr>
              <a:t>    genotype</a:t>
            </a:r>
          </a:p>
        </p:txBody>
      </p:sp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Male Parent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genotype</a:t>
            </a: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X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8768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495800" y="24003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95313" y="3048000"/>
            <a:ext cx="15065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Male gametes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81800" y="2895600"/>
            <a:ext cx="17129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Female gametes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286000" y="3265488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76800" y="3232150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81800" y="4506913"/>
            <a:ext cx="18827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genotype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2101850" y="49387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705600" y="5257800"/>
            <a:ext cx="210978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phenotypes</a:t>
            </a:r>
          </a:p>
          <a:p>
            <a:pPr>
              <a:defRPr/>
            </a:pPr>
            <a:r>
              <a:rPr lang="en-US" dirty="0">
                <a:latin typeface="+mn-lt"/>
              </a:rPr>
              <a:t>and ratios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2105025" y="57769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37" name="Title 1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2400" smtClean="0"/>
              <a:t>Linkage 1:  Crossing with Linked </a:t>
            </a:r>
            <a:r>
              <a:rPr lang="en-US" sz="2400" i="1" smtClean="0"/>
              <a:t>unc</a:t>
            </a:r>
            <a:endParaRPr lang="en-US" sz="2400" smtClean="0"/>
          </a:p>
        </p:txBody>
      </p:sp>
      <p:sp>
        <p:nvSpPr>
          <p:cNvPr id="5138" name="TextBox 20"/>
          <p:cNvSpPr txBox="1">
            <a:spLocks noChangeArrowheads="1"/>
          </p:cNvSpPr>
          <p:nvPr/>
        </p:nvSpPr>
        <p:spPr bwMode="auto">
          <a:xfrm>
            <a:off x="381000" y="6259513"/>
            <a:ext cx="5057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/>
              <a:t>Which progeny are you continuing with?   Why?</a:t>
            </a:r>
          </a:p>
        </p:txBody>
      </p:sp>
      <p:sp>
        <p:nvSpPr>
          <p:cNvPr id="5139" name="TextBox 18"/>
          <p:cNvSpPr txBox="1">
            <a:spLocks noChangeArrowheads="1"/>
          </p:cNvSpPr>
          <p:nvPr/>
        </p:nvSpPr>
        <p:spPr bwMode="auto">
          <a:xfrm>
            <a:off x="4897438" y="1458913"/>
            <a:ext cx="1497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/>
              <a:t>+  </a:t>
            </a:r>
            <a:r>
              <a:rPr lang="en-US" i="1"/>
              <a:t>unc/</a:t>
            </a:r>
            <a:r>
              <a:rPr lang="en-US" baseline="-25000"/>
              <a:t> </a:t>
            </a:r>
            <a:r>
              <a:rPr lang="en-US"/>
              <a:t>+ </a:t>
            </a:r>
            <a:r>
              <a:rPr lang="en-US" i="1"/>
              <a:t>unc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2400" smtClean="0"/>
              <a:t>Linkage 2:  Selfing of hermaphrodite from linked cross</a:t>
            </a:r>
          </a:p>
        </p:txBody>
      </p:sp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6781800" y="1377950"/>
            <a:ext cx="1603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hermaphrodite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743200" y="1741488"/>
            <a:ext cx="3276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149" name="Group 10"/>
          <p:cNvGrpSpPr>
            <a:grpSpLocks/>
          </p:cNvGrpSpPr>
          <p:nvPr/>
        </p:nvGrpSpPr>
        <p:grpSpPr bwMode="auto">
          <a:xfrm>
            <a:off x="4171950" y="2057400"/>
            <a:ext cx="419100" cy="381000"/>
            <a:chOff x="3962400" y="2667000"/>
            <a:chExt cx="419100" cy="381000"/>
          </a:xfrm>
        </p:grpSpPr>
        <p:sp>
          <p:nvSpPr>
            <p:cNvPr id="9" name="Oval 8"/>
            <p:cNvSpPr/>
            <p:nvPr/>
          </p:nvSpPr>
          <p:spPr>
            <a:xfrm>
              <a:off x="3962400" y="2667000"/>
              <a:ext cx="4191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159" name="TextBox 9"/>
            <p:cNvSpPr txBox="1">
              <a:spLocks noChangeArrowheads="1"/>
            </p:cNvSpPr>
            <p:nvPr/>
          </p:nvSpPr>
          <p:spPr bwMode="auto">
            <a:xfrm>
              <a:off x="4019504" y="2667000"/>
              <a:ext cx="3048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9pPr>
            </a:lstStyle>
            <a:p>
              <a:pPr eaLnBrk="1" hangingPunct="1"/>
              <a:r>
                <a:rPr lang="en-US">
                  <a:latin typeface="Calibri" pitchFamily="-110" charset="0"/>
                </a:rPr>
                <a:t>X</a:t>
              </a:r>
            </a:p>
          </p:txBody>
        </p:sp>
      </p:grpSp>
      <p:sp>
        <p:nvSpPr>
          <p:cNvPr id="6150" name="TextBox 11"/>
          <p:cNvSpPr txBox="1">
            <a:spLocks noChangeArrowheads="1"/>
          </p:cNvSpPr>
          <p:nvPr/>
        </p:nvSpPr>
        <p:spPr bwMode="auto">
          <a:xfrm>
            <a:off x="4737100" y="2057400"/>
            <a:ext cx="104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self cross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905000" y="3200400"/>
            <a:ext cx="4724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52" name="TextBox 15"/>
          <p:cNvSpPr txBox="1">
            <a:spLocks noChangeArrowheads="1"/>
          </p:cNvSpPr>
          <p:nvPr/>
        </p:nvSpPr>
        <p:spPr bwMode="auto">
          <a:xfrm>
            <a:off x="6781800" y="2895600"/>
            <a:ext cx="1030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 gametes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54" name="TextBox 19"/>
          <p:cNvSpPr txBox="1">
            <a:spLocks noChangeArrowheads="1"/>
          </p:cNvSpPr>
          <p:nvPr/>
        </p:nvSpPr>
        <p:spPr bwMode="auto">
          <a:xfrm>
            <a:off x="6818313" y="4495800"/>
            <a:ext cx="1936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 Progeny genotype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 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685800" y="4938713"/>
            <a:ext cx="594042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56" name="TextBox 21"/>
          <p:cNvSpPr txBox="1">
            <a:spLocks noChangeArrowheads="1"/>
          </p:cNvSpPr>
          <p:nvPr/>
        </p:nvSpPr>
        <p:spPr bwMode="auto">
          <a:xfrm>
            <a:off x="6705600" y="5410200"/>
            <a:ext cx="2162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Progeny phenotypes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   and ratios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685800" y="5791200"/>
            <a:ext cx="5943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2400" smtClean="0"/>
              <a:t>Mapping 1:  Making the double mutant</a:t>
            </a:r>
          </a:p>
        </p:txBody>
      </p:sp>
      <p:sp>
        <p:nvSpPr>
          <p:cNvPr id="7171" name="TextBox 4"/>
          <p:cNvSpPr txBox="1">
            <a:spLocks noChangeArrowheads="1"/>
          </p:cNvSpPr>
          <p:nvPr/>
        </p:nvSpPr>
        <p:spPr bwMode="auto">
          <a:xfrm>
            <a:off x="6781800" y="1377950"/>
            <a:ext cx="1603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hermaphrodite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743200" y="1741488"/>
            <a:ext cx="3276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173" name="Group 10"/>
          <p:cNvGrpSpPr>
            <a:grpSpLocks/>
          </p:cNvGrpSpPr>
          <p:nvPr/>
        </p:nvGrpSpPr>
        <p:grpSpPr bwMode="auto">
          <a:xfrm>
            <a:off x="4171950" y="2057400"/>
            <a:ext cx="419100" cy="381000"/>
            <a:chOff x="3962400" y="2667000"/>
            <a:chExt cx="419100" cy="381000"/>
          </a:xfrm>
        </p:grpSpPr>
        <p:sp>
          <p:nvSpPr>
            <p:cNvPr id="9" name="Oval 8"/>
            <p:cNvSpPr/>
            <p:nvPr/>
          </p:nvSpPr>
          <p:spPr>
            <a:xfrm>
              <a:off x="3962400" y="2667000"/>
              <a:ext cx="4191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183" name="TextBox 9"/>
            <p:cNvSpPr txBox="1">
              <a:spLocks noChangeArrowheads="1"/>
            </p:cNvSpPr>
            <p:nvPr/>
          </p:nvSpPr>
          <p:spPr bwMode="auto">
            <a:xfrm>
              <a:off x="4019504" y="2667000"/>
              <a:ext cx="3048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9pPr>
            </a:lstStyle>
            <a:p>
              <a:pPr eaLnBrk="1" hangingPunct="1"/>
              <a:r>
                <a:rPr lang="en-US">
                  <a:latin typeface="Calibri" pitchFamily="-110" charset="0"/>
                </a:rPr>
                <a:t>X</a:t>
              </a:r>
            </a:p>
          </p:txBody>
        </p:sp>
      </p:grpSp>
      <p:sp>
        <p:nvSpPr>
          <p:cNvPr id="7174" name="TextBox 11"/>
          <p:cNvSpPr txBox="1">
            <a:spLocks noChangeArrowheads="1"/>
          </p:cNvSpPr>
          <p:nvPr/>
        </p:nvSpPr>
        <p:spPr bwMode="auto">
          <a:xfrm>
            <a:off x="4737100" y="2057400"/>
            <a:ext cx="104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self cross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905000" y="3200400"/>
            <a:ext cx="4724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76" name="TextBox 15"/>
          <p:cNvSpPr txBox="1">
            <a:spLocks noChangeArrowheads="1"/>
          </p:cNvSpPr>
          <p:nvPr/>
        </p:nvSpPr>
        <p:spPr bwMode="auto">
          <a:xfrm>
            <a:off x="6781800" y="2895600"/>
            <a:ext cx="1030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 gametes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78" name="TextBox 19"/>
          <p:cNvSpPr txBox="1">
            <a:spLocks noChangeArrowheads="1"/>
          </p:cNvSpPr>
          <p:nvPr/>
        </p:nvSpPr>
        <p:spPr bwMode="auto">
          <a:xfrm>
            <a:off x="6818313" y="4495800"/>
            <a:ext cx="1936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 Progeny genotype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 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685800" y="4938713"/>
            <a:ext cx="594042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80" name="TextBox 21"/>
          <p:cNvSpPr txBox="1">
            <a:spLocks noChangeArrowheads="1"/>
          </p:cNvSpPr>
          <p:nvPr/>
        </p:nvSpPr>
        <p:spPr bwMode="auto">
          <a:xfrm>
            <a:off x="6705600" y="5410200"/>
            <a:ext cx="2162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Progeny phenotypes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   and ratios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685800" y="5791200"/>
            <a:ext cx="5943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57200" y="6056313"/>
            <a:ext cx="5532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if the genotype of the parent was </a:t>
            </a:r>
            <a:r>
              <a:rPr lang="en-US" i="1" dirty="0" smtClean="0"/>
              <a:t>+ </a:t>
            </a:r>
            <a:r>
              <a:rPr lang="en-US" i="1" dirty="0" err="1" smtClean="0"/>
              <a:t>unc</a:t>
            </a:r>
            <a:r>
              <a:rPr lang="en-US" i="1" dirty="0" smtClean="0"/>
              <a:t>/+ </a:t>
            </a:r>
            <a:r>
              <a:rPr lang="en-US" i="1" dirty="0" err="1" smtClean="0"/>
              <a:t>unc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00761" y="253048"/>
            <a:ext cx="8229600" cy="813752"/>
          </a:xfrm>
        </p:spPr>
        <p:txBody>
          <a:bodyPr/>
          <a:lstStyle/>
          <a:p>
            <a:r>
              <a:rPr lang="en-US" sz="2400" dirty="0" smtClean="0"/>
              <a:t>Mapping 2:  Making heterozygotes for mapping</a:t>
            </a:r>
          </a:p>
        </p:txBody>
      </p:sp>
      <p:sp>
        <p:nvSpPr>
          <p:cNvPr id="8195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228954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 dirty="0" smtClean="0">
                <a:latin typeface="Calibri" pitchFamily="-110" charset="0"/>
              </a:rPr>
              <a:t>Hermaphrodite</a:t>
            </a:r>
            <a:r>
              <a:rPr lang="en-US" dirty="0" smtClean="0">
                <a:latin typeface="Calibri" pitchFamily="-110" charset="0"/>
              </a:rPr>
              <a:t> </a:t>
            </a:r>
            <a:r>
              <a:rPr lang="en-US" dirty="0">
                <a:latin typeface="Calibri" pitchFamily="-110" charset="0"/>
              </a:rPr>
              <a:t>Parent</a:t>
            </a:r>
          </a:p>
          <a:p>
            <a:pPr eaLnBrk="1" hangingPunct="1"/>
            <a:r>
              <a:rPr lang="en-US" dirty="0">
                <a:latin typeface="Calibri" pitchFamily="-110" charset="0"/>
              </a:rPr>
              <a:t>    genotype</a:t>
            </a:r>
          </a:p>
        </p:txBody>
      </p:sp>
      <p:sp>
        <p:nvSpPr>
          <p:cNvPr id="8196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Male Parent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genotype</a:t>
            </a:r>
          </a:p>
        </p:txBody>
      </p:sp>
      <p:sp>
        <p:nvSpPr>
          <p:cNvPr id="8197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X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2860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8768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495800" y="24003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5313" y="3048000"/>
            <a:ext cx="15065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Male gametes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81800" y="2895600"/>
            <a:ext cx="17129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Female gametes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0" y="3265488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876800" y="3232150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81800" y="4506913"/>
            <a:ext cx="18827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genotype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2101850" y="49387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05600" y="5257800"/>
            <a:ext cx="210978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phenotypes</a:t>
            </a:r>
          </a:p>
          <a:p>
            <a:pPr>
              <a:defRPr/>
            </a:pPr>
            <a:r>
              <a:rPr lang="en-US" dirty="0">
                <a:latin typeface="+mn-lt"/>
              </a:rPr>
              <a:t>and ratios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105025" y="57769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81000" y="6324600"/>
            <a:ext cx="4121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Why might you see </a:t>
            </a:r>
            <a:r>
              <a:rPr lang="en-US" dirty="0" err="1" smtClean="0"/>
              <a:t>Dpy</a:t>
            </a:r>
            <a:r>
              <a:rPr lang="en-US" dirty="0" smtClean="0"/>
              <a:t> </a:t>
            </a:r>
            <a:r>
              <a:rPr lang="en-US" dirty="0" err="1" smtClean="0"/>
              <a:t>Unc</a:t>
            </a:r>
            <a:r>
              <a:rPr lang="en-US" dirty="0" smtClean="0"/>
              <a:t> progeny?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2400" dirty="0" smtClean="0"/>
              <a:t>Mapping 3:  Test Cross</a:t>
            </a: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228954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 dirty="0" smtClean="0">
                <a:latin typeface="Calibri" pitchFamily="-110" charset="0"/>
              </a:rPr>
              <a:t>Hermaphrodite</a:t>
            </a:r>
            <a:r>
              <a:rPr lang="en-US" dirty="0" smtClean="0">
                <a:latin typeface="Calibri" pitchFamily="-110" charset="0"/>
              </a:rPr>
              <a:t> </a:t>
            </a:r>
            <a:r>
              <a:rPr lang="en-US" dirty="0">
                <a:latin typeface="Calibri" pitchFamily="-110" charset="0"/>
              </a:rPr>
              <a:t>Parent</a:t>
            </a:r>
          </a:p>
          <a:p>
            <a:pPr eaLnBrk="1" hangingPunct="1"/>
            <a:r>
              <a:rPr lang="en-US" dirty="0">
                <a:latin typeface="Calibri" pitchFamily="-110" charset="0"/>
              </a:rPr>
              <a:t>    genotype</a:t>
            </a:r>
          </a:p>
        </p:txBody>
      </p:sp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Male Parent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genotype</a:t>
            </a:r>
          </a:p>
        </p:txBody>
      </p:sp>
      <p:sp>
        <p:nvSpPr>
          <p:cNvPr id="18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X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22860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8768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495800" y="24003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95313" y="3048000"/>
            <a:ext cx="15065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Male gametes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81800" y="2895600"/>
            <a:ext cx="17129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Female gametes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2286000" y="3265488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76800" y="3232150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781800" y="4506913"/>
            <a:ext cx="18827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genotype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2101850" y="49387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705600" y="5257800"/>
            <a:ext cx="210978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phenotypes</a:t>
            </a:r>
          </a:p>
          <a:p>
            <a:pPr>
              <a:defRPr/>
            </a:pPr>
            <a:r>
              <a:rPr lang="en-US" dirty="0">
                <a:latin typeface="+mn-lt"/>
              </a:rPr>
              <a:t>and ratios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2105025" y="57769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533188" y="2209800"/>
            <a:ext cx="1544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Parental</a:t>
            </a:r>
          </a:p>
          <a:p>
            <a:r>
              <a:rPr lang="en-US" dirty="0" smtClean="0"/>
              <a:t>Recombinant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sz="2400" smtClean="0"/>
              <a:t>Symbols to Know for Crosses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 smtClean="0"/>
              <a:t>a//a – a is the allele and // represents the chromatids – there are two for a diploid     organism – sometimes written as /</a:t>
            </a:r>
          </a:p>
          <a:p>
            <a:pPr eaLnBrk="1" hangingPunct="1">
              <a:defRPr/>
            </a:pPr>
            <a:endParaRPr lang="en-US" sz="1800" dirty="0" smtClean="0"/>
          </a:p>
          <a:p>
            <a:pPr eaLnBrk="1" hangingPunct="1">
              <a:defRPr/>
            </a:pPr>
            <a:r>
              <a:rPr lang="en-US" sz="1800" dirty="0" smtClean="0"/>
              <a:t>a  b//a  b – two different genes on the same chromosome</a:t>
            </a:r>
          </a:p>
          <a:p>
            <a:pPr eaLnBrk="1" hangingPunct="1">
              <a:defRPr/>
            </a:pPr>
            <a:endParaRPr lang="en-US" sz="1800" dirty="0" smtClean="0"/>
          </a:p>
          <a:p>
            <a:pPr eaLnBrk="1" hangingPunct="1">
              <a:defRPr/>
            </a:pPr>
            <a:r>
              <a:rPr lang="en-US" sz="1800" dirty="0" smtClean="0"/>
              <a:t>a//a ;  b//b – two different genes on different chromosomes</a:t>
            </a:r>
          </a:p>
          <a:p>
            <a:pPr eaLnBrk="1" hangingPunct="1">
              <a:defRPr/>
            </a:pPr>
            <a:endParaRPr lang="en-US" sz="1800" dirty="0" smtClean="0"/>
          </a:p>
          <a:p>
            <a:pPr eaLnBrk="1" hangingPunct="1">
              <a:defRPr/>
            </a:pPr>
            <a:r>
              <a:rPr lang="en-US" sz="1800" dirty="0" smtClean="0"/>
              <a:t>X – symbolizes mating between two different individuals</a:t>
            </a:r>
          </a:p>
          <a:p>
            <a:pPr eaLnBrk="1" hangingPunct="1">
              <a:defRPr/>
            </a:pPr>
            <a:endParaRPr lang="en-US" sz="1800" dirty="0" smtClean="0"/>
          </a:p>
          <a:p>
            <a:pPr eaLnBrk="1" hangingPunct="1">
              <a:defRPr/>
            </a:pPr>
            <a:r>
              <a:rPr lang="en-US" sz="1800" dirty="0" smtClean="0"/>
              <a:t>X    - symbolizes a self cross – when the hermaphrodite worms fertilize their own  eggs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18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sz="1800" dirty="0" smtClean="0"/>
          </a:p>
        </p:txBody>
      </p:sp>
      <p:sp>
        <p:nvSpPr>
          <p:cNvPr id="4" name="Oval 3"/>
          <p:cNvSpPr/>
          <p:nvPr/>
        </p:nvSpPr>
        <p:spPr>
          <a:xfrm>
            <a:off x="762000" y="4267200"/>
            <a:ext cx="381000" cy="266700"/>
          </a:xfrm>
          <a:prstGeom prst="ellipse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1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338</Words>
  <Application>Microsoft Office PowerPoint</Application>
  <PresentationFormat>On-screen Show (4:3)</PresentationFormat>
  <Paragraphs>100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Creating a heterozygous male</vt:lpstr>
      <vt:lpstr>Linkage 1:  Cross with Unlinked unc</vt:lpstr>
      <vt:lpstr>Linkage 2:  Selfing of hermaphrodite from unlinked cross</vt:lpstr>
      <vt:lpstr>Linkage 1:  Crossing with Linked unc</vt:lpstr>
      <vt:lpstr>Linkage 2:  Selfing of hermaphrodite from linked cross</vt:lpstr>
      <vt:lpstr>Mapping 1:  Making the double mutant</vt:lpstr>
      <vt:lpstr>Mapping 2:  Making heterozygotes for mapping</vt:lpstr>
      <vt:lpstr>Mapping 3:  Test Cross</vt:lpstr>
      <vt:lpstr>Symbols to Know for Crosses</vt:lpstr>
    </vt:vector>
  </TitlesOfParts>
  <Company>Wellesley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for Crosses</dc:title>
  <dc:creator>Melissa Beers</dc:creator>
  <cp:lastModifiedBy>Tucker Crum</cp:lastModifiedBy>
  <cp:revision>9</cp:revision>
  <cp:lastPrinted>2010-09-09T11:29:21Z</cp:lastPrinted>
  <dcterms:created xsi:type="dcterms:W3CDTF">2010-09-16T11:53:55Z</dcterms:created>
  <dcterms:modified xsi:type="dcterms:W3CDTF">2010-09-16T11:56:05Z</dcterms:modified>
</cp:coreProperties>
</file>