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65" r:id="rId3"/>
    <p:sldId id="259" r:id="rId4"/>
    <p:sldId id="260" r:id="rId5"/>
    <p:sldId id="261" r:id="rId6"/>
    <p:sldId id="273" r:id="rId7"/>
    <p:sldId id="262" r:id="rId8"/>
    <p:sldId id="274" r:id="rId9"/>
    <p:sldId id="256" r:id="rId10"/>
    <p:sldId id="268" r:id="rId11"/>
    <p:sldId id="266" r:id="rId12"/>
    <p:sldId id="271" r:id="rId13"/>
    <p:sldId id="258" r:id="rId14"/>
    <p:sldId id="269" r:id="rId15"/>
    <p:sldId id="270" r:id="rId16"/>
    <p:sldId id="264" r:id="rId17"/>
    <p:sldId id="272" r:id="rId18"/>
    <p:sldId id="26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226" autoAdjust="0"/>
  </p:normalViewPr>
  <p:slideViewPr>
    <p:cSldViewPr>
      <p:cViewPr>
        <p:scale>
          <a:sx n="72" d="100"/>
          <a:sy n="72" d="100"/>
        </p:scale>
        <p:origin x="-1568" y="-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BD7372-5B0C-4361-89A6-71C151634D2A}" type="datetimeFigureOut">
              <a:rPr lang="en-US" smtClean="0"/>
              <a:t>12/10/14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95BA12-D000-4731-B9B2-FD61813BDFB1}" type="slidenum">
              <a:rPr lang="en-US" smtClean="0"/>
              <a:t>‹#›</a:t>
            </a:fld>
            <a:endParaRPr lang="en-US"/>
          </a:p>
        </p:txBody>
      </p:sp>
    </p:spTree>
    <p:extLst>
      <p:ext uri="{BB962C8B-B14F-4D97-AF65-F5344CB8AC3E}">
        <p14:creationId xmlns:p14="http://schemas.microsoft.com/office/powerpoint/2010/main" val="4129839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-Antimicrobial peptides combat resistant bacteria by increasing the permeability of the cell wall and membrane through osmotic stress</a:t>
            </a:r>
          </a:p>
          <a:p>
            <a:endParaRPr lang="en-US" dirty="0"/>
          </a:p>
        </p:txBody>
      </p:sp>
      <p:sp>
        <p:nvSpPr>
          <p:cNvPr id="4" name="Slide Number Placeholder 3"/>
          <p:cNvSpPr>
            <a:spLocks noGrp="1"/>
          </p:cNvSpPr>
          <p:nvPr>
            <p:ph type="sldNum" sz="quarter" idx="10"/>
          </p:nvPr>
        </p:nvSpPr>
        <p:spPr/>
        <p:txBody>
          <a:bodyPr/>
          <a:lstStyle/>
          <a:p>
            <a:fld id="{0195BA12-D000-4731-B9B2-FD61813BDFB1}" type="slidenum">
              <a:rPr lang="en-US" smtClean="0"/>
              <a:t>2</a:t>
            </a:fld>
            <a:endParaRPr lang="en-US"/>
          </a:p>
        </p:txBody>
      </p:sp>
    </p:spTree>
    <p:extLst>
      <p:ext uri="{BB962C8B-B14F-4D97-AF65-F5344CB8AC3E}">
        <p14:creationId xmlns:p14="http://schemas.microsoft.com/office/powerpoint/2010/main" val="33283403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5BA12-D000-4731-B9B2-FD61813BDFB1}" type="slidenum">
              <a:rPr lang="en-US" smtClean="0"/>
              <a:t>11</a:t>
            </a:fld>
            <a:endParaRPr lang="en-US"/>
          </a:p>
        </p:txBody>
      </p:sp>
    </p:spTree>
    <p:extLst>
      <p:ext uri="{BB962C8B-B14F-4D97-AF65-F5344CB8AC3E}">
        <p14:creationId xmlns:p14="http://schemas.microsoft.com/office/powerpoint/2010/main" val="1670299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 term ‘aspartate family amino acid</a:t>
            </a:r>
          </a:p>
          <a:p>
            <a:r>
              <a:rPr lang="en-US" dirty="0" smtClean="0"/>
              <a:t>biosynthesis’ in the </a:t>
            </a:r>
            <a:r>
              <a:rPr lang="en-US" dirty="0" err="1" smtClean="0"/>
              <a:t>RanaUp</a:t>
            </a:r>
            <a:r>
              <a:rPr lang="en-US" dirty="0" smtClean="0"/>
              <a:t>. Aspartate metabolism produces essential components</a:t>
            </a:r>
          </a:p>
          <a:p>
            <a:r>
              <a:rPr lang="en-US" dirty="0" smtClean="0"/>
              <a:t>for </a:t>
            </a:r>
            <a:r>
              <a:rPr lang="en-US" dirty="0" err="1" smtClean="0"/>
              <a:t>pepdidoglycan</a:t>
            </a:r>
            <a:r>
              <a:rPr lang="en-US" dirty="0" smtClean="0"/>
              <a:t> biosynthesis, such as </a:t>
            </a:r>
            <a:r>
              <a:rPr lang="en-US" dirty="0" err="1" smtClean="0"/>
              <a:t>diaminopimelic</a:t>
            </a:r>
            <a:endParaRPr lang="en-US" dirty="0" smtClean="0"/>
          </a:p>
          <a:p>
            <a:r>
              <a:rPr lang="en-US" dirty="0" smtClean="0"/>
              <a:t>acid, and components of the aspartate</a:t>
            </a:r>
          </a:p>
          <a:p>
            <a:r>
              <a:rPr lang="en-US" dirty="0" smtClean="0"/>
              <a:t>pathway represent possible drug targets.</a:t>
            </a:r>
          </a:p>
          <a:p>
            <a:r>
              <a:rPr lang="en-US" dirty="0" smtClean="0"/>
              <a:t>-ion</a:t>
            </a:r>
            <a:r>
              <a:rPr lang="en-US" baseline="0" dirty="0" smtClean="0"/>
              <a:t> transport, </a:t>
            </a:r>
            <a:r>
              <a:rPr lang="en-US" dirty="0" smtClean="0"/>
              <a:t>-The </a:t>
            </a:r>
            <a:r>
              <a:rPr lang="en-US" dirty="0" err="1" smtClean="0"/>
              <a:t>upregulation</a:t>
            </a:r>
            <a:r>
              <a:rPr lang="en-US" dirty="0" smtClean="0"/>
              <a:t> of</a:t>
            </a:r>
          </a:p>
          <a:p>
            <a:r>
              <a:rPr lang="en-US" dirty="0" smtClean="0"/>
              <a:t>these ‘</a:t>
            </a:r>
            <a:r>
              <a:rPr lang="en-US" dirty="0" err="1" smtClean="0"/>
              <a:t>electrogenic</a:t>
            </a:r>
            <a:r>
              <a:rPr lang="en-US" dirty="0" smtClean="0"/>
              <a:t> monovalent </a:t>
            </a:r>
            <a:r>
              <a:rPr lang="en-US" dirty="0" err="1" smtClean="0"/>
              <a:t>cation</a:t>
            </a:r>
            <a:r>
              <a:rPr lang="en-US" dirty="0" smtClean="0"/>
              <a:t> proton </a:t>
            </a:r>
            <a:r>
              <a:rPr lang="en-US" dirty="0" err="1" smtClean="0"/>
              <a:t>antiporter</a:t>
            </a:r>
            <a:r>
              <a:rPr lang="en-US" dirty="0" smtClean="0"/>
              <a:t>-</a:t>
            </a:r>
          </a:p>
          <a:p>
            <a:r>
              <a:rPr lang="en-US" dirty="0" smtClean="0"/>
              <a:t>3’ operons [77] implies that membrane </a:t>
            </a:r>
            <a:r>
              <a:rPr lang="en-US" dirty="0" err="1" smtClean="0"/>
              <a:t>permeabilisation</a:t>
            </a:r>
            <a:endParaRPr lang="en-US" dirty="0" smtClean="0"/>
          </a:p>
          <a:p>
            <a:r>
              <a:rPr lang="en-US" dirty="0" smtClean="0"/>
              <a:t>leading to </a:t>
            </a:r>
            <a:r>
              <a:rPr lang="en-US" dirty="0" err="1" smtClean="0"/>
              <a:t>cation</a:t>
            </a:r>
            <a:r>
              <a:rPr lang="en-US" dirty="0" smtClean="0"/>
              <a:t> influx and possible dissipation of </a:t>
            </a:r>
            <a:r>
              <a:rPr lang="en-US" dirty="0" err="1" smtClean="0"/>
              <a:t>transmembane</a:t>
            </a:r>
            <a:endParaRPr lang="en-US" dirty="0" smtClean="0"/>
          </a:p>
          <a:p>
            <a:r>
              <a:rPr lang="en-US" dirty="0" smtClean="0"/>
              <a:t>electrochemical gradient is a major effect of</a:t>
            </a:r>
          </a:p>
          <a:p>
            <a:r>
              <a:rPr lang="en-US" dirty="0" err="1" smtClean="0"/>
              <a:t>ranalexin</a:t>
            </a:r>
            <a:r>
              <a:rPr lang="en-US" dirty="0" smtClean="0"/>
              <a:t> exposure</a:t>
            </a:r>
          </a:p>
        </p:txBody>
      </p:sp>
      <p:sp>
        <p:nvSpPr>
          <p:cNvPr id="4" name="Slide Number Placeholder 3"/>
          <p:cNvSpPr>
            <a:spLocks noGrp="1"/>
          </p:cNvSpPr>
          <p:nvPr>
            <p:ph type="sldNum" sz="quarter" idx="10"/>
          </p:nvPr>
        </p:nvSpPr>
        <p:spPr/>
        <p:txBody>
          <a:bodyPr/>
          <a:lstStyle/>
          <a:p>
            <a:fld id="{0195BA12-D000-4731-B9B2-FD61813BDFB1}" type="slidenum">
              <a:rPr lang="en-US" smtClean="0"/>
              <a:t>13</a:t>
            </a:fld>
            <a:endParaRPr lang="en-US"/>
          </a:p>
        </p:txBody>
      </p:sp>
    </p:spTree>
    <p:extLst>
      <p:ext uri="{BB962C8B-B14F-4D97-AF65-F5344CB8AC3E}">
        <p14:creationId xmlns:p14="http://schemas.microsoft.com/office/powerpoint/2010/main" val="20723012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VraR</a:t>
            </a:r>
            <a:r>
              <a:rPr lang="en-US" dirty="0" smtClean="0"/>
              <a:t> (SAR1974) regulator protein of</a:t>
            </a:r>
          </a:p>
          <a:p>
            <a:r>
              <a:rPr lang="en-US" dirty="0" smtClean="0"/>
              <a:t>the </a:t>
            </a:r>
            <a:r>
              <a:rPr lang="en-US" dirty="0" err="1" smtClean="0"/>
              <a:t>vancomycin</a:t>
            </a:r>
            <a:r>
              <a:rPr lang="en-US" dirty="0" smtClean="0"/>
              <a:t>-resistance associated two-component</a:t>
            </a:r>
          </a:p>
          <a:p>
            <a:r>
              <a:rPr lang="en-US" dirty="0" smtClean="0"/>
              <a:t>system (</a:t>
            </a:r>
            <a:r>
              <a:rPr lang="en-US" dirty="0" err="1" smtClean="0"/>
              <a:t>VraSR</a:t>
            </a:r>
            <a:r>
              <a:rPr lang="en-US" dirty="0" smtClean="0"/>
              <a:t>) was </a:t>
            </a:r>
            <a:r>
              <a:rPr lang="en-US" dirty="0" err="1" smtClean="0"/>
              <a:t>RanaUp</a:t>
            </a:r>
            <a:r>
              <a:rPr lang="en-US" dirty="0" smtClean="0"/>
              <a:t> (2.45 fold). </a:t>
            </a:r>
            <a:r>
              <a:rPr lang="en-US" dirty="0" err="1" smtClean="0"/>
              <a:t>VraSR</a:t>
            </a:r>
            <a:r>
              <a:rPr lang="en-US" dirty="0" smtClean="0"/>
              <a:t> controls</a:t>
            </a:r>
          </a:p>
          <a:p>
            <a:r>
              <a:rPr lang="en-US" dirty="0" smtClean="0"/>
              <a:t>the expression of genes that are induced by </a:t>
            </a:r>
            <a:r>
              <a:rPr lang="en-US" dirty="0" err="1" smtClean="0"/>
              <a:t>vancomycin</a:t>
            </a:r>
            <a:r>
              <a:rPr lang="en-US" dirty="0" smtClean="0"/>
              <a:t>,</a:t>
            </a:r>
          </a:p>
          <a:p>
            <a:r>
              <a:rPr lang="en-US" dirty="0" smtClean="0"/>
              <a:t>many of which function in cell wall biosynthesis</a:t>
            </a:r>
          </a:p>
          <a:p>
            <a:r>
              <a:rPr lang="en-US" baseline="0" dirty="0" smtClean="0"/>
              <a:t>-Combined with the proteome profiling and network</a:t>
            </a:r>
          </a:p>
          <a:p>
            <a:r>
              <a:rPr lang="en-US" baseline="0" dirty="0" smtClean="0"/>
              <a:t>analysis this data suggests that MRSA adopts a</a:t>
            </a:r>
          </a:p>
          <a:p>
            <a:r>
              <a:rPr lang="en-US" baseline="0" dirty="0" err="1" smtClean="0"/>
              <a:t>PhoU</a:t>
            </a:r>
            <a:r>
              <a:rPr lang="en-US" baseline="0" dirty="0" smtClean="0"/>
              <a:t>-mediated </a:t>
            </a:r>
            <a:r>
              <a:rPr lang="en-US" baseline="0" dirty="0" err="1" smtClean="0"/>
              <a:t>persister</a:t>
            </a:r>
            <a:r>
              <a:rPr lang="en-US" baseline="0" dirty="0" smtClean="0"/>
              <a:t> phenotype to acquire antimicrobial</a:t>
            </a:r>
          </a:p>
          <a:p>
            <a:r>
              <a:rPr lang="en-US" baseline="0" dirty="0" smtClean="0"/>
              <a:t>tolerance, a</a:t>
            </a:r>
          </a:p>
          <a:p>
            <a:r>
              <a:rPr lang="en-US" baseline="0" dirty="0" smtClean="0"/>
              <a:t>-</a:t>
            </a:r>
            <a:r>
              <a:rPr lang="en-US" baseline="0" dirty="0" err="1" smtClean="0"/>
              <a:t>persister</a:t>
            </a:r>
            <a:r>
              <a:rPr lang="en-US" baseline="0" dirty="0" smtClean="0"/>
              <a:t> bacteria</a:t>
            </a:r>
          </a:p>
          <a:p>
            <a:r>
              <a:rPr lang="en-US" baseline="0" dirty="0" smtClean="0"/>
              <a:t>exhibit thickening of the cell wall and loss of virulence</a:t>
            </a:r>
          </a:p>
          <a:p>
            <a:r>
              <a:rPr lang="en-US" baseline="0" dirty="0" smtClean="0"/>
              <a:t>factors</a:t>
            </a:r>
            <a:endParaRPr lang="en-US" dirty="0" smtClean="0"/>
          </a:p>
          <a:p>
            <a:endParaRPr lang="en-US" dirty="0"/>
          </a:p>
        </p:txBody>
      </p:sp>
      <p:sp>
        <p:nvSpPr>
          <p:cNvPr id="4" name="Slide Number Placeholder 3"/>
          <p:cNvSpPr>
            <a:spLocks noGrp="1"/>
          </p:cNvSpPr>
          <p:nvPr>
            <p:ph type="sldNum" sz="quarter" idx="10"/>
          </p:nvPr>
        </p:nvSpPr>
        <p:spPr/>
        <p:txBody>
          <a:bodyPr/>
          <a:lstStyle/>
          <a:p>
            <a:fld id="{0195BA12-D000-4731-B9B2-FD61813BDFB1}" type="slidenum">
              <a:rPr lang="en-US" smtClean="0"/>
              <a:t>14</a:t>
            </a:fld>
            <a:endParaRPr lang="en-US"/>
          </a:p>
        </p:txBody>
      </p:sp>
    </p:spTree>
    <p:extLst>
      <p:ext uri="{BB962C8B-B14F-4D97-AF65-F5344CB8AC3E}">
        <p14:creationId xmlns:p14="http://schemas.microsoft.com/office/powerpoint/2010/main" val="24895127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significant </a:t>
            </a:r>
            <a:r>
              <a:rPr lang="en-US" dirty="0" err="1" smtClean="0"/>
              <a:t>RanaDown</a:t>
            </a:r>
            <a:r>
              <a:rPr lang="en-US" dirty="0" smtClean="0"/>
              <a:t> modules (p ≤ 1.9E-3, 4/5</a:t>
            </a:r>
          </a:p>
          <a:p>
            <a:r>
              <a:rPr lang="en-US" dirty="0" smtClean="0"/>
              <a:t>nodes </a:t>
            </a:r>
            <a:r>
              <a:rPr lang="en-US" dirty="0" err="1" smtClean="0"/>
              <a:t>RanaDown</a:t>
            </a:r>
            <a:r>
              <a:rPr lang="en-US" dirty="0" smtClean="0"/>
              <a:t>; p ≤ 6.2E-3, 4/9 nodes </a:t>
            </a:r>
            <a:r>
              <a:rPr lang="en-US" dirty="0" err="1" smtClean="0"/>
              <a:t>RanaDown</a:t>
            </a:r>
            <a:r>
              <a:rPr lang="en-US" dirty="0" smtClean="0"/>
              <a:t>)</a:t>
            </a:r>
          </a:p>
          <a:p>
            <a:r>
              <a:rPr lang="en-US" dirty="0" smtClean="0"/>
              <a:t>were associated with high-affinity metal ion transport</a:t>
            </a:r>
          </a:p>
          <a:p>
            <a:r>
              <a:rPr lang="en-US" dirty="0" smtClean="0"/>
              <a:t>[32,40], which is crucial for establishment of infection</a:t>
            </a:r>
            <a:endParaRPr lang="en-US" dirty="0"/>
          </a:p>
        </p:txBody>
      </p:sp>
      <p:sp>
        <p:nvSpPr>
          <p:cNvPr id="4" name="Slide Number Placeholder 3"/>
          <p:cNvSpPr>
            <a:spLocks noGrp="1"/>
          </p:cNvSpPr>
          <p:nvPr>
            <p:ph type="sldNum" sz="quarter" idx="10"/>
          </p:nvPr>
        </p:nvSpPr>
        <p:spPr/>
        <p:txBody>
          <a:bodyPr/>
          <a:lstStyle/>
          <a:p>
            <a:fld id="{0195BA12-D000-4731-B9B2-FD61813BDFB1}" type="slidenum">
              <a:rPr lang="en-US" smtClean="0"/>
              <a:t>15</a:t>
            </a:fld>
            <a:endParaRPr lang="en-US"/>
          </a:p>
        </p:txBody>
      </p:sp>
    </p:spTree>
    <p:extLst>
      <p:ext uri="{BB962C8B-B14F-4D97-AF65-F5344CB8AC3E}">
        <p14:creationId xmlns:p14="http://schemas.microsoft.com/office/powerpoint/2010/main" val="5092191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significant</a:t>
            </a:r>
            <a:r>
              <a:rPr lang="en-US" baseline="0" dirty="0" smtClean="0"/>
              <a:t> GO term was </a:t>
            </a:r>
            <a:r>
              <a:rPr lang="en-US" baseline="0" dirty="0" err="1" smtClean="0"/>
              <a:t>pathogenissis</a:t>
            </a:r>
            <a:r>
              <a:rPr lang="en-US" baseline="0" dirty="0" smtClean="0"/>
              <a:t> which relates MRSA ability to combat the antibiotic</a:t>
            </a:r>
          </a:p>
          <a:p>
            <a:r>
              <a:rPr lang="en-US" baseline="0" dirty="0" smtClean="0"/>
              <a:t>-after filtering the data only received 10 pop ups but did not correlate to items in the paper </a:t>
            </a:r>
          </a:p>
        </p:txBody>
      </p:sp>
      <p:sp>
        <p:nvSpPr>
          <p:cNvPr id="4" name="Slide Number Placeholder 3"/>
          <p:cNvSpPr>
            <a:spLocks noGrp="1"/>
          </p:cNvSpPr>
          <p:nvPr>
            <p:ph type="sldNum" sz="quarter" idx="10"/>
          </p:nvPr>
        </p:nvSpPr>
        <p:spPr/>
        <p:txBody>
          <a:bodyPr/>
          <a:lstStyle/>
          <a:p>
            <a:fld id="{0195BA12-D000-4731-B9B2-FD61813BDFB1}" type="slidenum">
              <a:rPr lang="en-US" smtClean="0"/>
              <a:t>16</a:t>
            </a:fld>
            <a:endParaRPr lang="en-US"/>
          </a:p>
        </p:txBody>
      </p:sp>
    </p:spTree>
    <p:extLst>
      <p:ext uri="{BB962C8B-B14F-4D97-AF65-F5344CB8AC3E}">
        <p14:creationId xmlns:p14="http://schemas.microsoft.com/office/powerpoint/2010/main" val="873327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Methicillin</a:t>
            </a:r>
            <a:r>
              <a:rPr lang="en-US" baseline="0" dirty="0" smtClean="0"/>
              <a:t> Resistant Staphylococcus </a:t>
            </a:r>
            <a:r>
              <a:rPr lang="en-US" baseline="0" dirty="0" err="1" smtClean="0"/>
              <a:t>aureus</a:t>
            </a:r>
            <a:r>
              <a:rPr lang="en-US" baseline="0" dirty="0" smtClean="0"/>
              <a:t> also known as MRSA is a human pathogen that has become a major problem because: strains resistant to existing treatments continue to emerge which is a global concern </a:t>
            </a:r>
          </a:p>
          <a:p>
            <a:r>
              <a:rPr lang="en-US" baseline="0" dirty="0" smtClean="0"/>
              <a:t>-because of MRSA ability to adapt,  treatment  strategies are necessary to discover the mechanism of the microbe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3</a:t>
            </a:fld>
            <a:endParaRPr lang="en-US"/>
          </a:p>
        </p:txBody>
      </p:sp>
    </p:spTree>
    <p:extLst>
      <p:ext uri="{BB962C8B-B14F-4D97-AF65-F5344CB8AC3E}">
        <p14:creationId xmlns:p14="http://schemas.microsoft.com/office/powerpoint/2010/main" val="3128699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-AMPS are produced by virtually</a:t>
            </a:r>
            <a:r>
              <a:rPr lang="en-US" baseline="0" dirty="0" smtClean="0"/>
              <a:t> all living creatures as part of there innate defenses </a:t>
            </a:r>
          </a:p>
          <a:p>
            <a:r>
              <a:rPr lang="en-US" baseline="0" dirty="0" smtClean="0"/>
              <a:t>-your body producing a defense mechanism in the presence of microbes, essentially human antibiotics ..more pertinent because they reside in your body so know there way around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4</a:t>
            </a:fld>
            <a:endParaRPr lang="en-US"/>
          </a:p>
        </p:txBody>
      </p:sp>
    </p:spTree>
    <p:extLst>
      <p:ext uri="{BB962C8B-B14F-4D97-AF65-F5344CB8AC3E}">
        <p14:creationId xmlns:p14="http://schemas.microsoft.com/office/powerpoint/2010/main" val="1591044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genes classified as “</a:t>
            </a:r>
            <a:r>
              <a:rPr lang="en-US" dirty="0" err="1" smtClean="0"/>
              <a:t>rana</a:t>
            </a:r>
            <a:r>
              <a:rPr lang="en-US" baseline="0" dirty="0" smtClean="0"/>
              <a:t> up” “</a:t>
            </a:r>
            <a:r>
              <a:rPr lang="en-US" baseline="0" dirty="0" err="1" smtClean="0"/>
              <a:t>rana</a:t>
            </a:r>
            <a:r>
              <a:rPr lang="en-US" baseline="0" dirty="0" smtClean="0"/>
              <a:t> down”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5</a:t>
            </a:fld>
            <a:endParaRPr lang="en-US"/>
          </a:p>
        </p:txBody>
      </p:sp>
    </p:spTree>
    <p:extLst>
      <p:ext uri="{BB962C8B-B14F-4D97-AF65-F5344CB8AC3E}">
        <p14:creationId xmlns:p14="http://schemas.microsoft.com/office/powerpoint/2010/main" val="1064777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-Antimicrobial peptides combat resistant bacteria by increasing the permeability of the cell wall and membrane through osmotic stress</a:t>
            </a:r>
          </a:p>
          <a:p>
            <a:endParaRPr lang="en-US" dirty="0"/>
          </a:p>
        </p:txBody>
      </p:sp>
      <p:sp>
        <p:nvSpPr>
          <p:cNvPr id="4" name="Slide Number Placeholder 3"/>
          <p:cNvSpPr>
            <a:spLocks noGrp="1"/>
          </p:cNvSpPr>
          <p:nvPr>
            <p:ph type="sldNum" sz="quarter" idx="10"/>
          </p:nvPr>
        </p:nvSpPr>
        <p:spPr/>
        <p:txBody>
          <a:bodyPr/>
          <a:lstStyle/>
          <a:p>
            <a:fld id="{0195BA12-D000-4731-B9B2-FD61813BDFB1}" type="slidenum">
              <a:rPr lang="en-US" smtClean="0"/>
              <a:t>6</a:t>
            </a:fld>
            <a:endParaRPr lang="en-US"/>
          </a:p>
        </p:txBody>
      </p:sp>
    </p:spTree>
    <p:extLst>
      <p:ext uri="{BB962C8B-B14F-4D97-AF65-F5344CB8AC3E}">
        <p14:creationId xmlns:p14="http://schemas.microsoft.com/office/powerpoint/2010/main" val="3328340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-inverting</a:t>
            </a:r>
            <a:r>
              <a:rPr lang="en-US" baseline="0" dirty="0" smtClean="0"/>
              <a:t> the red and green dye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7</a:t>
            </a:fld>
            <a:endParaRPr lang="en-US"/>
          </a:p>
        </p:txBody>
      </p:sp>
    </p:spTree>
    <p:extLst>
      <p:ext uri="{BB962C8B-B14F-4D97-AF65-F5344CB8AC3E}">
        <p14:creationId xmlns:p14="http://schemas.microsoft.com/office/powerpoint/2010/main" val="3670961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-Antimicrobial peptides combat resistant bacteria by increasing the permeability of the cell wall and membrane through osmotic stress</a:t>
            </a:r>
          </a:p>
          <a:p>
            <a:endParaRPr lang="en-US" dirty="0"/>
          </a:p>
        </p:txBody>
      </p:sp>
      <p:sp>
        <p:nvSpPr>
          <p:cNvPr id="4" name="Slide Number Placeholder 3"/>
          <p:cNvSpPr>
            <a:spLocks noGrp="1"/>
          </p:cNvSpPr>
          <p:nvPr>
            <p:ph type="sldNum" sz="quarter" idx="10"/>
          </p:nvPr>
        </p:nvSpPr>
        <p:spPr/>
        <p:txBody>
          <a:bodyPr/>
          <a:lstStyle/>
          <a:p>
            <a:fld id="{0195BA12-D000-4731-B9B2-FD61813BDFB1}" type="slidenum">
              <a:rPr lang="en-US" smtClean="0"/>
              <a:t>8</a:t>
            </a:fld>
            <a:endParaRPr lang="en-US"/>
          </a:p>
        </p:txBody>
      </p:sp>
    </p:spTree>
    <p:extLst>
      <p:ext uri="{BB962C8B-B14F-4D97-AF65-F5344CB8AC3E}">
        <p14:creationId xmlns:p14="http://schemas.microsoft.com/office/powerpoint/2010/main" val="3328340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-Smaller</a:t>
            </a:r>
            <a:r>
              <a:rPr lang="en-US" baseline="0" dirty="0" smtClean="0"/>
              <a:t> p is indicative of a higher confidence interval.</a:t>
            </a:r>
            <a:endParaRPr lang="en-US" b="1" dirty="0" smtClean="0"/>
          </a:p>
          <a:p>
            <a:r>
              <a:rPr lang="en-US" dirty="0" smtClean="0"/>
              <a:t>-</a:t>
            </a:r>
            <a:r>
              <a:rPr lang="en-US" sz="1200" b="0" i="0" kern="1200" dirty="0" smtClean="0">
                <a:solidFill>
                  <a:schemeClr val="tx1"/>
                </a:solidFill>
                <a:effectLst/>
                <a:latin typeface="+mn-lt"/>
                <a:ea typeface="+mn-ea"/>
                <a:cs typeface="+mn-cs"/>
              </a:rPr>
              <a:t>p value cut-off should not be thought of as some magical number at which data becomes "significant". Instead, it is a movable confidence level. If we want to be very confident of our data, use a small p value cut-off. If we are OK with being less confident about a gene expression change and want to include more genes in our analysis, we can use a larger p value cut-off. For the </a:t>
            </a:r>
            <a:r>
              <a:rPr lang="en-US" sz="1200" b="0" i="0" kern="1200" dirty="0" err="1" smtClean="0">
                <a:solidFill>
                  <a:schemeClr val="tx1"/>
                </a:solidFill>
                <a:effectLst/>
                <a:latin typeface="+mn-lt"/>
                <a:ea typeface="+mn-ea"/>
                <a:cs typeface="+mn-cs"/>
              </a:rPr>
              <a:t>GenMAPP</a:t>
            </a:r>
            <a:r>
              <a:rPr lang="en-US" sz="1200" b="0" i="0" kern="1200" dirty="0" smtClean="0">
                <a:solidFill>
                  <a:schemeClr val="tx1"/>
                </a:solidFill>
                <a:effectLst/>
                <a:latin typeface="+mn-lt"/>
                <a:ea typeface="+mn-ea"/>
                <a:cs typeface="+mn-cs"/>
              </a:rPr>
              <a:t> analysis below, we will use the fold change cut-off of greater than 0.25 or less than -0.25 and the p value cut off of p &lt; 0.05 for our analysis because we want to include several hundred genes in our analysis.</a:t>
            </a:r>
            <a:endParaRPr lang="en-US" dirty="0"/>
          </a:p>
        </p:txBody>
      </p:sp>
      <p:sp>
        <p:nvSpPr>
          <p:cNvPr id="4" name="Slide Number Placeholder 3"/>
          <p:cNvSpPr>
            <a:spLocks noGrp="1"/>
          </p:cNvSpPr>
          <p:nvPr>
            <p:ph type="sldNum" sz="quarter" idx="10"/>
          </p:nvPr>
        </p:nvSpPr>
        <p:spPr/>
        <p:txBody>
          <a:bodyPr/>
          <a:lstStyle/>
          <a:p>
            <a:fld id="{0195BA12-D000-4731-B9B2-FD61813BDFB1}" type="slidenum">
              <a:rPr lang="en-US" smtClean="0"/>
              <a:t>9</a:t>
            </a:fld>
            <a:endParaRPr lang="en-US"/>
          </a:p>
        </p:txBody>
      </p:sp>
    </p:spTree>
    <p:extLst>
      <p:ext uri="{BB962C8B-B14F-4D97-AF65-F5344CB8AC3E}">
        <p14:creationId xmlns:p14="http://schemas.microsoft.com/office/powerpoint/2010/main" val="20229501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response to </a:t>
            </a:r>
            <a:r>
              <a:rPr lang="en-US" dirty="0" err="1" smtClean="0"/>
              <a:t>ranalexin</a:t>
            </a:r>
            <a:r>
              <a:rPr lang="en-US" dirty="0" smtClean="0"/>
              <a:t> included strong </a:t>
            </a:r>
            <a:r>
              <a:rPr lang="en-US" dirty="0" err="1" smtClean="0"/>
              <a:t>upregulation</a:t>
            </a:r>
            <a:endParaRPr lang="en-US" dirty="0" smtClean="0"/>
          </a:p>
          <a:p>
            <a:r>
              <a:rPr lang="en-US" dirty="0" smtClean="0"/>
              <a:t>of several peptidoglycan synthesis genes, which suggests</a:t>
            </a:r>
          </a:p>
          <a:p>
            <a:r>
              <a:rPr lang="en-US" dirty="0" smtClean="0"/>
              <a:t>that </a:t>
            </a:r>
            <a:r>
              <a:rPr lang="en-US" dirty="0" err="1" smtClean="0"/>
              <a:t>ranalexin</a:t>
            </a:r>
            <a:r>
              <a:rPr lang="en-US" dirty="0" smtClean="0"/>
              <a:t> may act on the cell wall (</a:t>
            </a:r>
          </a:p>
          <a:p>
            <a:r>
              <a:rPr lang="en-US" dirty="0" smtClean="0"/>
              <a:t>-The </a:t>
            </a:r>
            <a:r>
              <a:rPr lang="en-US" dirty="0" err="1" smtClean="0"/>
              <a:t>upregulation</a:t>
            </a:r>
            <a:r>
              <a:rPr lang="en-US" dirty="0" smtClean="0"/>
              <a:t> of</a:t>
            </a:r>
          </a:p>
          <a:p>
            <a:r>
              <a:rPr lang="en-US" dirty="0" smtClean="0"/>
              <a:t>these ‘</a:t>
            </a:r>
            <a:r>
              <a:rPr lang="en-US" dirty="0" err="1" smtClean="0"/>
              <a:t>electrogenic</a:t>
            </a:r>
            <a:r>
              <a:rPr lang="en-US" dirty="0" smtClean="0"/>
              <a:t> monovalent </a:t>
            </a:r>
            <a:r>
              <a:rPr lang="en-US" dirty="0" err="1" smtClean="0"/>
              <a:t>cation</a:t>
            </a:r>
            <a:r>
              <a:rPr lang="en-US" dirty="0" smtClean="0"/>
              <a:t> proton </a:t>
            </a:r>
            <a:r>
              <a:rPr lang="en-US" dirty="0" err="1" smtClean="0"/>
              <a:t>antiporter</a:t>
            </a:r>
            <a:r>
              <a:rPr lang="en-US" dirty="0" smtClean="0"/>
              <a:t>-</a:t>
            </a:r>
          </a:p>
          <a:p>
            <a:r>
              <a:rPr lang="en-US" dirty="0" smtClean="0"/>
              <a:t>3’ operons [77] implies that membrane </a:t>
            </a:r>
            <a:r>
              <a:rPr lang="en-US" dirty="0" err="1" smtClean="0"/>
              <a:t>permeabilisation</a:t>
            </a:r>
            <a:endParaRPr lang="en-US" dirty="0" smtClean="0"/>
          </a:p>
          <a:p>
            <a:r>
              <a:rPr lang="en-US" dirty="0" smtClean="0"/>
              <a:t>leading to </a:t>
            </a:r>
            <a:r>
              <a:rPr lang="en-US" dirty="0" err="1" smtClean="0"/>
              <a:t>cation</a:t>
            </a:r>
            <a:r>
              <a:rPr lang="en-US" dirty="0" smtClean="0"/>
              <a:t> influx and possible dissipation of </a:t>
            </a:r>
            <a:r>
              <a:rPr lang="en-US" dirty="0" err="1" smtClean="0"/>
              <a:t>transmembane</a:t>
            </a:r>
            <a:endParaRPr lang="en-US" dirty="0" smtClean="0"/>
          </a:p>
          <a:p>
            <a:r>
              <a:rPr lang="en-US" dirty="0" smtClean="0"/>
              <a:t>electrochemical gradient is a major effect of</a:t>
            </a:r>
          </a:p>
          <a:p>
            <a:r>
              <a:rPr lang="en-US" dirty="0" err="1" smtClean="0"/>
              <a:t>ranalexin</a:t>
            </a:r>
            <a:r>
              <a:rPr lang="en-US" dirty="0" smtClean="0"/>
              <a:t> exposure. </a:t>
            </a:r>
            <a:endParaRPr lang="en-US" dirty="0"/>
          </a:p>
        </p:txBody>
      </p:sp>
      <p:sp>
        <p:nvSpPr>
          <p:cNvPr id="4" name="Slide Number Placeholder 3"/>
          <p:cNvSpPr>
            <a:spLocks noGrp="1"/>
          </p:cNvSpPr>
          <p:nvPr>
            <p:ph type="sldNum" sz="quarter" idx="10"/>
          </p:nvPr>
        </p:nvSpPr>
        <p:spPr/>
        <p:txBody>
          <a:bodyPr/>
          <a:lstStyle/>
          <a:p>
            <a:fld id="{0195BA12-D000-4731-B9B2-FD61813BDFB1}" type="slidenum">
              <a:rPr lang="en-US" smtClean="0"/>
              <a:t>10</a:t>
            </a:fld>
            <a:endParaRPr lang="en-US"/>
          </a:p>
        </p:txBody>
      </p:sp>
    </p:spTree>
    <p:extLst>
      <p:ext uri="{BB962C8B-B14F-4D97-AF65-F5344CB8AC3E}">
        <p14:creationId xmlns:p14="http://schemas.microsoft.com/office/powerpoint/2010/main" val="3693671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0288C5-869D-4649-A04A-2671475B9FB1}" type="datetimeFigureOut">
              <a:rPr lang="en-US" smtClean="0"/>
              <a:t>12/10/14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1409937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288C5-869D-4649-A04A-2671475B9FB1}" type="datetimeFigureOut">
              <a:rPr lang="en-US" smtClean="0"/>
              <a:t>12/10/14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951261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288C5-869D-4649-A04A-2671475B9FB1}" type="datetimeFigureOut">
              <a:rPr lang="en-US" smtClean="0"/>
              <a:t>12/10/14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2249139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288C5-869D-4649-A04A-2671475B9FB1}" type="datetimeFigureOut">
              <a:rPr lang="en-US" smtClean="0"/>
              <a:t>12/10/14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912889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288C5-869D-4649-A04A-2671475B9FB1}" type="datetimeFigureOut">
              <a:rPr lang="en-US" smtClean="0"/>
              <a:t>12/10/14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2898490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0288C5-869D-4649-A04A-2671475B9FB1}" type="datetimeFigureOut">
              <a:rPr lang="en-US" smtClean="0"/>
              <a:t>12/10/14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3811947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0288C5-869D-4649-A04A-2671475B9FB1}" type="datetimeFigureOut">
              <a:rPr lang="en-US" smtClean="0"/>
              <a:t>12/10/14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2257070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0288C5-869D-4649-A04A-2671475B9FB1}" type="datetimeFigureOut">
              <a:rPr lang="en-US" smtClean="0"/>
              <a:t>12/10/14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2594492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288C5-869D-4649-A04A-2671475B9FB1}" type="datetimeFigureOut">
              <a:rPr lang="en-US" smtClean="0"/>
              <a:t>12/10/14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3110759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288C5-869D-4649-A04A-2671475B9FB1}" type="datetimeFigureOut">
              <a:rPr lang="en-US" smtClean="0"/>
              <a:t>12/10/14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3941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288C5-869D-4649-A04A-2671475B9FB1}" type="datetimeFigureOut">
              <a:rPr lang="en-US" smtClean="0"/>
              <a:t>12/10/14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14FB3F-6D6A-4518-A737-3A02F8165D68}" type="slidenum">
              <a:rPr lang="en-US" smtClean="0"/>
              <a:t>‹#›</a:t>
            </a:fld>
            <a:endParaRPr lang="en-US"/>
          </a:p>
        </p:txBody>
      </p:sp>
    </p:spTree>
    <p:extLst>
      <p:ext uri="{BB962C8B-B14F-4D97-AF65-F5344CB8AC3E}">
        <p14:creationId xmlns:p14="http://schemas.microsoft.com/office/powerpoint/2010/main" val="37504661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288C5-869D-4649-A04A-2671475B9FB1}" type="datetimeFigureOut">
              <a:rPr lang="en-US" smtClean="0"/>
              <a:t>12/10/14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14FB3F-6D6A-4518-A737-3A02F8165D68}" type="slidenum">
              <a:rPr lang="en-US" smtClean="0"/>
              <a:t>‹#›</a:t>
            </a:fld>
            <a:endParaRPr lang="en-US"/>
          </a:p>
        </p:txBody>
      </p:sp>
    </p:spTree>
    <p:extLst>
      <p:ext uri="{BB962C8B-B14F-4D97-AF65-F5344CB8AC3E}">
        <p14:creationId xmlns:p14="http://schemas.microsoft.com/office/powerpoint/2010/main" val="798701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326"/>
            <a:ext cx="7772400" cy="3494125"/>
          </a:xfrm>
        </p:spPr>
        <p:txBody>
          <a:bodyPr>
            <a:normAutofit fontScale="90000"/>
          </a:bodyPr>
          <a:lstStyle/>
          <a:p>
            <a:pPr marL="457200" lvl="1" indent="0" algn="ctr"/>
            <a:r>
              <a:rPr lang="en-US" sz="3100" b="1" dirty="0" smtClean="0"/>
              <a:t>Global network analysis of drug tolerance, mode of action and virulence in methicillin-resistant </a:t>
            </a:r>
            <a:r>
              <a:rPr lang="en-US" sz="3100" b="1" i="1" dirty="0" err="1" smtClean="0"/>
              <a:t>S.aureus</a:t>
            </a:r>
            <a:r>
              <a:rPr lang="en-US" sz="3100" b="1" i="1" dirty="0" smtClean="0"/>
              <a:t> </a:t>
            </a:r>
            <a:r>
              <a:rPr lang="en-US" sz="2800" i="1" dirty="0"/>
              <a:t/>
            </a:r>
            <a:br>
              <a:rPr lang="en-US" sz="2800" i="1" dirty="0"/>
            </a:br>
            <a:r>
              <a:rPr lang="en-US" sz="2000" dirty="0" smtClean="0"/>
              <a:t>Overton et al., 2011 I.M. Overton, S. Graham, K.A. Gould, J. Hinds, C.H. </a:t>
            </a:r>
            <a:r>
              <a:rPr lang="en-US" sz="2000" dirty="0" err="1" smtClean="0"/>
              <a:t>Botting</a:t>
            </a:r>
            <a:r>
              <a:rPr lang="en-US" sz="2000" dirty="0" smtClean="0"/>
              <a:t>, S. </a:t>
            </a:r>
            <a:r>
              <a:rPr lang="en-US" sz="2000" dirty="0" err="1" smtClean="0"/>
              <a:t>Shirran</a:t>
            </a:r>
            <a:r>
              <a:rPr lang="en-US" sz="2000" dirty="0" smtClean="0"/>
              <a:t>, G.J. Barton, P.J. </a:t>
            </a:r>
            <a:r>
              <a:rPr lang="en-US" sz="2000" dirty="0" err="1" smtClean="0"/>
              <a:t>Coote</a:t>
            </a:r>
            <a:r>
              <a:rPr lang="en-US" sz="2000" dirty="0" smtClean="0"/>
              <a:t> Global network analysis of drug tolerance, mode of action and virulence in methicillin-resistant S. </a:t>
            </a:r>
            <a:r>
              <a:rPr lang="en-US" sz="2000" dirty="0" err="1" smtClean="0"/>
              <a:t>aureus</a:t>
            </a:r>
            <a:r>
              <a:rPr lang="en-US" sz="1600" dirty="0" smtClean="0"/>
              <a:t/>
            </a:r>
            <a:br>
              <a:rPr lang="en-US" sz="1600" dirty="0" smtClean="0"/>
            </a:br>
            <a:endParaRPr lang="en-US" sz="3600" dirty="0"/>
          </a:p>
        </p:txBody>
      </p:sp>
      <p:sp>
        <p:nvSpPr>
          <p:cNvPr id="3" name="Subtitle 2"/>
          <p:cNvSpPr>
            <a:spLocks noGrp="1"/>
          </p:cNvSpPr>
          <p:nvPr>
            <p:ph type="subTitle" idx="1"/>
          </p:nvPr>
        </p:nvSpPr>
        <p:spPr>
          <a:xfrm>
            <a:off x="1371599" y="3886199"/>
            <a:ext cx="6677247" cy="2184991"/>
          </a:xfrm>
        </p:spPr>
        <p:txBody>
          <a:bodyPr>
            <a:noAutofit/>
          </a:bodyPr>
          <a:lstStyle/>
          <a:p>
            <a:pPr>
              <a:spcBef>
                <a:spcPts val="0"/>
              </a:spcBef>
            </a:pPr>
            <a:endParaRPr lang="en-US" sz="2000" dirty="0" smtClean="0"/>
          </a:p>
          <a:p>
            <a:pPr>
              <a:spcBef>
                <a:spcPts val="0"/>
              </a:spcBef>
            </a:pPr>
            <a:r>
              <a:rPr lang="en-US" sz="1800" dirty="0" smtClean="0">
                <a:solidFill>
                  <a:schemeClr val="tx1"/>
                </a:solidFill>
              </a:rPr>
              <a:t>Chloe Jones</a:t>
            </a:r>
          </a:p>
          <a:p>
            <a:pPr>
              <a:spcBef>
                <a:spcPts val="0"/>
              </a:spcBef>
            </a:pPr>
            <a:r>
              <a:rPr lang="en-US" sz="1800" dirty="0" smtClean="0">
                <a:solidFill>
                  <a:schemeClr val="tx1"/>
                </a:solidFill>
              </a:rPr>
              <a:t>Loyola Marymount University </a:t>
            </a:r>
          </a:p>
          <a:p>
            <a:pPr lvl="0">
              <a:spcBef>
                <a:spcPts val="0"/>
              </a:spcBef>
              <a:buClr>
                <a:schemeClr val="dk1"/>
              </a:buClr>
              <a:buSzPct val="61111"/>
            </a:pPr>
            <a:r>
              <a:rPr lang="en" sz="1800" dirty="0" smtClean="0">
                <a:solidFill>
                  <a:schemeClr val="tx1"/>
                </a:solidFill>
              </a:rPr>
              <a:t>BIOL368: Bioinformatics Laboratory</a:t>
            </a:r>
          </a:p>
          <a:p>
            <a:pPr lvl="0">
              <a:spcBef>
                <a:spcPts val="0"/>
              </a:spcBef>
              <a:buClr>
                <a:schemeClr val="dk1"/>
              </a:buClr>
              <a:buSzPct val="61111"/>
            </a:pPr>
            <a:r>
              <a:rPr lang="en" sz="1800" dirty="0" smtClean="0">
                <a:solidFill>
                  <a:schemeClr val="tx1"/>
                </a:solidFill>
              </a:rPr>
              <a:t>December 9, 2014</a:t>
            </a:r>
          </a:p>
          <a:p>
            <a:r>
              <a:rPr lang="en-US" sz="2000" dirty="0" smtClean="0"/>
              <a:t> </a:t>
            </a:r>
          </a:p>
          <a:p>
            <a:endParaRPr lang="en-US" sz="2000" dirty="0"/>
          </a:p>
        </p:txBody>
      </p:sp>
    </p:spTree>
    <p:extLst>
      <p:ext uri="{BB962C8B-B14F-4D97-AF65-F5344CB8AC3E}">
        <p14:creationId xmlns:p14="http://schemas.microsoft.com/office/powerpoint/2010/main" val="22772334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Understanding how </a:t>
            </a:r>
            <a:r>
              <a:rPr lang="en-US" b="1" dirty="0" err="1" smtClean="0"/>
              <a:t>Ranalexin</a:t>
            </a:r>
            <a:r>
              <a:rPr lang="en-US" b="1" dirty="0" smtClean="0"/>
              <a:t> works to combat  MRSA</a:t>
            </a:r>
            <a:endParaRPr lang="en-US" b="1" dirty="0"/>
          </a:p>
        </p:txBody>
      </p:sp>
      <p:sp>
        <p:nvSpPr>
          <p:cNvPr id="3" name="Content Placeholder 2"/>
          <p:cNvSpPr>
            <a:spLocks noGrp="1"/>
          </p:cNvSpPr>
          <p:nvPr>
            <p:ph idx="1"/>
          </p:nvPr>
        </p:nvSpPr>
        <p:spPr/>
        <p:txBody>
          <a:bodyPr/>
          <a:lstStyle/>
          <a:p>
            <a:r>
              <a:rPr lang="en-US" dirty="0" smtClean="0"/>
              <a:t>Disrupting the cell wall and membrane</a:t>
            </a:r>
          </a:p>
          <a:p>
            <a:pPr lvl="1"/>
            <a:r>
              <a:rPr lang="en-US" dirty="0" smtClean="0"/>
              <a:t>Determined by strong </a:t>
            </a:r>
            <a:r>
              <a:rPr lang="en-US" dirty="0" err="1" smtClean="0"/>
              <a:t>upregulation</a:t>
            </a:r>
            <a:r>
              <a:rPr lang="en-US" dirty="0" smtClean="0"/>
              <a:t> of peptidoglycan synthesis genes. </a:t>
            </a:r>
          </a:p>
          <a:p>
            <a:pPr lvl="1"/>
            <a:r>
              <a:rPr lang="en-US" dirty="0" err="1" smtClean="0"/>
              <a:t>Cation</a:t>
            </a:r>
            <a:r>
              <a:rPr lang="en-US" dirty="0" smtClean="0"/>
              <a:t> influx </a:t>
            </a:r>
          </a:p>
          <a:p>
            <a:r>
              <a:rPr lang="en-US" dirty="0"/>
              <a:t>Osmotic fragility is a hallmark of cell wall disruption</a:t>
            </a:r>
          </a:p>
        </p:txBody>
      </p:sp>
    </p:spTree>
    <p:extLst>
      <p:ext uri="{BB962C8B-B14F-4D97-AF65-F5344CB8AC3E}">
        <p14:creationId xmlns:p14="http://schemas.microsoft.com/office/powerpoint/2010/main" val="21493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Significant Genes </a:t>
            </a:r>
            <a:r>
              <a:rPr lang="en-US" b="1" dirty="0"/>
              <a:t>B</a:t>
            </a:r>
            <a:r>
              <a:rPr lang="en-US" b="1" dirty="0" smtClean="0"/>
              <a:t>ased on Data Analysis </a:t>
            </a:r>
            <a:endParaRPr lang="en-US" b="1" dirty="0"/>
          </a:p>
        </p:txBody>
      </p:sp>
      <p:pic>
        <p:nvPicPr>
          <p:cNvPr id="12" name="Content Placeholder 11" descr="Screen Shot 2014-12-10 at 7.59.45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955" r="2611" b="2692"/>
          <a:stretch/>
        </p:blipFill>
        <p:spPr>
          <a:xfrm>
            <a:off x="1295400" y="1447800"/>
            <a:ext cx="6606752" cy="4552404"/>
          </a:xfrm>
        </p:spPr>
      </p:pic>
      <p:sp>
        <p:nvSpPr>
          <p:cNvPr id="23" name="Plus 22"/>
          <p:cNvSpPr/>
          <p:nvPr/>
        </p:nvSpPr>
        <p:spPr>
          <a:xfrm>
            <a:off x="914400" y="4724400"/>
            <a:ext cx="381000" cy="381000"/>
          </a:xfrm>
          <a:prstGeom prst="mathPlus">
            <a:avLst>
              <a:gd name="adj1" fmla="val 0"/>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7" name="Plus 26"/>
          <p:cNvSpPr/>
          <p:nvPr/>
        </p:nvSpPr>
        <p:spPr>
          <a:xfrm>
            <a:off x="914400" y="3962400"/>
            <a:ext cx="381000" cy="381000"/>
          </a:xfrm>
          <a:prstGeom prst="mathPlus">
            <a:avLst>
              <a:gd name="adj1" fmla="val 0"/>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9" name="Plus 28"/>
          <p:cNvSpPr/>
          <p:nvPr/>
        </p:nvSpPr>
        <p:spPr>
          <a:xfrm>
            <a:off x="914400" y="4343400"/>
            <a:ext cx="381000" cy="381000"/>
          </a:xfrm>
          <a:prstGeom prst="mathPlus">
            <a:avLst>
              <a:gd name="adj1" fmla="val 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1" name="Plus 30"/>
          <p:cNvSpPr/>
          <p:nvPr/>
        </p:nvSpPr>
        <p:spPr>
          <a:xfrm>
            <a:off x="914400" y="1981200"/>
            <a:ext cx="381000" cy="381000"/>
          </a:xfrm>
          <a:prstGeom prst="mathPlus">
            <a:avLst>
              <a:gd name="adj1" fmla="val 0"/>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2" name="Plus 31"/>
          <p:cNvSpPr/>
          <p:nvPr/>
        </p:nvSpPr>
        <p:spPr>
          <a:xfrm>
            <a:off x="914400" y="3581400"/>
            <a:ext cx="381000" cy="381000"/>
          </a:xfrm>
          <a:prstGeom prst="mathPlus">
            <a:avLst>
              <a:gd name="adj1" fmla="val 0"/>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3" name="Plus 32"/>
          <p:cNvSpPr/>
          <p:nvPr/>
        </p:nvSpPr>
        <p:spPr>
          <a:xfrm>
            <a:off x="914400" y="2819400"/>
            <a:ext cx="381000" cy="381000"/>
          </a:xfrm>
          <a:prstGeom prst="mathPlus">
            <a:avLst>
              <a:gd name="adj1" fmla="val 0"/>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5" name="Minus 34"/>
          <p:cNvSpPr/>
          <p:nvPr/>
        </p:nvSpPr>
        <p:spPr>
          <a:xfrm>
            <a:off x="914400" y="3124200"/>
            <a:ext cx="381000" cy="533400"/>
          </a:xfrm>
          <a:prstGeom prst="mathMin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Minus 35"/>
          <p:cNvSpPr/>
          <p:nvPr/>
        </p:nvSpPr>
        <p:spPr>
          <a:xfrm>
            <a:off x="914400" y="5105400"/>
            <a:ext cx="381000" cy="533400"/>
          </a:xfrm>
          <a:prstGeom prst="mathMin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Minus 36"/>
          <p:cNvSpPr/>
          <p:nvPr/>
        </p:nvSpPr>
        <p:spPr>
          <a:xfrm>
            <a:off x="914400" y="5486400"/>
            <a:ext cx="381000" cy="533400"/>
          </a:xfrm>
          <a:prstGeom prst="mathMin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Minus 38"/>
          <p:cNvSpPr/>
          <p:nvPr/>
        </p:nvSpPr>
        <p:spPr>
          <a:xfrm>
            <a:off x="914400" y="2209800"/>
            <a:ext cx="381000" cy="533400"/>
          </a:xfrm>
          <a:prstGeom prst="mathMin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50" dirty="0"/>
          </a:p>
        </p:txBody>
      </p:sp>
    </p:spTree>
    <p:extLst>
      <p:ext uri="{BB962C8B-B14F-4D97-AF65-F5344CB8AC3E}">
        <p14:creationId xmlns:p14="http://schemas.microsoft.com/office/powerpoint/2010/main" val="349487714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Ranlexin</a:t>
            </a:r>
            <a:r>
              <a:rPr lang="en-US" dirty="0" smtClean="0"/>
              <a:t> response modules that were </a:t>
            </a:r>
            <a:r>
              <a:rPr lang="en-US" dirty="0" err="1" smtClean="0"/>
              <a:t>upregulated</a:t>
            </a:r>
            <a:r>
              <a:rPr lang="en-US" dirty="0" smtClean="0"/>
              <a:t> </a:t>
            </a:r>
            <a:endParaRPr lang="en-US" dirty="0"/>
          </a:p>
        </p:txBody>
      </p:sp>
      <p:pic>
        <p:nvPicPr>
          <p:cNvPr id="4" name="Content Placeholder 3" descr="Screen Shot 2014-12-10 at 11.01.24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t="4147" b="44943"/>
          <a:stretch/>
        </p:blipFill>
        <p:spPr>
          <a:xfrm>
            <a:off x="457200" y="1600200"/>
            <a:ext cx="8229600" cy="2512561"/>
          </a:xfrm>
        </p:spPr>
      </p:pic>
    </p:spTree>
    <p:extLst>
      <p:ext uri="{BB962C8B-B14F-4D97-AF65-F5344CB8AC3E}">
        <p14:creationId xmlns:p14="http://schemas.microsoft.com/office/powerpoint/2010/main" val="407403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Analysis of GO terms “</a:t>
            </a:r>
            <a:r>
              <a:rPr lang="en-US" b="1" dirty="0" err="1" smtClean="0"/>
              <a:t>RanaUp</a:t>
            </a:r>
            <a:r>
              <a:rPr lang="en-US" b="1" dirty="0" smtClean="0"/>
              <a:t>” </a:t>
            </a:r>
            <a:endParaRPr lang="en-US" b="1" dirty="0"/>
          </a:p>
        </p:txBody>
      </p:sp>
      <p:sp>
        <p:nvSpPr>
          <p:cNvPr id="5" name="TextBox 4"/>
          <p:cNvSpPr txBox="1"/>
          <p:nvPr/>
        </p:nvSpPr>
        <p:spPr>
          <a:xfrm>
            <a:off x="1013252" y="1722394"/>
            <a:ext cx="5844747" cy="646331"/>
          </a:xfrm>
          <a:prstGeom prst="rect">
            <a:avLst/>
          </a:prstGeom>
          <a:noFill/>
        </p:spPr>
        <p:txBody>
          <a:bodyPr wrap="square" rtlCol="0">
            <a:spAutoFit/>
          </a:bodyPr>
          <a:lstStyle/>
          <a:p>
            <a:r>
              <a:rPr lang="en-US" b="1" dirty="0" smtClean="0"/>
              <a:t>Table 2. </a:t>
            </a:r>
            <a:r>
              <a:rPr lang="en-US" dirty="0" err="1" smtClean="0"/>
              <a:t>MAPPFinder</a:t>
            </a:r>
            <a:r>
              <a:rPr lang="en-US" dirty="0" smtClean="0"/>
              <a:t> results for increased “</a:t>
            </a:r>
            <a:r>
              <a:rPr lang="en-US" dirty="0" err="1" smtClean="0"/>
              <a:t>RanaUp</a:t>
            </a:r>
            <a:r>
              <a:rPr lang="en-US" dirty="0" smtClean="0"/>
              <a:t>”  gene expression of 10 GO terms.</a:t>
            </a:r>
            <a:endParaRPr lang="en-US" dirty="0"/>
          </a:p>
        </p:txBody>
      </p:sp>
      <p:pic>
        <p:nvPicPr>
          <p:cNvPr id="7" name="Content Placeholder 6" descr="Screen Shot 2014-12-10 at 11.56.38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420" r="3266" b="9858"/>
          <a:stretch/>
        </p:blipFill>
        <p:spPr>
          <a:xfrm>
            <a:off x="970186" y="2286000"/>
            <a:ext cx="7267572" cy="4364716"/>
          </a:xfrm>
        </p:spPr>
      </p:pic>
      <p:cxnSp>
        <p:nvCxnSpPr>
          <p:cNvPr id="9" name="Straight Arrow Connector 8"/>
          <p:cNvCxnSpPr/>
          <p:nvPr/>
        </p:nvCxnSpPr>
        <p:spPr>
          <a:xfrm>
            <a:off x="228600" y="2971800"/>
            <a:ext cx="8382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228600" y="3352800"/>
            <a:ext cx="8382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228600" y="5257800"/>
            <a:ext cx="8382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3026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does MRSA do to combat </a:t>
            </a:r>
            <a:r>
              <a:rPr lang="en-US" b="1" dirty="0" err="1" smtClean="0"/>
              <a:t>Ranalexin</a:t>
            </a:r>
            <a:r>
              <a:rPr lang="en-US" b="1" dirty="0" smtClean="0"/>
              <a:t>  </a:t>
            </a:r>
            <a:endParaRPr lang="en-US" b="1" dirty="0"/>
          </a:p>
        </p:txBody>
      </p:sp>
      <p:sp>
        <p:nvSpPr>
          <p:cNvPr id="3" name="Content Placeholder 2"/>
          <p:cNvSpPr>
            <a:spLocks noGrp="1"/>
          </p:cNvSpPr>
          <p:nvPr>
            <p:ph idx="1"/>
          </p:nvPr>
        </p:nvSpPr>
        <p:spPr/>
        <p:txBody>
          <a:bodyPr/>
          <a:lstStyle/>
          <a:p>
            <a:r>
              <a:rPr lang="en-US" dirty="0" err="1"/>
              <a:t>VraRS</a:t>
            </a:r>
            <a:r>
              <a:rPr lang="en-US" dirty="0"/>
              <a:t> two-component system </a:t>
            </a:r>
            <a:endParaRPr lang="en-US" dirty="0" smtClean="0"/>
          </a:p>
          <a:p>
            <a:pPr lvl="1"/>
            <a:r>
              <a:rPr lang="en-US" dirty="0" smtClean="0"/>
              <a:t>Participates in cell wall biosynthesis </a:t>
            </a:r>
          </a:p>
          <a:p>
            <a:r>
              <a:rPr lang="en-US" dirty="0" err="1" smtClean="0"/>
              <a:t>PhoU</a:t>
            </a:r>
            <a:r>
              <a:rPr lang="en-US" dirty="0"/>
              <a:t>-</a:t>
            </a:r>
            <a:r>
              <a:rPr lang="en-US" dirty="0" smtClean="0"/>
              <a:t>mediated </a:t>
            </a:r>
            <a:r>
              <a:rPr lang="en-US" dirty="0" err="1" smtClean="0"/>
              <a:t>persister</a:t>
            </a:r>
            <a:r>
              <a:rPr lang="en-US" dirty="0" smtClean="0"/>
              <a:t> formation</a:t>
            </a:r>
          </a:p>
          <a:p>
            <a:pPr lvl="1"/>
            <a:r>
              <a:rPr lang="en-US" dirty="0" smtClean="0"/>
              <a:t>Thickening of wall and loss of virulence factors </a:t>
            </a:r>
            <a:endParaRPr lang="en-US" dirty="0"/>
          </a:p>
        </p:txBody>
      </p:sp>
    </p:spTree>
    <p:extLst>
      <p:ext uri="{BB962C8B-B14F-4D97-AF65-F5344CB8AC3E}">
        <p14:creationId xmlns:p14="http://schemas.microsoft.com/office/powerpoint/2010/main" val="2993436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Ranalexin</a:t>
            </a:r>
            <a:r>
              <a:rPr lang="en-US" dirty="0" smtClean="0"/>
              <a:t> response modules that were </a:t>
            </a:r>
            <a:r>
              <a:rPr lang="en-US" dirty="0" err="1" smtClean="0"/>
              <a:t>downregulated</a:t>
            </a:r>
            <a:r>
              <a:rPr lang="en-US" dirty="0" smtClean="0"/>
              <a:t> </a:t>
            </a:r>
            <a:endParaRPr lang="en-US" dirty="0"/>
          </a:p>
        </p:txBody>
      </p:sp>
      <p:pic>
        <p:nvPicPr>
          <p:cNvPr id="4" name="Content Placeholder 3" descr="Screen Shot 2014-12-10 at 11.01.24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t="4147" b="85547"/>
          <a:stretch/>
        </p:blipFill>
        <p:spPr>
          <a:xfrm>
            <a:off x="457200" y="2438400"/>
            <a:ext cx="8229600" cy="508610"/>
          </a:xfrm>
        </p:spPr>
      </p:pic>
      <p:pic>
        <p:nvPicPr>
          <p:cNvPr id="5" name="Picture 4" descr="Screen Shot 2014-12-10 at 11.01.24 AM.png"/>
          <p:cNvPicPr>
            <a:picLocks noChangeAspect="1"/>
          </p:cNvPicPr>
          <p:nvPr/>
        </p:nvPicPr>
        <p:blipFill rotWithShape="1">
          <a:blip r:embed="rId3">
            <a:extLst>
              <a:ext uri="{28A0092B-C50C-407E-A947-70E740481C1C}">
                <a14:useLocalDpi xmlns:a14="http://schemas.microsoft.com/office/drawing/2010/main" val="0"/>
              </a:ext>
            </a:extLst>
          </a:blip>
          <a:srcRect t="54378"/>
          <a:stretch/>
        </p:blipFill>
        <p:spPr>
          <a:xfrm>
            <a:off x="381000" y="2895600"/>
            <a:ext cx="8534400" cy="2971800"/>
          </a:xfrm>
          <a:prstGeom prst="rect">
            <a:avLst/>
          </a:prstGeom>
          <a:solidFill>
            <a:srgbClr val="FF6600"/>
          </a:solidFill>
        </p:spPr>
      </p:pic>
      <p:sp>
        <p:nvSpPr>
          <p:cNvPr id="7" name="Rectangle 6"/>
          <p:cNvSpPr/>
          <p:nvPr/>
        </p:nvSpPr>
        <p:spPr>
          <a:xfrm>
            <a:off x="457200" y="3352800"/>
            <a:ext cx="8229600" cy="457200"/>
          </a:xfrm>
          <a:prstGeom prst="rect">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2520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Analysis of GO terms “</a:t>
            </a:r>
            <a:r>
              <a:rPr lang="en-US" b="1" dirty="0" err="1" smtClean="0"/>
              <a:t>RanaDown</a:t>
            </a:r>
            <a:r>
              <a:rPr lang="en-US" b="1" dirty="0" smtClean="0"/>
              <a:t>” </a:t>
            </a:r>
            <a:endParaRPr lang="en-US" b="1" dirty="0"/>
          </a:p>
        </p:txBody>
      </p:sp>
      <p:pic>
        <p:nvPicPr>
          <p:cNvPr id="3075" name="Picture 3"/>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8578" t="58205" r="65621" b="15615"/>
          <a:stretch/>
        </p:blipFill>
        <p:spPr bwMode="auto">
          <a:xfrm>
            <a:off x="685800" y="2286000"/>
            <a:ext cx="7276688" cy="42012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774356" y="1760841"/>
            <a:ext cx="8467318" cy="369332"/>
          </a:xfrm>
          <a:prstGeom prst="rect">
            <a:avLst/>
          </a:prstGeom>
          <a:noFill/>
        </p:spPr>
        <p:txBody>
          <a:bodyPr wrap="none" rtlCol="0">
            <a:spAutoFit/>
          </a:bodyPr>
          <a:lstStyle/>
          <a:p>
            <a:r>
              <a:rPr lang="en-US" b="1" dirty="0" smtClean="0"/>
              <a:t>Table 3. </a:t>
            </a:r>
            <a:r>
              <a:rPr lang="en-US" dirty="0" err="1" smtClean="0"/>
              <a:t>MAPPFinder</a:t>
            </a:r>
            <a:r>
              <a:rPr lang="en-US" dirty="0" smtClean="0"/>
              <a:t> results for decreased “</a:t>
            </a:r>
            <a:r>
              <a:rPr lang="en-US" dirty="0" err="1" smtClean="0"/>
              <a:t>RanaDown</a:t>
            </a:r>
            <a:r>
              <a:rPr lang="en-US" dirty="0" smtClean="0"/>
              <a:t>” gene expression of 10 GO terms.</a:t>
            </a:r>
            <a:endParaRPr lang="en-US" dirty="0"/>
          </a:p>
        </p:txBody>
      </p:sp>
    </p:spTree>
    <p:extLst>
      <p:ext uri="{BB962C8B-B14F-4D97-AF65-F5344CB8AC3E}">
        <p14:creationId xmlns:p14="http://schemas.microsoft.com/office/powerpoint/2010/main" val="2689796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p:txBody>
          <a:bodyPr>
            <a:normAutofit/>
          </a:bodyPr>
          <a:lstStyle/>
          <a:p>
            <a:r>
              <a:rPr lang="en-US" dirty="0"/>
              <a:t>Antimicrobial peptides are a potential solution to combat resistant </a:t>
            </a:r>
            <a:r>
              <a:rPr lang="en-US" dirty="0" smtClean="0"/>
              <a:t>bacteria</a:t>
            </a:r>
          </a:p>
          <a:p>
            <a:r>
              <a:rPr lang="en-US" dirty="0" smtClean="0"/>
              <a:t>Target “</a:t>
            </a:r>
            <a:r>
              <a:rPr lang="en-US" dirty="0" err="1" smtClean="0"/>
              <a:t>RanaUp</a:t>
            </a:r>
            <a:r>
              <a:rPr lang="en-US" dirty="0" smtClean="0"/>
              <a:t>” in the presence of </a:t>
            </a:r>
            <a:r>
              <a:rPr lang="en-US" dirty="0" err="1" smtClean="0"/>
              <a:t>Ranalexin</a:t>
            </a:r>
            <a:endParaRPr lang="en-US" dirty="0" smtClean="0"/>
          </a:p>
          <a:p>
            <a:pPr lvl="1"/>
            <a:r>
              <a:rPr lang="en-US" dirty="0" smtClean="0"/>
              <a:t>contributed to the strength of cell wall/membrane </a:t>
            </a:r>
            <a:endParaRPr lang="en-US" dirty="0">
              <a:latin typeface="Calibri" charset="0"/>
            </a:endParaRPr>
          </a:p>
          <a:p>
            <a:r>
              <a:rPr lang="en-US" dirty="0" smtClean="0">
                <a:latin typeface="Calibri" charset="0"/>
              </a:rPr>
              <a:t>Results </a:t>
            </a:r>
            <a:r>
              <a:rPr lang="en-US" dirty="0">
                <a:latin typeface="Calibri" charset="0"/>
              </a:rPr>
              <a:t>proved to be significant. </a:t>
            </a:r>
            <a:r>
              <a:rPr lang="en-US" dirty="0" smtClean="0">
                <a:latin typeface="Calibri" charset="0"/>
              </a:rPr>
              <a:t>“</a:t>
            </a:r>
            <a:r>
              <a:rPr lang="en-US" dirty="0" err="1" smtClean="0">
                <a:latin typeface="Calibri" charset="0"/>
              </a:rPr>
              <a:t>Ranaup</a:t>
            </a:r>
            <a:r>
              <a:rPr lang="en-US" dirty="0" smtClean="0">
                <a:latin typeface="Calibri" charset="0"/>
              </a:rPr>
              <a:t>” and “</a:t>
            </a:r>
            <a:r>
              <a:rPr lang="en-US" dirty="0" err="1" smtClean="0">
                <a:latin typeface="Calibri" charset="0"/>
              </a:rPr>
              <a:t>Ranadown</a:t>
            </a:r>
            <a:r>
              <a:rPr lang="en-US" dirty="0" smtClean="0">
                <a:latin typeface="Calibri" charset="0"/>
              </a:rPr>
              <a:t>” compared to Overton et. al coincided with data analyzed. </a:t>
            </a:r>
            <a:endParaRPr lang="en-US" dirty="0">
              <a:latin typeface="Calibri" charset="0"/>
            </a:endParaRPr>
          </a:p>
          <a:p>
            <a:endParaRPr lang="en-US" dirty="0"/>
          </a:p>
        </p:txBody>
      </p:sp>
    </p:spTree>
    <p:extLst>
      <p:ext uri="{BB962C8B-B14F-4D97-AF65-F5344CB8AC3E}">
        <p14:creationId xmlns:p14="http://schemas.microsoft.com/office/powerpoint/2010/main" val="1478134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Acknowledgments </a:t>
            </a:r>
            <a:endParaRPr lang="en-US" b="1" dirty="0"/>
          </a:p>
        </p:txBody>
      </p:sp>
      <p:sp>
        <p:nvSpPr>
          <p:cNvPr id="3" name="Content Placeholder 2"/>
          <p:cNvSpPr>
            <a:spLocks noGrp="1"/>
          </p:cNvSpPr>
          <p:nvPr>
            <p:ph idx="1"/>
          </p:nvPr>
        </p:nvSpPr>
        <p:spPr/>
        <p:txBody>
          <a:bodyPr/>
          <a:lstStyle/>
          <a:p>
            <a:pPr>
              <a:spcBef>
                <a:spcPts val="0"/>
              </a:spcBef>
              <a:buNone/>
            </a:pPr>
            <a:r>
              <a:rPr lang="en" dirty="0"/>
              <a:t>Loyola Marymount University</a:t>
            </a:r>
          </a:p>
          <a:p>
            <a:pPr>
              <a:spcBef>
                <a:spcPts val="0"/>
              </a:spcBef>
              <a:buNone/>
            </a:pPr>
            <a:r>
              <a:rPr lang="en" dirty="0"/>
              <a:t>Kam D. Dahlquist, </a:t>
            </a:r>
            <a:r>
              <a:rPr lang="en" dirty="0" smtClean="0"/>
              <a:t>PhD</a:t>
            </a:r>
            <a:r>
              <a:rPr lang="en-US" dirty="0" smtClean="0"/>
              <a:t> </a:t>
            </a:r>
          </a:p>
          <a:p>
            <a:pPr>
              <a:spcBef>
                <a:spcPts val="0"/>
              </a:spcBef>
              <a:buNone/>
            </a:pPr>
            <a:r>
              <a:rPr lang="en-US" dirty="0" smtClean="0"/>
              <a:t>Stephen, TA</a:t>
            </a:r>
            <a:endParaRPr lang="en" dirty="0"/>
          </a:p>
          <a:p>
            <a:endParaRPr lang="en-US" dirty="0"/>
          </a:p>
        </p:txBody>
      </p:sp>
    </p:spTree>
    <p:extLst>
      <p:ext uri="{BB962C8B-B14F-4D97-AF65-F5344CB8AC3E}">
        <p14:creationId xmlns:p14="http://schemas.microsoft.com/office/powerpoint/2010/main" val="2716317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a:t>
            </a:r>
            <a:endParaRPr lang="en-US" dirty="0"/>
          </a:p>
        </p:txBody>
      </p:sp>
      <p:sp>
        <p:nvSpPr>
          <p:cNvPr id="3" name="Content Placeholder 2"/>
          <p:cNvSpPr>
            <a:spLocks noGrp="1"/>
          </p:cNvSpPr>
          <p:nvPr>
            <p:ph idx="1"/>
          </p:nvPr>
        </p:nvSpPr>
        <p:spPr/>
        <p:txBody>
          <a:bodyPr>
            <a:normAutofit/>
          </a:bodyPr>
          <a:lstStyle/>
          <a:p>
            <a:r>
              <a:rPr lang="en-US" dirty="0"/>
              <a:t>MRSA infections rising due to resistant strains</a:t>
            </a:r>
          </a:p>
          <a:p>
            <a:r>
              <a:rPr lang="en-US" dirty="0"/>
              <a:t>Antimicrobial peptides are a potential solution to combat resistant bacteria </a:t>
            </a:r>
          </a:p>
          <a:p>
            <a:r>
              <a:rPr lang="en-US" dirty="0"/>
              <a:t>Microarrays measure response of MRSA to </a:t>
            </a:r>
            <a:r>
              <a:rPr lang="en-US" dirty="0" err="1"/>
              <a:t>Ranalexin</a:t>
            </a:r>
            <a:r>
              <a:rPr lang="en-US" dirty="0"/>
              <a:t> </a:t>
            </a:r>
          </a:p>
          <a:p>
            <a:r>
              <a:rPr lang="en-US" dirty="0" smtClean="0"/>
              <a:t>Analysis </a:t>
            </a:r>
            <a:r>
              <a:rPr lang="en-US" dirty="0" smtClean="0"/>
              <a:t>of data agree with findings of </a:t>
            </a:r>
            <a:r>
              <a:rPr lang="en-US" dirty="0"/>
              <a:t>Overton et al.</a:t>
            </a:r>
          </a:p>
          <a:p>
            <a:endParaRPr lang="en-US" dirty="0"/>
          </a:p>
        </p:txBody>
      </p:sp>
    </p:spTree>
    <p:extLst>
      <p:ext uri="{BB962C8B-B14F-4D97-AF65-F5344CB8AC3E}">
        <p14:creationId xmlns:p14="http://schemas.microsoft.com/office/powerpoint/2010/main" val="1011725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4418"/>
          </a:xfrm>
        </p:spPr>
        <p:txBody>
          <a:bodyPr>
            <a:normAutofit/>
          </a:bodyPr>
          <a:lstStyle/>
          <a:p>
            <a:r>
              <a:rPr lang="en-US" sz="3600" b="1" dirty="0" smtClean="0"/>
              <a:t>MRSA infections are </a:t>
            </a:r>
            <a:r>
              <a:rPr lang="en-US" sz="3600" b="1" dirty="0"/>
              <a:t>rising due </a:t>
            </a:r>
            <a:r>
              <a:rPr lang="en-US" sz="3600" b="1" dirty="0" smtClean="0"/>
              <a:t>to strains </a:t>
            </a:r>
            <a:r>
              <a:rPr lang="en-US" sz="3600" b="1" dirty="0"/>
              <a:t>resistant </a:t>
            </a:r>
            <a:r>
              <a:rPr lang="en-US" sz="3600" b="1" dirty="0" smtClean="0"/>
              <a:t>to existing treatments</a:t>
            </a:r>
            <a:endParaRPr lang="en-US" sz="3600" b="1" dirty="0"/>
          </a:p>
        </p:txBody>
      </p:sp>
      <p:sp>
        <p:nvSpPr>
          <p:cNvPr id="3" name="Content Placeholder 2"/>
          <p:cNvSpPr>
            <a:spLocks noGrp="1"/>
          </p:cNvSpPr>
          <p:nvPr>
            <p:ph idx="1"/>
          </p:nvPr>
        </p:nvSpPr>
        <p:spPr>
          <a:xfrm>
            <a:off x="457200" y="1749056"/>
            <a:ext cx="8229600" cy="4525963"/>
          </a:xfrm>
        </p:spPr>
        <p:txBody>
          <a:bodyPr>
            <a:normAutofit/>
          </a:bodyPr>
          <a:lstStyle/>
          <a:p>
            <a:r>
              <a:rPr lang="en-US" dirty="0" smtClean="0"/>
              <a:t>MRSA=Methicillin Resistant </a:t>
            </a:r>
            <a:r>
              <a:rPr lang="en-US" i="1" dirty="0" smtClean="0"/>
              <a:t>Staphylococcus </a:t>
            </a:r>
            <a:r>
              <a:rPr lang="en-US" i="1" dirty="0" err="1" smtClean="0"/>
              <a:t>aureus</a:t>
            </a:r>
            <a:r>
              <a:rPr lang="en-US" i="1" dirty="0" smtClean="0"/>
              <a:t> </a:t>
            </a:r>
          </a:p>
          <a:p>
            <a:r>
              <a:rPr lang="en-US" dirty="0" smtClean="0"/>
              <a:t>Major global problem </a:t>
            </a:r>
          </a:p>
          <a:p>
            <a:pPr lvl="1"/>
            <a:r>
              <a:rPr lang="en-US" sz="3200" dirty="0"/>
              <a:t>P</a:t>
            </a:r>
            <a:r>
              <a:rPr lang="en-US" sz="3200" dirty="0" smtClean="0"/>
              <a:t>revention </a:t>
            </a:r>
            <a:r>
              <a:rPr lang="en-US" sz="3200" dirty="0"/>
              <a:t>and treatment strategies are imperative</a:t>
            </a:r>
          </a:p>
        </p:txBody>
      </p:sp>
    </p:spTree>
    <p:extLst>
      <p:ext uri="{BB962C8B-B14F-4D97-AF65-F5344CB8AC3E}">
        <p14:creationId xmlns:p14="http://schemas.microsoft.com/office/powerpoint/2010/main" val="6911825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t>Antimicrobial peptides are </a:t>
            </a:r>
            <a:r>
              <a:rPr lang="en-US" b="1" dirty="0"/>
              <a:t>a potential </a:t>
            </a:r>
            <a:r>
              <a:rPr lang="en-US" b="1" dirty="0" smtClean="0"/>
              <a:t>solution </a:t>
            </a:r>
            <a:r>
              <a:rPr lang="en-US" b="1" dirty="0"/>
              <a:t>to combat resistant bacteria</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Antimicrobial peptides </a:t>
            </a:r>
            <a:r>
              <a:rPr lang="en-US" dirty="0" smtClean="0"/>
              <a:t>are part </a:t>
            </a:r>
            <a:r>
              <a:rPr lang="en-US" dirty="0"/>
              <a:t>of the innate immune </a:t>
            </a:r>
            <a:r>
              <a:rPr lang="en-US" dirty="0" smtClean="0"/>
              <a:t>response</a:t>
            </a:r>
            <a:endParaRPr lang="en-US" dirty="0"/>
          </a:p>
          <a:p>
            <a:r>
              <a:rPr lang="en-US" dirty="0" err="1" smtClean="0"/>
              <a:t>Ranelexin</a:t>
            </a:r>
            <a:r>
              <a:rPr lang="en-US" dirty="0" smtClean="0"/>
              <a:t> is a 20 </a:t>
            </a:r>
            <a:r>
              <a:rPr lang="en-US" dirty="0" err="1" smtClean="0"/>
              <a:t>a.a</a:t>
            </a:r>
            <a:r>
              <a:rPr lang="en-US" dirty="0"/>
              <a:t>. </a:t>
            </a:r>
            <a:r>
              <a:rPr lang="en-US" dirty="0" smtClean="0"/>
              <a:t>peptide </a:t>
            </a:r>
            <a:r>
              <a:rPr lang="en-US" dirty="0"/>
              <a:t>isolated from </a:t>
            </a:r>
            <a:r>
              <a:rPr lang="en-US" dirty="0" smtClean="0"/>
              <a:t>a bullfrog</a:t>
            </a:r>
          </a:p>
          <a:p>
            <a:pPr lvl="1"/>
            <a:r>
              <a:rPr lang="en-US" dirty="0"/>
              <a:t>Activity against Gram-positive </a:t>
            </a:r>
            <a:r>
              <a:rPr lang="en-US" dirty="0" err="1" smtClean="0"/>
              <a:t>bacteria,especially</a:t>
            </a:r>
            <a:r>
              <a:rPr lang="en-US" dirty="0" smtClean="0"/>
              <a:t> S.</a:t>
            </a:r>
            <a:r>
              <a:rPr lang="en-US" i="1" dirty="0" smtClean="0"/>
              <a:t> </a:t>
            </a:r>
            <a:r>
              <a:rPr lang="en-US" i="1" dirty="0" err="1" smtClean="0"/>
              <a:t>Aureus</a:t>
            </a:r>
            <a:r>
              <a:rPr lang="en-US" dirty="0" smtClean="0"/>
              <a:t>, </a:t>
            </a:r>
            <a:r>
              <a:rPr lang="en-US" dirty="0"/>
              <a:t>in </a:t>
            </a:r>
            <a:r>
              <a:rPr lang="en-US" dirty="0" smtClean="0"/>
              <a:t>vitro</a:t>
            </a:r>
          </a:p>
          <a:p>
            <a:pPr lvl="1"/>
            <a:r>
              <a:rPr lang="en-US" dirty="0"/>
              <a:t>Therapeutic potential against MRSA</a:t>
            </a:r>
            <a:endParaRPr lang="en-US" dirty="0" smtClean="0"/>
          </a:p>
        </p:txBody>
      </p:sp>
    </p:spTree>
    <p:extLst>
      <p:ext uri="{BB962C8B-B14F-4D97-AF65-F5344CB8AC3E}">
        <p14:creationId xmlns:p14="http://schemas.microsoft.com/office/powerpoint/2010/main" val="418215407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69" y="274442"/>
            <a:ext cx="8229600" cy="1143000"/>
          </a:xfrm>
        </p:spPr>
        <p:txBody>
          <a:bodyPr>
            <a:normAutofit fontScale="90000"/>
          </a:bodyPr>
          <a:lstStyle/>
          <a:p>
            <a:r>
              <a:rPr lang="en-US" dirty="0" smtClean="0"/>
              <a:t/>
            </a:r>
            <a:br>
              <a:rPr lang="en-US" dirty="0" smtClean="0"/>
            </a:br>
            <a:r>
              <a:rPr lang="en-US" sz="4000" b="1" dirty="0" smtClean="0"/>
              <a:t>Overton et al (2011) used DNA microarrays to measure response of MRSA to </a:t>
            </a:r>
            <a:r>
              <a:rPr lang="en-US" sz="4000" b="1" dirty="0" err="1" smtClean="0"/>
              <a:t>ranalexin</a:t>
            </a:r>
            <a:r>
              <a:rPr lang="en-US" dirty="0"/>
              <a:t/>
            </a:r>
            <a:br>
              <a:rPr lang="en-US" dirty="0"/>
            </a:br>
            <a:endParaRPr lang="en-US" dirty="0"/>
          </a:p>
        </p:txBody>
      </p:sp>
      <p:sp>
        <p:nvSpPr>
          <p:cNvPr id="3" name="Content Placeholder 2"/>
          <p:cNvSpPr>
            <a:spLocks noGrp="1"/>
          </p:cNvSpPr>
          <p:nvPr>
            <p:ph idx="1"/>
          </p:nvPr>
        </p:nvSpPr>
        <p:spPr>
          <a:xfrm>
            <a:off x="457200" y="1706525"/>
            <a:ext cx="8229600" cy="4525963"/>
          </a:xfrm>
        </p:spPr>
        <p:txBody>
          <a:bodyPr>
            <a:normAutofit fontScale="92500"/>
          </a:bodyPr>
          <a:lstStyle/>
          <a:p>
            <a:r>
              <a:rPr lang="en-US" dirty="0"/>
              <a:t>Understanding the mechanism of antimicrobials leads to developing new therapeutic strategies </a:t>
            </a:r>
            <a:endParaRPr lang="en-US" dirty="0" smtClean="0"/>
          </a:p>
          <a:p>
            <a:r>
              <a:rPr lang="en-US" dirty="0" err="1"/>
              <a:t>Transcriptome</a:t>
            </a:r>
            <a:r>
              <a:rPr lang="en-US" dirty="0"/>
              <a:t> </a:t>
            </a:r>
            <a:r>
              <a:rPr lang="en-US" dirty="0" smtClean="0"/>
              <a:t>profiling</a:t>
            </a:r>
            <a:endParaRPr lang="en-US" dirty="0"/>
          </a:p>
          <a:p>
            <a:pPr lvl="1"/>
            <a:r>
              <a:rPr lang="en-US" dirty="0" smtClean="0"/>
              <a:t>Examines </a:t>
            </a:r>
            <a:r>
              <a:rPr lang="en-US" dirty="0"/>
              <a:t>the expression level of mRNAs in a given cell </a:t>
            </a:r>
            <a:r>
              <a:rPr lang="en-US" dirty="0" smtClean="0"/>
              <a:t>population</a:t>
            </a:r>
          </a:p>
          <a:p>
            <a:pPr lvl="1"/>
            <a:r>
              <a:rPr lang="en-US" dirty="0" smtClean="0"/>
              <a:t>“</a:t>
            </a:r>
            <a:r>
              <a:rPr lang="en-US" dirty="0" err="1" smtClean="0"/>
              <a:t>RanaUp</a:t>
            </a:r>
            <a:r>
              <a:rPr lang="en-US" dirty="0" smtClean="0"/>
              <a:t>” or “</a:t>
            </a:r>
            <a:r>
              <a:rPr lang="en-US" dirty="0" err="1" smtClean="0"/>
              <a:t>Ranadown</a:t>
            </a:r>
            <a:r>
              <a:rPr lang="en-US" dirty="0" smtClean="0"/>
              <a:t>” </a:t>
            </a:r>
          </a:p>
          <a:p>
            <a:r>
              <a:rPr lang="en-US" dirty="0" smtClean="0"/>
              <a:t>mRNA generated in response to antimicrobial stress reflect the </a:t>
            </a:r>
            <a:r>
              <a:rPr lang="en-US" dirty="0"/>
              <a:t>change in particular cell functions, provide marker for the type of </a:t>
            </a:r>
            <a:r>
              <a:rPr lang="en-US" dirty="0" smtClean="0"/>
              <a:t>stress</a:t>
            </a:r>
          </a:p>
          <a:p>
            <a:endParaRPr lang="en-US" dirty="0"/>
          </a:p>
        </p:txBody>
      </p:sp>
    </p:spTree>
    <p:extLst>
      <p:ext uri="{BB962C8B-B14F-4D97-AF65-F5344CB8AC3E}">
        <p14:creationId xmlns:p14="http://schemas.microsoft.com/office/powerpoint/2010/main" val="132803416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a:t>
            </a:r>
            <a:endParaRPr lang="en-US" dirty="0"/>
          </a:p>
        </p:txBody>
      </p:sp>
      <p:sp>
        <p:nvSpPr>
          <p:cNvPr id="3" name="Content Placeholder 2"/>
          <p:cNvSpPr>
            <a:spLocks noGrp="1"/>
          </p:cNvSpPr>
          <p:nvPr>
            <p:ph idx="1"/>
          </p:nvPr>
        </p:nvSpPr>
        <p:spPr/>
        <p:txBody>
          <a:bodyPr>
            <a:normAutofit/>
          </a:bodyPr>
          <a:lstStyle/>
          <a:p>
            <a:r>
              <a:rPr lang="en-US" dirty="0">
                <a:solidFill>
                  <a:srgbClr val="7F7F7F"/>
                </a:solidFill>
              </a:rPr>
              <a:t>MRSA infections rising due to resistant strains</a:t>
            </a:r>
          </a:p>
          <a:p>
            <a:r>
              <a:rPr lang="en-US" dirty="0">
                <a:solidFill>
                  <a:srgbClr val="7F7F7F"/>
                </a:solidFill>
              </a:rPr>
              <a:t>Antimicrobial peptides are a potential solution to combat resistant bacteria </a:t>
            </a:r>
          </a:p>
          <a:p>
            <a:r>
              <a:rPr lang="en-US" dirty="0"/>
              <a:t>Microarrays measure response of MRSA to </a:t>
            </a:r>
            <a:r>
              <a:rPr lang="en-US" dirty="0" err="1"/>
              <a:t>Ranalexin</a:t>
            </a:r>
            <a:r>
              <a:rPr lang="en-US" dirty="0"/>
              <a:t> </a:t>
            </a:r>
          </a:p>
          <a:p>
            <a:r>
              <a:rPr lang="en-US" dirty="0" smtClean="0">
                <a:solidFill>
                  <a:schemeClr val="bg1">
                    <a:lumMod val="50000"/>
                  </a:schemeClr>
                </a:solidFill>
              </a:rPr>
              <a:t>Analysis </a:t>
            </a:r>
            <a:r>
              <a:rPr lang="en-US" dirty="0" smtClean="0">
                <a:solidFill>
                  <a:schemeClr val="bg1">
                    <a:lumMod val="50000"/>
                  </a:schemeClr>
                </a:solidFill>
              </a:rPr>
              <a:t>of data agree with findings of </a:t>
            </a:r>
            <a:r>
              <a:rPr lang="en-US" dirty="0">
                <a:solidFill>
                  <a:schemeClr val="bg1">
                    <a:lumMod val="50000"/>
                  </a:schemeClr>
                </a:solidFill>
              </a:rPr>
              <a:t>Overton et al.</a:t>
            </a:r>
          </a:p>
          <a:p>
            <a:endParaRPr lang="en-US" dirty="0"/>
          </a:p>
        </p:txBody>
      </p:sp>
    </p:spTree>
    <p:extLst>
      <p:ext uri="{BB962C8B-B14F-4D97-AF65-F5344CB8AC3E}">
        <p14:creationId xmlns:p14="http://schemas.microsoft.com/office/powerpoint/2010/main" val="1076283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Experimental Design </a:t>
            </a:r>
            <a:endParaRPr lang="en-US" b="1" dirty="0"/>
          </a:p>
        </p:txBody>
      </p:sp>
      <p:pic>
        <p:nvPicPr>
          <p:cNvPr id="6" name="Content Placeholder 5" descr="Screen Shot 2014-11-12 at 8.42.36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1436" r="2108"/>
          <a:stretch/>
        </p:blipFill>
        <p:spPr>
          <a:xfrm>
            <a:off x="457200" y="1600200"/>
            <a:ext cx="5030511" cy="4898125"/>
          </a:xfrm>
        </p:spPr>
      </p:pic>
      <p:sp>
        <p:nvSpPr>
          <p:cNvPr id="7" name="TextBox 6"/>
          <p:cNvSpPr txBox="1"/>
          <p:nvPr/>
        </p:nvSpPr>
        <p:spPr>
          <a:xfrm>
            <a:off x="5487711" y="1701399"/>
            <a:ext cx="3352671" cy="3785652"/>
          </a:xfrm>
          <a:prstGeom prst="rect">
            <a:avLst/>
          </a:prstGeom>
          <a:noFill/>
        </p:spPr>
        <p:txBody>
          <a:bodyPr wrap="square" rtlCol="0">
            <a:spAutoFit/>
          </a:bodyPr>
          <a:lstStyle/>
          <a:p>
            <a:pPr marL="285750" indent="-285750">
              <a:buFont typeface="Arial"/>
              <a:buChar char="•"/>
            </a:pPr>
            <a:r>
              <a:rPr lang="en-US" sz="2000" dirty="0" smtClean="0"/>
              <a:t>Used </a:t>
            </a:r>
            <a:r>
              <a:rPr lang="en-US" sz="2000" dirty="0"/>
              <a:t>samples form MRSA-</a:t>
            </a:r>
            <a:r>
              <a:rPr lang="en-US" sz="2000" dirty="0" smtClean="0"/>
              <a:t>252</a:t>
            </a:r>
          </a:p>
          <a:p>
            <a:pPr marL="285750" indent="-285750">
              <a:buFont typeface="Arial"/>
              <a:buChar char="•"/>
            </a:pPr>
            <a:r>
              <a:rPr lang="en-US" sz="2000" dirty="0"/>
              <a:t>H</a:t>
            </a:r>
            <a:r>
              <a:rPr lang="en-US" sz="2000" dirty="0" smtClean="0"/>
              <a:t>ybridized </a:t>
            </a:r>
            <a:r>
              <a:rPr lang="en-US" sz="2000" dirty="0"/>
              <a:t>6 microarray </a:t>
            </a:r>
            <a:r>
              <a:rPr lang="en-US" sz="2000" dirty="0" smtClean="0"/>
              <a:t>chips: they </a:t>
            </a:r>
            <a:r>
              <a:rPr lang="en-US" sz="2000" dirty="0"/>
              <a:t>performed three biological replicates, with each having two technical </a:t>
            </a:r>
            <a:r>
              <a:rPr lang="en-US" sz="2000" dirty="0" smtClean="0"/>
              <a:t>replicates</a:t>
            </a:r>
          </a:p>
          <a:p>
            <a:pPr marL="285750" indent="-285750">
              <a:buFont typeface="Arial"/>
              <a:buChar char="•"/>
            </a:pPr>
            <a:r>
              <a:rPr lang="en-US" sz="2000" dirty="0"/>
              <a:t>P</a:t>
            </a:r>
            <a:r>
              <a:rPr lang="en-US" sz="2000" dirty="0" smtClean="0"/>
              <a:t>aired </a:t>
            </a:r>
            <a:r>
              <a:rPr lang="en-US" sz="2000" dirty="0"/>
              <a:t>samples on the chip were: Control 1 and </a:t>
            </a:r>
            <a:r>
              <a:rPr lang="en-US" sz="2000" dirty="0" err="1" smtClean="0"/>
              <a:t>Ranalexin</a:t>
            </a:r>
            <a:r>
              <a:rPr lang="en-US" sz="2000" dirty="0" smtClean="0"/>
              <a:t> </a:t>
            </a:r>
            <a:r>
              <a:rPr lang="en-US" sz="2000" dirty="0"/>
              <a:t>1, Control 2 and </a:t>
            </a:r>
            <a:r>
              <a:rPr lang="en-US" sz="2000" dirty="0" err="1" smtClean="0"/>
              <a:t>Ranalexin</a:t>
            </a:r>
            <a:r>
              <a:rPr lang="en-US" sz="2000" dirty="0" smtClean="0"/>
              <a:t> </a:t>
            </a:r>
            <a:r>
              <a:rPr lang="en-US" sz="2000" dirty="0"/>
              <a:t>2, Control 3 and </a:t>
            </a:r>
            <a:r>
              <a:rPr lang="en-US" sz="2000" dirty="0" err="1" smtClean="0"/>
              <a:t>Ranalexin</a:t>
            </a:r>
            <a:r>
              <a:rPr lang="en-US" sz="2000" dirty="0" smtClean="0"/>
              <a:t> </a:t>
            </a:r>
            <a:r>
              <a:rPr lang="en-US" sz="2000" dirty="0"/>
              <a:t>3</a:t>
            </a:r>
          </a:p>
        </p:txBody>
      </p:sp>
    </p:spTree>
    <p:extLst>
      <p:ext uri="{BB962C8B-B14F-4D97-AF65-F5344CB8AC3E}">
        <p14:creationId xmlns:p14="http://schemas.microsoft.com/office/powerpoint/2010/main" val="3213430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a:t>
            </a:r>
            <a:endParaRPr lang="en-US" dirty="0"/>
          </a:p>
        </p:txBody>
      </p:sp>
      <p:sp>
        <p:nvSpPr>
          <p:cNvPr id="3" name="Content Placeholder 2"/>
          <p:cNvSpPr>
            <a:spLocks noGrp="1"/>
          </p:cNvSpPr>
          <p:nvPr>
            <p:ph idx="1"/>
          </p:nvPr>
        </p:nvSpPr>
        <p:spPr/>
        <p:txBody>
          <a:bodyPr>
            <a:normAutofit/>
          </a:bodyPr>
          <a:lstStyle/>
          <a:p>
            <a:r>
              <a:rPr lang="en-US" dirty="0">
                <a:solidFill>
                  <a:srgbClr val="7F7F7F"/>
                </a:solidFill>
              </a:rPr>
              <a:t>MRSA infections rising due to resistant strains</a:t>
            </a:r>
          </a:p>
          <a:p>
            <a:r>
              <a:rPr lang="en-US" dirty="0">
                <a:solidFill>
                  <a:srgbClr val="7F7F7F"/>
                </a:solidFill>
              </a:rPr>
              <a:t>Antimicrobial peptides are a potential solution to combat resistant bacteria </a:t>
            </a:r>
          </a:p>
          <a:p>
            <a:r>
              <a:rPr lang="en-US" dirty="0">
                <a:solidFill>
                  <a:srgbClr val="7F7F7F"/>
                </a:solidFill>
              </a:rPr>
              <a:t>Microarrays measure response of MRSA to </a:t>
            </a:r>
            <a:r>
              <a:rPr lang="en-US" dirty="0" err="1">
                <a:solidFill>
                  <a:srgbClr val="7F7F7F"/>
                </a:solidFill>
              </a:rPr>
              <a:t>Ranalexin</a:t>
            </a:r>
            <a:r>
              <a:rPr lang="en-US" dirty="0">
                <a:solidFill>
                  <a:srgbClr val="7F7F7F"/>
                </a:solidFill>
              </a:rPr>
              <a:t> </a:t>
            </a:r>
          </a:p>
          <a:p>
            <a:r>
              <a:rPr lang="en-US" dirty="0" smtClean="0"/>
              <a:t>Analysis </a:t>
            </a:r>
            <a:r>
              <a:rPr lang="en-US" dirty="0" smtClean="0"/>
              <a:t>of data agree with findings of </a:t>
            </a:r>
            <a:r>
              <a:rPr lang="en-US" dirty="0"/>
              <a:t>Overton et al.</a:t>
            </a:r>
          </a:p>
          <a:p>
            <a:endParaRPr lang="en-US" dirty="0"/>
          </a:p>
        </p:txBody>
      </p:sp>
    </p:spTree>
    <p:extLst>
      <p:ext uri="{BB962C8B-B14F-4D97-AF65-F5344CB8AC3E}">
        <p14:creationId xmlns:p14="http://schemas.microsoft.com/office/powerpoint/2010/main" val="1076283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Sanity Check: Number of genes significantly changed</a:t>
            </a:r>
            <a:br>
              <a:rPr lang="en-US" b="1" dirty="0"/>
            </a:br>
            <a:endParaRPr lang="en-US" b="1" dirty="0"/>
          </a:p>
        </p:txBody>
      </p:sp>
      <p:pic>
        <p:nvPicPr>
          <p:cNvPr id="1027" name="Picture 3"/>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8228" t="35356" r="77489" b="49628"/>
          <a:stretch/>
        </p:blipFill>
        <p:spPr bwMode="auto">
          <a:xfrm>
            <a:off x="1371600" y="2590800"/>
            <a:ext cx="6180438" cy="36551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1524000" y="1752600"/>
            <a:ext cx="6103402" cy="923330"/>
          </a:xfrm>
          <a:prstGeom prst="rect">
            <a:avLst/>
          </a:prstGeom>
          <a:noFill/>
        </p:spPr>
        <p:txBody>
          <a:bodyPr wrap="none" rtlCol="0">
            <a:spAutoFit/>
          </a:bodyPr>
          <a:lstStyle/>
          <a:p>
            <a:r>
              <a:rPr lang="en-US" b="1" dirty="0" smtClean="0"/>
              <a:t>Figure1. </a:t>
            </a:r>
            <a:r>
              <a:rPr lang="en-US" dirty="0" smtClean="0"/>
              <a:t>This table lists the number of genes at various p-value </a:t>
            </a:r>
          </a:p>
          <a:p>
            <a:r>
              <a:rPr lang="en-US" dirty="0" smtClean="0"/>
              <a:t>cut-offs. Percentage of genes that are larger than the cutoff. </a:t>
            </a:r>
            <a:endParaRPr lang="en-US" b="1" dirty="0" smtClean="0"/>
          </a:p>
          <a:p>
            <a:endParaRPr lang="en-US" dirty="0"/>
          </a:p>
        </p:txBody>
      </p:sp>
    </p:spTree>
    <p:extLst>
      <p:ext uri="{BB962C8B-B14F-4D97-AF65-F5344CB8AC3E}">
        <p14:creationId xmlns:p14="http://schemas.microsoft.com/office/powerpoint/2010/main" val="2362176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587</TotalTime>
  <Words>1188</Words>
  <Application>Microsoft Macintosh PowerPoint</Application>
  <PresentationFormat>On-screen Show (4:3)</PresentationFormat>
  <Paragraphs>133</Paragraphs>
  <Slides>18</Slides>
  <Notes>14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Global network analysis of drug tolerance, mode of action and virulence in methicillin-resistant S.aureus  Overton et al., 2011 I.M. Overton, S. Graham, K.A. Gould, J. Hinds, C.H. Botting, S. Shirran, G.J. Barton, P.J. Coote Global network analysis of drug tolerance, mode of action and virulence in methicillin-resistant S. aureus </vt:lpstr>
      <vt:lpstr>Outline </vt:lpstr>
      <vt:lpstr>MRSA infections are rising due to strains resistant to existing treatments</vt:lpstr>
      <vt:lpstr> Antimicrobial peptides are a potential solution to combat resistant bacteria </vt:lpstr>
      <vt:lpstr> Overton et al (2011) used DNA microarrays to measure response of MRSA to ranalexin </vt:lpstr>
      <vt:lpstr>Outline </vt:lpstr>
      <vt:lpstr>Experimental Design </vt:lpstr>
      <vt:lpstr>Outline </vt:lpstr>
      <vt:lpstr>Sanity Check: Number of genes significantly changed </vt:lpstr>
      <vt:lpstr>Understanding how Ranalexin works to combat  MRSA</vt:lpstr>
      <vt:lpstr>Significant Genes Based on Data Analysis </vt:lpstr>
      <vt:lpstr>Ranlexin response modules that were upregulated </vt:lpstr>
      <vt:lpstr>Analysis of GO terms “RanaUp” </vt:lpstr>
      <vt:lpstr>What does MRSA do to combat Ranalexin  </vt:lpstr>
      <vt:lpstr>Ranalexin response modules that were downregulated </vt:lpstr>
      <vt:lpstr>Analysis of GO terms “RanaDown” </vt:lpstr>
      <vt:lpstr>Summary </vt:lpstr>
      <vt:lpstr>Acknowledgments </vt:lpstr>
    </vt:vector>
  </TitlesOfParts>
  <Company>Loyola Marymount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network analysis of drug tolerance, mode of action and virulence in methicillin-resistant S.aureus  Overton et al., 2011 I.M. Overton, S. Graham, K.A. Gould, J. Hinds, C.H. Botting, S. Shirran, G.J. Barton, P.J. Coote Global network analysis of drug tolerance, mode of action and virulence in methicillin-resistant S. aureus</dc:title>
  <dc:creator>RMP-IMAGE</dc:creator>
  <cp:lastModifiedBy>Chloe Jones</cp:lastModifiedBy>
  <cp:revision>21</cp:revision>
  <dcterms:created xsi:type="dcterms:W3CDTF">2014-12-09T22:41:46Z</dcterms:created>
  <dcterms:modified xsi:type="dcterms:W3CDTF">2014-12-10T21:31:57Z</dcterms:modified>
</cp:coreProperties>
</file>