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81" r:id="rId4"/>
    <p:sldId id="271" r:id="rId5"/>
    <p:sldId id="257" r:id="rId6"/>
    <p:sldId id="263" r:id="rId7"/>
    <p:sldId id="259" r:id="rId8"/>
    <p:sldId id="264" r:id="rId9"/>
    <p:sldId id="276" r:id="rId10"/>
    <p:sldId id="265" r:id="rId11"/>
    <p:sldId id="267" r:id="rId12"/>
    <p:sldId id="279" r:id="rId13"/>
    <p:sldId id="258" r:id="rId14"/>
    <p:sldId id="268" r:id="rId15"/>
    <p:sldId id="269" r:id="rId16"/>
    <p:sldId id="270" r:id="rId17"/>
    <p:sldId id="261" r:id="rId18"/>
    <p:sldId id="262" r:id="rId19"/>
    <p:sldId id="260" r:id="rId20"/>
    <p:sldId id="273" r:id="rId21"/>
    <p:sldId id="277" r:id="rId22"/>
    <p:sldId id="274" r:id="rId23"/>
    <p:sldId id="272" r:id="rId24"/>
    <p:sldId id="278" r:id="rId25"/>
    <p:sldId id="275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2832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BA5EC-9038-4435-9408-B727B12E5CB7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167F-575F-42A5-815A-72E6F0E64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Focal</a:t>
            </a:r>
            <a:r>
              <a:rPr lang="en-US" baseline="0" dirty="0" smtClean="0"/>
              <a:t> complex is smaller than a focal adhesion, which has </a:t>
            </a:r>
            <a:r>
              <a:rPr lang="en-US" baseline="0" dirty="0" err="1" smtClean="0"/>
              <a:t>integrin</a:t>
            </a:r>
            <a:r>
              <a:rPr lang="en-US" baseline="0" dirty="0" smtClean="0"/>
              <a:t> clustering.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67F-575F-42A5-815A-72E6F0E642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17BC-EE81-424D-BA7C-4B7B727F5C24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FD66-C10A-42C3-A8E0-19A012DAC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ading.ac.uk/cellmigration/adhesion.htm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Rho family </a:t>
            </a:r>
            <a:r>
              <a:rPr lang="en-US" b="1" dirty="0" err="1" smtClean="0">
                <a:solidFill>
                  <a:schemeClr val="tx1"/>
                </a:solidFill>
              </a:rPr>
              <a:t>GTPases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Thuy</a:t>
            </a:r>
            <a:r>
              <a:rPr lang="en-US" b="1" dirty="0" smtClean="0">
                <a:solidFill>
                  <a:schemeClr val="tx1"/>
                </a:solidFill>
              </a:rPr>
              <a:t> Nguyen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3/6/2012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</a:t>
            </a:r>
            <a:r>
              <a:rPr lang="en-US" dirty="0" smtClean="0"/>
              <a:t> regulate </a:t>
            </a:r>
            <a:r>
              <a:rPr lang="en-US" dirty="0" err="1" smtClean="0"/>
              <a:t>actin</a:t>
            </a:r>
            <a:r>
              <a:rPr lang="en-US" dirty="0" smtClean="0"/>
              <a:t> polymerization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641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63246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Ridley, A. (2001). Rho </a:t>
            </a:r>
            <a:r>
              <a:rPr lang="en-US" sz="1400" dirty="0" err="1" smtClean="0"/>
              <a:t>GTPases</a:t>
            </a:r>
            <a:r>
              <a:rPr lang="en-US" sz="1400" dirty="0" smtClean="0"/>
              <a:t> and cell migration.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When </a:t>
            </a:r>
            <a:r>
              <a:rPr lang="en-US" sz="2600" dirty="0" err="1" smtClean="0"/>
              <a:t>Rac</a:t>
            </a:r>
            <a:r>
              <a:rPr lang="en-US" sz="2600" dirty="0" smtClean="0"/>
              <a:t> is inhibited, cells cannot migrate.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Rac</a:t>
            </a:r>
            <a:r>
              <a:rPr lang="en-US" dirty="0" smtClean="0"/>
              <a:t> is required for focal complex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focal complex structures are localized in the </a:t>
            </a:r>
            <a:r>
              <a:rPr lang="en-US" dirty="0" err="1" smtClean="0"/>
              <a:t>lamellipodia</a:t>
            </a:r>
            <a:r>
              <a:rPr lang="en-US" dirty="0" smtClean="0"/>
              <a:t> of most migrating cells. These complexes mediate the attachment of the </a:t>
            </a:r>
            <a:r>
              <a:rPr lang="en-US" dirty="0" err="1" smtClean="0"/>
              <a:t>lamellipodium</a:t>
            </a:r>
            <a:r>
              <a:rPr lang="en-US" dirty="0" smtClean="0"/>
              <a:t> to the ECM.</a:t>
            </a:r>
          </a:p>
          <a:p>
            <a:r>
              <a:rPr lang="en-US" dirty="0" smtClean="0"/>
              <a:t>Continuous formation of new interactions between </a:t>
            </a:r>
            <a:r>
              <a:rPr lang="en-US" dirty="0" err="1" smtClean="0"/>
              <a:t>integrins</a:t>
            </a:r>
            <a:r>
              <a:rPr lang="en-US" dirty="0" smtClean="0"/>
              <a:t> and ECM at the leading edge can provide a positive feedback loop.</a:t>
            </a:r>
          </a:p>
          <a:p>
            <a:r>
              <a:rPr lang="en-US" dirty="0" err="1" smtClean="0"/>
              <a:t>Rac</a:t>
            </a:r>
            <a:r>
              <a:rPr lang="en-US" dirty="0" smtClean="0"/>
              <a:t> can also regulate the turn-over of focal complexes.</a:t>
            </a:r>
          </a:p>
          <a:p>
            <a:r>
              <a:rPr lang="en-US" dirty="0" smtClean="0"/>
              <a:t>Focal complexes can mature into Rho-induced focal adhesions.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304002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Ridley, A. (2001).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and cell migration. </a:t>
            </a:r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Focal complex vs. focal adhesion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638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238625" cy="37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64886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http://www.reading.ac.uk/cellmigration/adhesion.htm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40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300" dirty="0" smtClean="0"/>
              <a:t>Activation of Rho induce the formation of stress fiber (contractile </a:t>
            </a:r>
            <a:r>
              <a:rPr lang="en-US" sz="3300" dirty="0" err="1" smtClean="0"/>
              <a:t>actin</a:t>
            </a:r>
            <a:r>
              <a:rPr lang="en-US" sz="3300" dirty="0" smtClean="0"/>
              <a:t> and myosin filaments) and focal adhesion. Rho activity is also required to maintain focal adhesion.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817234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7912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Hall, et al. (1998). Rho </a:t>
            </a:r>
            <a:r>
              <a:rPr lang="en-US" sz="1200" dirty="0" err="1" smtClean="0"/>
              <a:t>GTPases</a:t>
            </a:r>
            <a:r>
              <a:rPr lang="en-US" sz="1200" dirty="0" smtClean="0"/>
              <a:t> and the </a:t>
            </a:r>
            <a:r>
              <a:rPr lang="en-US" sz="1200" dirty="0" err="1" smtClean="0"/>
              <a:t>Actin</a:t>
            </a:r>
            <a:r>
              <a:rPr lang="en-US" sz="1200" dirty="0" smtClean="0"/>
              <a:t> Cytoskeleton.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 regulates cell body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 body contraction is dependent on </a:t>
            </a:r>
            <a:r>
              <a:rPr lang="en-US" sz="2800" dirty="0" err="1" smtClean="0"/>
              <a:t>actomyosin</a:t>
            </a:r>
            <a:r>
              <a:rPr lang="en-US" sz="2800" dirty="0" smtClean="0"/>
              <a:t> contractility.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5803385" cy="3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304002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Ridley, A. (2001).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and cell migration. </a:t>
            </a:r>
          </a:p>
          <a:p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2098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Rho via ROCK can inactivate MLC </a:t>
            </a:r>
            <a:r>
              <a:rPr lang="en-US" sz="2400" dirty="0" err="1" smtClean="0"/>
              <a:t>phosphatase</a:t>
            </a:r>
            <a:r>
              <a:rPr lang="en-US" sz="2400" dirty="0" smtClean="0"/>
              <a:t> to stimulate myosin light chain (MLC)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Rho via </a:t>
            </a:r>
            <a:r>
              <a:rPr lang="en-US" sz="2400" dirty="0" err="1" smtClean="0"/>
              <a:t>Dia</a:t>
            </a:r>
            <a:r>
              <a:rPr lang="en-US" sz="2400" dirty="0" smtClean="0"/>
              <a:t> might induce </a:t>
            </a:r>
            <a:r>
              <a:rPr lang="en-US" sz="2400" dirty="0" err="1" smtClean="0"/>
              <a:t>actin</a:t>
            </a:r>
            <a:r>
              <a:rPr lang="en-US" sz="2400" dirty="0" smtClean="0"/>
              <a:t> polymerization, and Rho via ROCK might regulate </a:t>
            </a:r>
            <a:r>
              <a:rPr lang="en-US" sz="2400" dirty="0" err="1" smtClean="0"/>
              <a:t>actin</a:t>
            </a:r>
            <a:r>
              <a:rPr lang="en-US" sz="2400" dirty="0" smtClean="0"/>
              <a:t> </a:t>
            </a:r>
            <a:r>
              <a:rPr lang="en-US" sz="2400" dirty="0" err="1" smtClean="0"/>
              <a:t>depolymerization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Rho regulates formation of focal 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High-level of Rho activity will result in a high level of </a:t>
            </a:r>
            <a:r>
              <a:rPr lang="en-US" dirty="0" err="1" smtClean="0"/>
              <a:t>integrin</a:t>
            </a:r>
            <a:r>
              <a:rPr lang="en-US" dirty="0" smtClean="0"/>
              <a:t>-mediated adhesion, and that will inhibit cell migration due to stronger adhesion to ECM.</a:t>
            </a:r>
          </a:p>
          <a:p>
            <a:r>
              <a:rPr lang="en-US" dirty="0" smtClean="0"/>
              <a:t>Reducing Rho activity can lower adhesion and promote migration. However, it can also decrease the cell migration by inhibiting cell body contraction.</a:t>
            </a:r>
          </a:p>
          <a:p>
            <a:r>
              <a:rPr lang="en-US" dirty="0" smtClean="0"/>
              <a:t>In less adherent cells that lacks of focal adhesion, Rho does not affect adhesion.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304002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Ridley, A. (2001).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and cell migration. </a:t>
            </a:r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Rho and </a:t>
            </a:r>
            <a:r>
              <a:rPr lang="en-US" dirty="0" err="1" smtClean="0"/>
              <a:t>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r>
              <a:rPr lang="en-US" dirty="0" smtClean="0"/>
              <a:t>It is found that a gradient of activated </a:t>
            </a:r>
            <a:r>
              <a:rPr lang="en-US" dirty="0" err="1" smtClean="0"/>
              <a:t>Rac</a:t>
            </a:r>
            <a:r>
              <a:rPr lang="en-US" dirty="0" smtClean="0"/>
              <a:t> is distributed from the front to the rear of migrating cells. </a:t>
            </a:r>
          </a:p>
          <a:p>
            <a:r>
              <a:rPr lang="en-US" dirty="0" err="1" smtClean="0"/>
              <a:t>Rac</a:t>
            </a:r>
            <a:r>
              <a:rPr lang="en-US" dirty="0" smtClean="0"/>
              <a:t> and Rho </a:t>
            </a:r>
            <a:r>
              <a:rPr lang="en-US" dirty="0" err="1" smtClean="0"/>
              <a:t>activitity</a:t>
            </a:r>
            <a:r>
              <a:rPr lang="en-US" dirty="0" smtClean="0"/>
              <a:t> might be localized to opposite ends of the cell.</a:t>
            </a:r>
          </a:p>
          <a:p>
            <a:r>
              <a:rPr lang="en-US" dirty="0" smtClean="0"/>
              <a:t>Both papers by </a:t>
            </a:r>
            <a:r>
              <a:rPr lang="en-US" dirty="0" err="1" smtClean="0"/>
              <a:t>Buchsbaum</a:t>
            </a:r>
            <a:r>
              <a:rPr lang="en-US" dirty="0" smtClean="0"/>
              <a:t> and </a:t>
            </a:r>
            <a:r>
              <a:rPr lang="en-US" dirty="0" err="1" smtClean="0"/>
              <a:t>Wittmann</a:t>
            </a:r>
            <a:r>
              <a:rPr lang="en-US" dirty="0" smtClean="0"/>
              <a:t> indicates that activation of </a:t>
            </a:r>
            <a:r>
              <a:rPr lang="en-US" dirty="0" err="1" smtClean="0"/>
              <a:t>Rac</a:t>
            </a:r>
            <a:r>
              <a:rPr lang="en-US" dirty="0" smtClean="0"/>
              <a:t> results in down-regulation/inhibition of Rho.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172200"/>
            <a:ext cx="510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Buchsbaum</a:t>
            </a:r>
            <a:r>
              <a:rPr lang="en-US" sz="1500" dirty="0" smtClean="0"/>
              <a:t>, R. (2007). Rho activation at a glance.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534835"/>
            <a:ext cx="807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Wittmann</a:t>
            </a:r>
            <a:r>
              <a:rPr lang="en-US" sz="1500" dirty="0" smtClean="0"/>
              <a:t>, T. and </a:t>
            </a:r>
            <a:r>
              <a:rPr lang="en-US" sz="1500" dirty="0" err="1" smtClean="0"/>
              <a:t>Storer</a:t>
            </a:r>
            <a:r>
              <a:rPr lang="en-US" sz="1500" dirty="0" smtClean="0"/>
              <a:t>, C. (2001). Cell motility: can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and microtubules point the way?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Rho/</a:t>
            </a:r>
            <a:r>
              <a:rPr lang="en-US" dirty="0" err="1" smtClean="0"/>
              <a:t>Rac</a:t>
            </a:r>
            <a:r>
              <a:rPr lang="en-US" dirty="0" smtClean="0"/>
              <a:t> and 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Hotchin</a:t>
            </a:r>
            <a:r>
              <a:rPr lang="en-US" dirty="0" smtClean="0"/>
              <a:t> showed that addition of PDGF and LPA (</a:t>
            </a:r>
            <a:r>
              <a:rPr lang="en-US" dirty="0" err="1" smtClean="0"/>
              <a:t>Lisophosphatidic</a:t>
            </a:r>
            <a:r>
              <a:rPr lang="en-US" dirty="0" smtClean="0"/>
              <a:t> acid) induces formation of focal complexes when cells are plated on ECM. </a:t>
            </a:r>
          </a:p>
          <a:p>
            <a:r>
              <a:rPr lang="en-US" dirty="0" smtClean="0"/>
              <a:t>Without interaction with ECM, Rho and </a:t>
            </a:r>
            <a:r>
              <a:rPr lang="en-US" dirty="0" err="1" smtClean="0"/>
              <a:t>Rac</a:t>
            </a:r>
            <a:r>
              <a:rPr lang="en-US" dirty="0" smtClean="0"/>
              <a:t> are not enough to induce focal complexes. ECM alone is not enough to cause clustering of </a:t>
            </a:r>
            <a:r>
              <a:rPr lang="en-US" dirty="0" err="1" smtClean="0"/>
              <a:t>integrins</a:t>
            </a:r>
            <a:r>
              <a:rPr lang="en-US" dirty="0" smtClean="0"/>
              <a:t> and formation of focal complexes.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Hotchin</a:t>
            </a:r>
            <a:r>
              <a:rPr lang="en-US" sz="1200" dirty="0" smtClean="0"/>
              <a:t>, N. and Alan, H. (1995). The assembly of </a:t>
            </a:r>
            <a:r>
              <a:rPr lang="en-US" sz="1200" dirty="0" err="1" smtClean="0"/>
              <a:t>integrin</a:t>
            </a:r>
            <a:r>
              <a:rPr lang="en-US" sz="1200" dirty="0" smtClean="0"/>
              <a:t> adhesion complexes requires both ECM and intracellular rho/</a:t>
            </a:r>
            <a:r>
              <a:rPr lang="en-US" sz="1200" dirty="0" err="1" smtClean="0"/>
              <a:t>rac</a:t>
            </a:r>
            <a:r>
              <a:rPr lang="en-US" sz="1200" dirty="0" smtClean="0"/>
              <a:t> </a:t>
            </a:r>
            <a:r>
              <a:rPr lang="en-US" sz="1200" dirty="0" err="1" smtClean="0"/>
              <a:t>GTPases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Rho/</a:t>
            </a:r>
            <a:r>
              <a:rPr lang="en-US" dirty="0" err="1" smtClean="0"/>
              <a:t>Rac</a:t>
            </a:r>
            <a:r>
              <a:rPr lang="en-US" dirty="0" smtClean="0"/>
              <a:t> and 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Integrin</a:t>
            </a:r>
            <a:r>
              <a:rPr lang="en-US" dirty="0" smtClean="0"/>
              <a:t>-matrix interactions are not sufficient to activate the MAPK cascade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2448964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MAPK cascade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523160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609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Hotchin</a:t>
            </a:r>
            <a:r>
              <a:rPr lang="en-US" sz="1200" dirty="0" smtClean="0"/>
              <a:t>, N. and Alan, H. (1995). The assembly of </a:t>
            </a:r>
            <a:r>
              <a:rPr lang="en-US" sz="1200" dirty="0" err="1" smtClean="0"/>
              <a:t>integrin</a:t>
            </a:r>
            <a:r>
              <a:rPr lang="en-US" sz="1200" dirty="0" smtClean="0"/>
              <a:t> adhesion complexes requires both ECM and intracellular rho/</a:t>
            </a:r>
            <a:r>
              <a:rPr lang="en-US" sz="1200" dirty="0" err="1" smtClean="0"/>
              <a:t>rac</a:t>
            </a:r>
            <a:r>
              <a:rPr lang="en-US" sz="1200" dirty="0" smtClean="0"/>
              <a:t> </a:t>
            </a:r>
            <a:r>
              <a:rPr lang="en-US" sz="1200" dirty="0" err="1" smtClean="0"/>
              <a:t>GTPases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Cdc42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331554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Activation of Cdc42 induces </a:t>
            </a:r>
            <a:r>
              <a:rPr lang="en-US" dirty="0" err="1" smtClean="0"/>
              <a:t>filopodia</a:t>
            </a:r>
            <a:r>
              <a:rPr lang="en-US" dirty="0" smtClean="0"/>
              <a:t> (</a:t>
            </a:r>
            <a:r>
              <a:rPr lang="en-US" dirty="0" err="1" smtClean="0"/>
              <a:t>actin</a:t>
            </a:r>
            <a:r>
              <a:rPr lang="en-US" dirty="0" smtClean="0"/>
              <a:t>-rich, finger-like membrane extension) and associated adhesion complexes.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72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Hall, et al. (1998). Rho </a:t>
            </a:r>
            <a:r>
              <a:rPr lang="en-US" sz="1200" dirty="0" err="1" smtClean="0"/>
              <a:t>GTPases</a:t>
            </a:r>
            <a:r>
              <a:rPr lang="en-US" sz="1200" dirty="0" smtClean="0"/>
              <a:t> and the </a:t>
            </a:r>
            <a:r>
              <a:rPr lang="en-US" sz="1200" dirty="0" err="1" smtClean="0"/>
              <a:t>Actin</a:t>
            </a:r>
            <a:r>
              <a:rPr lang="en-US" sz="1200" dirty="0" smtClean="0"/>
              <a:t> Cytoskeleton.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Actin</a:t>
            </a:r>
            <a:r>
              <a:rPr lang="en-US" dirty="0" smtClean="0"/>
              <a:t> filaments: critical role in cell 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393264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6425"/>
            <a:ext cx="18478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981200" y="6248400"/>
            <a:ext cx="19050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5486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Actin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depolymerization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829300"/>
            <a:ext cx="1314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5562600" y="6248400"/>
            <a:ext cx="1676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Actin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polymerization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91200"/>
            <a:ext cx="160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Cdc42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Cdc42 establishes correct cell polarity with respect to the external environment.</a:t>
            </a:r>
          </a:p>
          <a:p>
            <a:r>
              <a:rPr lang="en-US" dirty="0" smtClean="0"/>
              <a:t>Cdc42 acts at the front to control direction in response to extracellular cues and give the cells directional movements. </a:t>
            </a:r>
          </a:p>
          <a:p>
            <a:r>
              <a:rPr lang="en-US" dirty="0" smtClean="0"/>
              <a:t>Receptors on </a:t>
            </a:r>
            <a:r>
              <a:rPr lang="en-US" dirty="0" err="1" smtClean="0"/>
              <a:t>filopodia</a:t>
            </a:r>
            <a:r>
              <a:rPr lang="en-US" dirty="0" smtClean="0"/>
              <a:t> could detect changes in extracellular signals. </a:t>
            </a:r>
          </a:p>
          <a:p>
            <a:r>
              <a:rPr lang="en-US" dirty="0" smtClean="0"/>
              <a:t>Cdc42 can stimulate the </a:t>
            </a:r>
            <a:r>
              <a:rPr lang="en-US" dirty="0" err="1" smtClean="0"/>
              <a:t>actin</a:t>
            </a:r>
            <a:r>
              <a:rPr lang="en-US" dirty="0" smtClean="0"/>
              <a:t> polymerization via its interaction with </a:t>
            </a:r>
            <a:r>
              <a:rPr lang="en-US" dirty="0" err="1" smtClean="0"/>
              <a:t>WASp</a:t>
            </a:r>
            <a:r>
              <a:rPr lang="en-US" dirty="0" smtClean="0"/>
              <a:t> and N-</a:t>
            </a:r>
            <a:r>
              <a:rPr lang="en-US" dirty="0" err="1" smtClean="0"/>
              <a:t>WASp</a:t>
            </a:r>
            <a:r>
              <a:rPr lang="en-US" dirty="0" smtClean="0"/>
              <a:t>, leading to activation of the Arp2/3 complex.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304002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Manneville</a:t>
            </a:r>
            <a:r>
              <a:rPr lang="en-US" sz="1500" dirty="0" smtClean="0"/>
              <a:t>, S. and Hall, A. (2002).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in cell biology.</a:t>
            </a:r>
          </a:p>
          <a:p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Ridley, A. (2001).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and cell migration.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Cdc42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2209800"/>
            <a:ext cx="7934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5105400"/>
            <a:ext cx="640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Raftopoulou</a:t>
            </a:r>
            <a:r>
              <a:rPr lang="en-US" sz="1500" dirty="0" smtClean="0"/>
              <a:t>, M. and Hall, A. (2003). Cell migration: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lead the way.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Cdc42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 study of macrophage migration up the </a:t>
            </a:r>
            <a:r>
              <a:rPr lang="en-US" dirty="0" err="1" smtClean="0"/>
              <a:t>chemotactic</a:t>
            </a:r>
            <a:r>
              <a:rPr lang="en-US" dirty="0" smtClean="0"/>
              <a:t> gradient, Allen showed that inhibition of Cdc42 made macrophages revert to a random walk. Inhibition of </a:t>
            </a:r>
            <a:r>
              <a:rPr lang="en-US" dirty="0" err="1" smtClean="0"/>
              <a:t>Rac</a:t>
            </a:r>
            <a:r>
              <a:rPr lang="en-US" dirty="0" smtClean="0"/>
              <a:t> blocked all cell movement.</a:t>
            </a:r>
          </a:p>
          <a:p>
            <a:r>
              <a:rPr lang="en-US" dirty="0" smtClean="0"/>
              <a:t>In the scratch assays, inhibition of Cdc42 leads to misdirected protrusive activity and a random orientation of microtubule organizing centre.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304002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Allen, W. et al. (1998). A role for Cdc42 in Macrophage </a:t>
            </a:r>
            <a:r>
              <a:rPr lang="en-US" sz="1500" dirty="0" err="1" smtClean="0"/>
              <a:t>chemotaxis</a:t>
            </a:r>
            <a:r>
              <a:rPr lang="en-US" sz="1500" dirty="0" smtClean="0"/>
              <a:t>.</a:t>
            </a:r>
          </a:p>
          <a:p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791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Manneville</a:t>
            </a:r>
            <a:r>
              <a:rPr lang="en-US" sz="1500" dirty="0" smtClean="0"/>
              <a:t>, S. and Hall, A. (2002).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in cell biology.</a:t>
            </a:r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Pathways of Rho, </a:t>
            </a:r>
            <a:r>
              <a:rPr lang="en-US" dirty="0" err="1" smtClean="0"/>
              <a:t>Rac</a:t>
            </a:r>
            <a:r>
              <a:rPr lang="en-US" dirty="0" smtClean="0"/>
              <a:t>, Cdc42 activation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848599" cy="471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64008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Buchsbaum</a:t>
            </a:r>
            <a:r>
              <a:rPr lang="en-US" sz="1600" dirty="0" smtClean="0"/>
              <a:t>, R. (2007). Rho activation at a glance.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Rho, </a:t>
            </a:r>
            <a:r>
              <a:rPr lang="en-US" dirty="0" err="1" smtClean="0"/>
              <a:t>Rac</a:t>
            </a:r>
            <a:r>
              <a:rPr lang="en-US" dirty="0" smtClean="0"/>
              <a:t>, Cdc42 in modulating the microtubule 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Persistent long-range migration requires stabilization of cell polarity, which can be achieved through reorganization of the microtubule cytoskeleton.</a:t>
            </a:r>
          </a:p>
          <a:p>
            <a:endParaRPr lang="en-US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73818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534835"/>
            <a:ext cx="640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Raftopoulou</a:t>
            </a:r>
            <a:r>
              <a:rPr lang="en-US" sz="1500" dirty="0" smtClean="0"/>
              <a:t>, M. and Hall, A. (2003). Cell migration: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lead the way.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Rho, </a:t>
            </a:r>
            <a:r>
              <a:rPr lang="en-US" dirty="0" err="1" smtClean="0"/>
              <a:t>Rac</a:t>
            </a:r>
            <a:r>
              <a:rPr lang="en-US" dirty="0" smtClean="0"/>
              <a:t>, Cdc42 in cell proliferation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 the expression of </a:t>
            </a:r>
            <a:r>
              <a:rPr lang="en-US" dirty="0" err="1" smtClean="0"/>
              <a:t>cyclin</a:t>
            </a:r>
            <a:r>
              <a:rPr lang="en-US" dirty="0" smtClean="0"/>
              <a:t>-dependent </a:t>
            </a:r>
            <a:r>
              <a:rPr lang="en-US" dirty="0" err="1" smtClean="0"/>
              <a:t>kinase</a:t>
            </a:r>
            <a:r>
              <a:rPr lang="en-US" dirty="0" smtClean="0"/>
              <a:t> inhibitors, permitting G1-S phase progression and DNA synthesis.</a:t>
            </a:r>
          </a:p>
          <a:p>
            <a:r>
              <a:rPr lang="en-US" dirty="0" smtClean="0"/>
              <a:t>Activated of </a:t>
            </a:r>
            <a:r>
              <a:rPr lang="en-US" dirty="0" err="1" smtClean="0"/>
              <a:t>RhoA</a:t>
            </a:r>
            <a:r>
              <a:rPr lang="en-US" dirty="0" smtClean="0"/>
              <a:t> alone is not sufficient to induce DNA synthesis, it acts synergistically with activated </a:t>
            </a:r>
            <a:r>
              <a:rPr lang="en-US" dirty="0" err="1" smtClean="0"/>
              <a:t>Ras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488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Sah</a:t>
            </a:r>
            <a:r>
              <a:rPr lang="en-US" dirty="0" smtClean="0"/>
              <a:t>, V. et al. (2000). The Role of Rho in G Protein-coupled receptor signal transduction.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en-US" sz="1800" dirty="0" err="1" smtClean="0"/>
              <a:t>Manneville</a:t>
            </a:r>
            <a:r>
              <a:rPr lang="en-US" sz="1800" dirty="0" smtClean="0"/>
              <a:t>, S. and Hall, A. (2002). Rho </a:t>
            </a:r>
            <a:r>
              <a:rPr lang="en-US" sz="1800" dirty="0" err="1" smtClean="0"/>
              <a:t>GTPases</a:t>
            </a:r>
            <a:r>
              <a:rPr lang="en-US" sz="1800" dirty="0" smtClean="0"/>
              <a:t> in cell biology.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smtClean="0"/>
              <a:t>Hall, et al (1998). Rho </a:t>
            </a:r>
            <a:r>
              <a:rPr lang="en-US" sz="1800" dirty="0" err="1" smtClean="0"/>
              <a:t>GTPases</a:t>
            </a:r>
            <a:r>
              <a:rPr lang="en-US" sz="1800" dirty="0" smtClean="0"/>
              <a:t> and the </a:t>
            </a:r>
            <a:r>
              <a:rPr lang="en-US" sz="1800" dirty="0" err="1" smtClean="0"/>
              <a:t>Actin</a:t>
            </a:r>
            <a:r>
              <a:rPr lang="en-US" sz="1800" dirty="0" smtClean="0"/>
              <a:t> Cytoskeleton.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smtClean="0"/>
              <a:t>Ridley, A. (2001). Rho </a:t>
            </a:r>
            <a:r>
              <a:rPr lang="en-US" sz="1800" dirty="0" err="1" smtClean="0"/>
              <a:t>GTPases</a:t>
            </a:r>
            <a:r>
              <a:rPr lang="en-US" sz="1800" dirty="0" smtClean="0"/>
              <a:t> and cell migration. 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err="1" smtClean="0"/>
              <a:t>Hotchin</a:t>
            </a:r>
            <a:r>
              <a:rPr lang="en-US" sz="1800" dirty="0" smtClean="0"/>
              <a:t>, N. and Alan, H. (1995). The assembly of </a:t>
            </a:r>
            <a:r>
              <a:rPr lang="en-US" sz="1800" dirty="0" err="1" smtClean="0"/>
              <a:t>integrin</a:t>
            </a:r>
            <a:r>
              <a:rPr lang="en-US" sz="1800" dirty="0" smtClean="0"/>
              <a:t> adhesion complexes requires both ECM and intracellular rho/</a:t>
            </a:r>
            <a:r>
              <a:rPr lang="en-US" sz="1800" dirty="0" err="1" smtClean="0"/>
              <a:t>rac</a:t>
            </a:r>
            <a:r>
              <a:rPr lang="en-US" sz="1800" dirty="0" smtClean="0"/>
              <a:t> </a:t>
            </a:r>
            <a:r>
              <a:rPr lang="en-US" sz="1800" dirty="0" err="1" smtClean="0"/>
              <a:t>GTPases</a:t>
            </a:r>
            <a:r>
              <a:rPr lang="en-US" sz="1800" dirty="0" smtClean="0"/>
              <a:t>.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err="1" smtClean="0"/>
              <a:t>Buchsbaum</a:t>
            </a:r>
            <a:r>
              <a:rPr lang="en-US" sz="1800" dirty="0" smtClean="0"/>
              <a:t>, R. (2007). Rho activation at a glance.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err="1" smtClean="0"/>
              <a:t>Wittmann</a:t>
            </a:r>
            <a:r>
              <a:rPr lang="en-US" sz="1800" dirty="0" smtClean="0"/>
              <a:t>, T. and </a:t>
            </a:r>
            <a:r>
              <a:rPr lang="en-US" sz="1800" dirty="0" err="1" smtClean="0"/>
              <a:t>Storer</a:t>
            </a:r>
            <a:r>
              <a:rPr lang="en-US" sz="1800" dirty="0" smtClean="0"/>
              <a:t>, C. (2001). Cell motility: can Rho </a:t>
            </a:r>
            <a:r>
              <a:rPr lang="en-US" sz="1800" dirty="0" err="1" smtClean="0"/>
              <a:t>GTPases</a:t>
            </a:r>
            <a:r>
              <a:rPr lang="en-US" sz="1800" dirty="0" smtClean="0"/>
              <a:t> and microtubules point the way?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smtClean="0"/>
              <a:t>Allen, W. et al. (1998). A role for Cdc42 in Macrophage </a:t>
            </a:r>
            <a:r>
              <a:rPr lang="en-US" sz="1800" dirty="0" err="1" smtClean="0"/>
              <a:t>chemotaxis</a:t>
            </a:r>
            <a:r>
              <a:rPr lang="en-US" sz="1800" dirty="0" smtClean="0"/>
              <a:t>.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err="1" smtClean="0"/>
              <a:t>Sah</a:t>
            </a:r>
            <a:r>
              <a:rPr lang="en-US" sz="1800" dirty="0" smtClean="0"/>
              <a:t>, V. et al. (2000). The Role of Rho in G Protein-coupled receptor signal transduction.</a:t>
            </a:r>
          </a:p>
          <a:p>
            <a:pPr>
              <a:buFont typeface="Arial" pitchFamily="34" charset="0"/>
              <a:buAutoNum type="arabicPeriod"/>
            </a:pPr>
            <a:r>
              <a:rPr lang="en-US" sz="1800" dirty="0" err="1" smtClean="0"/>
              <a:t>Raftopoulou</a:t>
            </a:r>
            <a:r>
              <a:rPr lang="en-US" sz="1800" dirty="0" smtClean="0"/>
              <a:t>, M. and Hall, A. (2003). Cell migration: Rho </a:t>
            </a:r>
            <a:r>
              <a:rPr lang="en-US" sz="1800" dirty="0" err="1" smtClean="0"/>
              <a:t>GTPases</a:t>
            </a:r>
            <a:r>
              <a:rPr lang="en-US" sz="1800" dirty="0" smtClean="0"/>
              <a:t> lead the way.</a:t>
            </a:r>
          </a:p>
          <a:p>
            <a:pPr>
              <a:buFont typeface="Arial" pitchFamily="34" charset="0"/>
              <a:buAutoNum type="arabicPeriod"/>
            </a:pPr>
            <a:endParaRPr lang="en-US" sz="1800" dirty="0" smtClean="0"/>
          </a:p>
          <a:p>
            <a:pPr>
              <a:buFont typeface="Arial" pitchFamily="34" charset="0"/>
              <a:buAutoNum type="arabicPeriod"/>
            </a:pPr>
            <a:endParaRPr lang="en-US" sz="1800" dirty="0" smtClean="0"/>
          </a:p>
          <a:p>
            <a:pPr>
              <a:buFont typeface="Arial" pitchFamily="34" charset="0"/>
              <a:buAutoNum type="arabicPeriod"/>
            </a:pPr>
            <a:endParaRPr lang="en-US" sz="1800" dirty="0" smtClean="0"/>
          </a:p>
          <a:p>
            <a:pPr>
              <a:buFont typeface="Arial" pitchFamily="34" charset="0"/>
              <a:buAutoNum type="arabicPeriod"/>
            </a:pPr>
            <a:endParaRPr lang="en-US" sz="1800" dirty="0" smtClean="0"/>
          </a:p>
          <a:p>
            <a:pPr>
              <a:buFont typeface="Arial" pitchFamily="34" charset="0"/>
              <a:buAutoNum type="arabicPeriod"/>
            </a:pPr>
            <a:endParaRPr lang="en-US" sz="1800" dirty="0" smtClean="0"/>
          </a:p>
          <a:p>
            <a:pPr>
              <a:buFont typeface="Arial" pitchFamily="34" charset="0"/>
              <a:buAutoNum type="arabicPeriod"/>
            </a:pPr>
            <a:endParaRPr lang="en-US" sz="1800" dirty="0" smtClean="0"/>
          </a:p>
          <a:p>
            <a:pPr>
              <a:buAutoNum type="arabicPeriod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Microtubule: critical role in mitosis and vesicle transports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9144000" cy="4031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migration</a:t>
            </a:r>
            <a:endParaRPr lang="en-US" dirty="0"/>
          </a:p>
        </p:txBody>
      </p:sp>
      <p:pic>
        <p:nvPicPr>
          <p:cNvPr id="4" name="Picture 2" descr="figure 16-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724400" cy="48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Biology of the cell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13360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New substrate adhesion sites are formed at the edge of </a:t>
            </a:r>
            <a:r>
              <a:rPr lang="en-US" sz="2400" dirty="0" err="1" smtClean="0"/>
              <a:t>lamellipodium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Old adhesion sites are broken down at the rear of the cell.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cell body contracts.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 </a:t>
            </a:r>
            <a:r>
              <a:rPr lang="en-US" dirty="0" err="1" smtClean="0"/>
              <a:t>GTPase</a:t>
            </a:r>
            <a:r>
              <a:rPr lang="en-US" dirty="0" smtClean="0"/>
              <a:t>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key regulatory molecules that control the assembly of </a:t>
            </a:r>
            <a:r>
              <a:rPr lang="en-US" dirty="0" err="1" smtClean="0"/>
              <a:t>actin</a:t>
            </a:r>
            <a:r>
              <a:rPr lang="en-US" dirty="0" smtClean="0"/>
              <a:t> cytoskeletons.</a:t>
            </a:r>
          </a:p>
          <a:p>
            <a:r>
              <a:rPr lang="en-US" dirty="0" smtClean="0"/>
              <a:t>Many members of the Rho family have been identified.</a:t>
            </a:r>
          </a:p>
          <a:p>
            <a:r>
              <a:rPr lang="en-US" dirty="0" smtClean="0"/>
              <a:t>Rho, </a:t>
            </a:r>
            <a:r>
              <a:rPr lang="en-US" dirty="0" err="1" smtClean="0"/>
              <a:t>Rac</a:t>
            </a:r>
            <a:r>
              <a:rPr lang="en-US" dirty="0" smtClean="0"/>
              <a:t>, Cdc42 are the most well-characterized members.</a:t>
            </a:r>
          </a:p>
          <a:p>
            <a:r>
              <a:rPr lang="en-US" dirty="0" smtClean="0"/>
              <a:t>Regulation the Rho family proteins are controlled by GTP-binding.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GEF/GAP activate/deactivate Rho family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Rho family proteins are in their active conformation with GTP bound and flip to the inactive conformation when GTP is </a:t>
            </a:r>
            <a:r>
              <a:rPr lang="en-US" sz="2800" dirty="0" err="1" smtClean="0"/>
              <a:t>hydrolized</a:t>
            </a:r>
            <a:r>
              <a:rPr lang="en-US" sz="2800" dirty="0" smtClean="0"/>
              <a:t> to GDP.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971800"/>
            <a:ext cx="51816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541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Manneville</a:t>
            </a:r>
            <a:r>
              <a:rPr lang="en-US" sz="1500" dirty="0" smtClean="0"/>
              <a:t>, S. and Hall, A. (2002).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in cell biology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2766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GEFs: guanine nucleotide exchange factors, Rho </a:t>
            </a:r>
            <a:r>
              <a:rPr lang="en-US" dirty="0" err="1" smtClean="0"/>
              <a:t>GTPase</a:t>
            </a:r>
            <a:r>
              <a:rPr lang="en-US" dirty="0" smtClean="0"/>
              <a:t> activators </a:t>
            </a:r>
          </a:p>
          <a:p>
            <a:r>
              <a:rPr lang="en-US" dirty="0" smtClean="0"/>
              <a:t>GAPs: </a:t>
            </a:r>
            <a:r>
              <a:rPr lang="en-US" dirty="0" err="1" smtClean="0"/>
              <a:t>GTPase</a:t>
            </a:r>
            <a:r>
              <a:rPr lang="en-US" dirty="0" smtClean="0"/>
              <a:t>-activating proteins, Rho </a:t>
            </a:r>
            <a:r>
              <a:rPr lang="en-US" dirty="0" err="1" smtClean="0"/>
              <a:t>GTPase</a:t>
            </a:r>
            <a:r>
              <a:rPr lang="en-US" dirty="0" smtClean="0"/>
              <a:t> </a:t>
            </a:r>
            <a:r>
              <a:rPr lang="en-US" dirty="0" err="1" smtClean="0"/>
              <a:t>inactivators</a:t>
            </a:r>
            <a:endParaRPr lang="en-US" dirty="0" smtClean="0"/>
          </a:p>
          <a:p>
            <a:r>
              <a:rPr lang="en-US" dirty="0" smtClean="0"/>
              <a:t>Binding with GDI (guanine nucleotide dissociation inhibitors) prevents Rho proteins from interacting with the plasma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Activation of </a:t>
            </a:r>
            <a:r>
              <a:rPr lang="en-US" dirty="0" err="1" smtClean="0"/>
              <a:t>Rac</a:t>
            </a:r>
            <a:r>
              <a:rPr lang="en-US" dirty="0" smtClean="0"/>
              <a:t> induces </a:t>
            </a:r>
            <a:r>
              <a:rPr lang="en-US" dirty="0" err="1" smtClean="0"/>
              <a:t>lamellipodia</a:t>
            </a:r>
            <a:r>
              <a:rPr lang="en-US" dirty="0" smtClean="0"/>
              <a:t> (</a:t>
            </a:r>
            <a:r>
              <a:rPr lang="en-US" dirty="0" err="1" smtClean="0"/>
              <a:t>actin</a:t>
            </a:r>
            <a:r>
              <a:rPr lang="en-US" dirty="0" smtClean="0"/>
              <a:t>-rich surface protrusions) and associated adhesion complexes.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4876800" cy="24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5181600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Hall, et al. (1998).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and the </a:t>
            </a:r>
            <a:r>
              <a:rPr lang="en-US" sz="1500" dirty="0" err="1" smtClean="0"/>
              <a:t>Actin</a:t>
            </a:r>
            <a:r>
              <a:rPr lang="en-US" sz="1500" dirty="0" smtClean="0"/>
              <a:t> Cytoskeleton.</a:t>
            </a:r>
            <a:endParaRPr lang="en-US" sz="1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334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of </a:t>
            </a:r>
            <a:r>
              <a:rPr lang="en-US" dirty="0" err="1" smtClean="0"/>
              <a:t>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Rac</a:t>
            </a:r>
            <a:r>
              <a:rPr lang="en-US" dirty="0" smtClean="0"/>
              <a:t> can be activated by tyrosine </a:t>
            </a:r>
            <a:r>
              <a:rPr lang="en-US" dirty="0" err="1" smtClean="0"/>
              <a:t>kinase</a:t>
            </a:r>
            <a:r>
              <a:rPr lang="en-US" dirty="0" smtClean="0"/>
              <a:t> receptors or G-protein couple receptors.</a:t>
            </a:r>
          </a:p>
          <a:p>
            <a:r>
              <a:rPr lang="en-US" dirty="0" err="1" smtClean="0"/>
              <a:t>Rac</a:t>
            </a:r>
            <a:r>
              <a:rPr lang="en-US" dirty="0" smtClean="0"/>
              <a:t> can also be activated by </a:t>
            </a:r>
            <a:r>
              <a:rPr lang="en-US" dirty="0" err="1" smtClean="0"/>
              <a:t>Crk</a:t>
            </a:r>
            <a:r>
              <a:rPr lang="en-US" dirty="0" smtClean="0"/>
              <a:t>/DOCK180 adaptor proteins and </a:t>
            </a:r>
            <a:r>
              <a:rPr lang="en-US" dirty="0" err="1" smtClean="0"/>
              <a:t>PtdIns</a:t>
            </a:r>
            <a:r>
              <a:rPr lang="en-US" dirty="0" smtClean="0"/>
              <a:t>(3,4,5)P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PtdIns</a:t>
            </a:r>
            <a:r>
              <a:rPr lang="en-US" dirty="0" smtClean="0"/>
              <a:t>(3,4)P</a:t>
            </a:r>
            <a:r>
              <a:rPr lang="en-US" baseline="-25000" dirty="0" smtClean="0"/>
              <a:t>2</a:t>
            </a:r>
            <a:r>
              <a:rPr lang="en-US" dirty="0" smtClean="0"/>
              <a:t>, which are products of PI3K.</a:t>
            </a:r>
          </a:p>
          <a:p>
            <a:r>
              <a:rPr lang="en-US" dirty="0" err="1" smtClean="0"/>
              <a:t>Rac</a:t>
            </a:r>
            <a:r>
              <a:rPr lang="en-US" dirty="0" smtClean="0"/>
              <a:t> can be activated by </a:t>
            </a:r>
            <a:r>
              <a:rPr lang="en-US" dirty="0" err="1" smtClean="0"/>
              <a:t>integrin</a:t>
            </a:r>
            <a:r>
              <a:rPr lang="en-US" dirty="0" smtClean="0"/>
              <a:t> engagement (</a:t>
            </a:r>
            <a:r>
              <a:rPr lang="el-GR" dirty="0" smtClean="0"/>
              <a:t>β</a:t>
            </a:r>
            <a:r>
              <a:rPr lang="en-US" dirty="0" smtClean="0"/>
              <a:t>3).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of </a:t>
            </a:r>
            <a:r>
              <a:rPr lang="en-US" dirty="0" err="1" smtClean="0"/>
              <a:t>Rac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734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4114800"/>
            <a:ext cx="640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Raftopoulou</a:t>
            </a:r>
            <a:r>
              <a:rPr lang="en-US" sz="1500" dirty="0" smtClean="0"/>
              <a:t>, M. and Hall, A. (2003). Cell migration: Rho </a:t>
            </a:r>
            <a:r>
              <a:rPr lang="en-US" sz="1500" dirty="0" err="1" smtClean="0"/>
              <a:t>GTPases</a:t>
            </a:r>
            <a:r>
              <a:rPr lang="en-US" sz="1500" dirty="0" smtClean="0"/>
              <a:t> lead the way.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1412</Words>
  <Application>Microsoft Office PowerPoint</Application>
  <PresentationFormat>On-screen Show (4:3)</PresentationFormat>
  <Paragraphs>127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Journal Review</vt:lpstr>
      <vt:lpstr>Actin filaments: critical role in cell migration</vt:lpstr>
      <vt:lpstr>Microtubule: critical role in mitosis and vesicle transports </vt:lpstr>
      <vt:lpstr>Cell migration</vt:lpstr>
      <vt:lpstr>Rho GTPase family </vt:lpstr>
      <vt:lpstr>GEF/GAP activate/deactivate Rho family proteins</vt:lpstr>
      <vt:lpstr>Rac</vt:lpstr>
      <vt:lpstr>Activation of Rac</vt:lpstr>
      <vt:lpstr>Activation of Rac</vt:lpstr>
      <vt:lpstr>Rac regulate actin polymerization</vt:lpstr>
      <vt:lpstr>Rac is required for focal complex assembly</vt:lpstr>
      <vt:lpstr>Focal complex vs. focal adhesion</vt:lpstr>
      <vt:lpstr>Rho</vt:lpstr>
      <vt:lpstr>Rho regulates cell body contraction</vt:lpstr>
      <vt:lpstr>Rho regulates formation of focal adhesion</vt:lpstr>
      <vt:lpstr>Distribution of Rho and Rac</vt:lpstr>
      <vt:lpstr>Rho/Rac and ECM</vt:lpstr>
      <vt:lpstr>Rho/Rac and ECM</vt:lpstr>
      <vt:lpstr>Cdc42</vt:lpstr>
      <vt:lpstr>Role of Cdc42</vt:lpstr>
      <vt:lpstr>Role of Cdc42</vt:lpstr>
      <vt:lpstr>Role of Cdc42</vt:lpstr>
      <vt:lpstr>Pathways of Rho, Rac, Cdc42 activation</vt:lpstr>
      <vt:lpstr>Role of Rho, Rac, Cdc42 in modulating the microtubule cytoskeleton</vt:lpstr>
      <vt:lpstr>Role of Rho, Rac, Cdc42 in cell proliferation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 Nguyen</dc:creator>
  <cp:lastModifiedBy>Dannielle</cp:lastModifiedBy>
  <cp:revision>92</cp:revision>
  <dcterms:created xsi:type="dcterms:W3CDTF">2012-03-04T19:56:15Z</dcterms:created>
  <dcterms:modified xsi:type="dcterms:W3CDTF">2012-05-09T17:45:46Z</dcterms:modified>
</cp:coreProperties>
</file>