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8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701" autoAdjust="0"/>
  </p:normalViewPr>
  <p:slideViewPr>
    <p:cSldViewPr>
      <p:cViewPr>
        <p:scale>
          <a:sx n="79" d="100"/>
          <a:sy n="79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0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3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3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7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8ABE-0A76-48BC-B9D6-43618717F88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17211"/>
              </p:ext>
            </p:extLst>
          </p:nvPr>
        </p:nvGraphicFramePr>
        <p:xfrm>
          <a:off x="685800" y="1219200"/>
          <a:ext cx="7543800" cy="4952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300"/>
                <a:gridCol w="1257300"/>
                <a:gridCol w="1257300"/>
                <a:gridCol w="1257300"/>
                <a:gridCol w="1257300"/>
                <a:gridCol w="1257300"/>
              </a:tblGrid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ANOVA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WILD-TYPE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DGLN3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DHAP4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DSWI4</a:t>
                      </a:r>
                      <a:endParaRPr lang="en-US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2377 (38.41%)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1995 (32.23%)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1856 (30.00%)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2387 (38.57%)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2583 (41.74%)</a:t>
                      </a:r>
                      <a:endParaRPr lang="en-US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1531 (24.74%)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1157 (18.69%)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1007 (16.27%)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1489 (24.06%)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1679 (27.13%)</a:t>
                      </a:r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850 (13.73%)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566 (9.15%)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398 (6.43%)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679 (10.97%)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869 (14.04%)</a:t>
                      </a:r>
                      <a:endParaRPr lang="en-US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p &lt;</a:t>
                      </a:r>
                      <a:r>
                        <a:rPr lang="en-US" baseline="0" dirty="0" smtClean="0"/>
                        <a:t> 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449 (7.25%)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 (4.52%)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 (1.96%)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 (3.88%)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446 (7.21%)</a:t>
                      </a:r>
                      <a:endParaRPr lang="en-US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B&amp;H</a:t>
                      </a:r>
                      <a:r>
                        <a:rPr lang="en-US" baseline="0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1673 (31.88%)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1117 (18.05%)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889 (14.36%)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1615 (20.09%)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1855 (29.97)</a:t>
                      </a:r>
                      <a:endParaRPr lang="en-US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Bonferroni</a:t>
                      </a:r>
                      <a:r>
                        <a:rPr lang="en-US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226 (3.65%)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 (1.76%)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</a:p>
                    <a:p>
                      <a:pPr algn="ctr"/>
                      <a:r>
                        <a:rPr lang="en-US" dirty="0" smtClean="0"/>
                        <a:t>(0.32</a:t>
                      </a:r>
                      <a:r>
                        <a:rPr lang="en-US" dirty="0" smtClean="0"/>
                        <a:t>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</a:p>
                    <a:p>
                      <a:pPr algn="ctr"/>
                      <a:r>
                        <a:rPr lang="en-US" dirty="0" smtClean="0"/>
                        <a:t>(0.99</a:t>
                      </a:r>
                      <a:r>
                        <a:rPr lang="en-US" dirty="0" smtClean="0"/>
                        <a:t>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 (2.89%)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3242" y="304800"/>
            <a:ext cx="800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ANOVA Within Strain </a:t>
            </a:r>
            <a:r>
              <a:rPr lang="en-US" sz="2000" b="1" dirty="0" smtClean="0"/>
              <a:t>P-values</a:t>
            </a:r>
          </a:p>
          <a:p>
            <a:pPr algn="ctr"/>
            <a:r>
              <a:rPr lang="en-US" dirty="0" smtClean="0"/>
              <a:t> Wild-type data had overall more significant gene expression changes.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155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Profile#48 was up-regulated during cold shock and was approaching its initial state during recovery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7130" r="76609" b="40812"/>
          <a:stretch/>
        </p:blipFill>
        <p:spPr bwMode="auto">
          <a:xfrm>
            <a:off x="3561522" y="1918252"/>
            <a:ext cx="213653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2933700"/>
            <a:ext cx="304800" cy="266700"/>
          </a:xfrm>
          <a:prstGeom prst="ellipse">
            <a:avLst/>
          </a:prstGeom>
          <a:solidFill>
            <a:srgbClr val="10E6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24400" y="2933700"/>
            <a:ext cx="304800" cy="266700"/>
          </a:xfrm>
          <a:prstGeom prst="ellipse">
            <a:avLst/>
          </a:prstGeom>
          <a:solidFill>
            <a:srgbClr val="10E6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361813" y="3352800"/>
            <a:ext cx="286387" cy="136508"/>
          </a:xfrm>
          <a:custGeom>
            <a:avLst/>
            <a:gdLst>
              <a:gd name="connsiteX0" fmla="*/ 134916 w 386708"/>
              <a:gd name="connsiteY0" fmla="*/ 28868 h 273016"/>
              <a:gd name="connsiteX1" fmla="*/ 2395 w 386708"/>
              <a:gd name="connsiteY1" fmla="*/ 28868 h 273016"/>
              <a:gd name="connsiteX2" fmla="*/ 42151 w 386708"/>
              <a:gd name="connsiteY2" fmla="*/ 148137 h 273016"/>
              <a:gd name="connsiteX3" fmla="*/ 121664 w 386708"/>
              <a:gd name="connsiteY3" fmla="*/ 174642 h 273016"/>
              <a:gd name="connsiteX4" fmla="*/ 134916 w 386708"/>
              <a:gd name="connsiteY4" fmla="*/ 227650 h 273016"/>
              <a:gd name="connsiteX5" fmla="*/ 280690 w 386708"/>
              <a:gd name="connsiteY5" fmla="*/ 254155 h 273016"/>
              <a:gd name="connsiteX6" fmla="*/ 293942 w 386708"/>
              <a:gd name="connsiteY6" fmla="*/ 214398 h 273016"/>
              <a:gd name="connsiteX7" fmla="*/ 307195 w 386708"/>
              <a:gd name="connsiteY7" fmla="*/ 148137 h 273016"/>
              <a:gd name="connsiteX8" fmla="*/ 360203 w 386708"/>
              <a:gd name="connsiteY8" fmla="*/ 121633 h 273016"/>
              <a:gd name="connsiteX9" fmla="*/ 386708 w 386708"/>
              <a:gd name="connsiteY9" fmla="*/ 95128 h 273016"/>
              <a:gd name="connsiteX10" fmla="*/ 333699 w 386708"/>
              <a:gd name="connsiteY10" fmla="*/ 2363 h 273016"/>
              <a:gd name="connsiteX11" fmla="*/ 134916 w 386708"/>
              <a:gd name="connsiteY11" fmla="*/ 28868 h 2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708" h="273016">
                <a:moveTo>
                  <a:pt x="134916" y="28868"/>
                </a:moveTo>
                <a:cubicBezTo>
                  <a:pt x="79699" y="33286"/>
                  <a:pt x="20518" y="-2848"/>
                  <a:pt x="2395" y="28868"/>
                </a:cubicBezTo>
                <a:cubicBezTo>
                  <a:pt x="-7785" y="46683"/>
                  <a:pt x="16183" y="131907"/>
                  <a:pt x="42151" y="148137"/>
                </a:cubicBezTo>
                <a:cubicBezTo>
                  <a:pt x="65842" y="162944"/>
                  <a:pt x="121664" y="174642"/>
                  <a:pt x="121664" y="174642"/>
                </a:cubicBezTo>
                <a:cubicBezTo>
                  <a:pt x="126081" y="192311"/>
                  <a:pt x="127741" y="210910"/>
                  <a:pt x="134916" y="227650"/>
                </a:cubicBezTo>
                <a:cubicBezTo>
                  <a:pt x="167010" y="302534"/>
                  <a:pt x="187281" y="264534"/>
                  <a:pt x="280690" y="254155"/>
                </a:cubicBezTo>
                <a:cubicBezTo>
                  <a:pt x="285107" y="240903"/>
                  <a:pt x="290554" y="227950"/>
                  <a:pt x="293942" y="214398"/>
                </a:cubicBezTo>
                <a:cubicBezTo>
                  <a:pt x="299405" y="192546"/>
                  <a:pt x="294103" y="166466"/>
                  <a:pt x="307195" y="148137"/>
                </a:cubicBezTo>
                <a:cubicBezTo>
                  <a:pt x="318677" y="132062"/>
                  <a:pt x="343766" y="132591"/>
                  <a:pt x="360203" y="121633"/>
                </a:cubicBezTo>
                <a:cubicBezTo>
                  <a:pt x="370599" y="114702"/>
                  <a:pt x="377873" y="103963"/>
                  <a:pt x="386708" y="95128"/>
                </a:cubicBezTo>
                <a:cubicBezTo>
                  <a:pt x="380509" y="64135"/>
                  <a:pt x="384999" y="5381"/>
                  <a:pt x="333699" y="2363"/>
                </a:cubicBezTo>
                <a:cubicBezTo>
                  <a:pt x="139355" y="-9070"/>
                  <a:pt x="190133" y="24450"/>
                  <a:pt x="134916" y="2886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800" y="3014041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3027293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7130" r="76609" b="40812"/>
          <a:stretch/>
        </p:blipFill>
        <p:spPr bwMode="auto">
          <a:xfrm>
            <a:off x="6324600" y="1918252"/>
            <a:ext cx="213653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543800" y="2940326"/>
            <a:ext cx="304800" cy="266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84504" y="2946952"/>
            <a:ext cx="304800" cy="266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36802" y="3377311"/>
            <a:ext cx="286387" cy="136508"/>
          </a:xfrm>
          <a:custGeom>
            <a:avLst/>
            <a:gdLst>
              <a:gd name="connsiteX0" fmla="*/ 134916 w 386708"/>
              <a:gd name="connsiteY0" fmla="*/ 28868 h 273016"/>
              <a:gd name="connsiteX1" fmla="*/ 2395 w 386708"/>
              <a:gd name="connsiteY1" fmla="*/ 28868 h 273016"/>
              <a:gd name="connsiteX2" fmla="*/ 42151 w 386708"/>
              <a:gd name="connsiteY2" fmla="*/ 148137 h 273016"/>
              <a:gd name="connsiteX3" fmla="*/ 121664 w 386708"/>
              <a:gd name="connsiteY3" fmla="*/ 174642 h 273016"/>
              <a:gd name="connsiteX4" fmla="*/ 134916 w 386708"/>
              <a:gd name="connsiteY4" fmla="*/ 227650 h 273016"/>
              <a:gd name="connsiteX5" fmla="*/ 280690 w 386708"/>
              <a:gd name="connsiteY5" fmla="*/ 254155 h 273016"/>
              <a:gd name="connsiteX6" fmla="*/ 293942 w 386708"/>
              <a:gd name="connsiteY6" fmla="*/ 214398 h 273016"/>
              <a:gd name="connsiteX7" fmla="*/ 307195 w 386708"/>
              <a:gd name="connsiteY7" fmla="*/ 148137 h 273016"/>
              <a:gd name="connsiteX8" fmla="*/ 360203 w 386708"/>
              <a:gd name="connsiteY8" fmla="*/ 121633 h 273016"/>
              <a:gd name="connsiteX9" fmla="*/ 386708 w 386708"/>
              <a:gd name="connsiteY9" fmla="*/ 95128 h 273016"/>
              <a:gd name="connsiteX10" fmla="*/ 333699 w 386708"/>
              <a:gd name="connsiteY10" fmla="*/ 2363 h 273016"/>
              <a:gd name="connsiteX11" fmla="*/ 134916 w 386708"/>
              <a:gd name="connsiteY11" fmla="*/ 28868 h 2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708" h="273016">
                <a:moveTo>
                  <a:pt x="134916" y="28868"/>
                </a:moveTo>
                <a:cubicBezTo>
                  <a:pt x="79699" y="33286"/>
                  <a:pt x="20518" y="-2848"/>
                  <a:pt x="2395" y="28868"/>
                </a:cubicBezTo>
                <a:cubicBezTo>
                  <a:pt x="-7785" y="46683"/>
                  <a:pt x="16183" y="131907"/>
                  <a:pt x="42151" y="148137"/>
                </a:cubicBezTo>
                <a:cubicBezTo>
                  <a:pt x="65842" y="162944"/>
                  <a:pt x="121664" y="174642"/>
                  <a:pt x="121664" y="174642"/>
                </a:cubicBezTo>
                <a:cubicBezTo>
                  <a:pt x="126081" y="192311"/>
                  <a:pt x="127741" y="210910"/>
                  <a:pt x="134916" y="227650"/>
                </a:cubicBezTo>
                <a:cubicBezTo>
                  <a:pt x="167010" y="302534"/>
                  <a:pt x="187281" y="264534"/>
                  <a:pt x="280690" y="254155"/>
                </a:cubicBezTo>
                <a:cubicBezTo>
                  <a:pt x="285107" y="240903"/>
                  <a:pt x="290554" y="227950"/>
                  <a:pt x="293942" y="214398"/>
                </a:cubicBezTo>
                <a:cubicBezTo>
                  <a:pt x="299405" y="192546"/>
                  <a:pt x="294103" y="166466"/>
                  <a:pt x="307195" y="148137"/>
                </a:cubicBezTo>
                <a:cubicBezTo>
                  <a:pt x="318677" y="132062"/>
                  <a:pt x="343766" y="132591"/>
                  <a:pt x="360203" y="121633"/>
                </a:cubicBezTo>
                <a:cubicBezTo>
                  <a:pt x="370599" y="114702"/>
                  <a:pt x="377873" y="103963"/>
                  <a:pt x="386708" y="95128"/>
                </a:cubicBezTo>
                <a:cubicBezTo>
                  <a:pt x="380509" y="64135"/>
                  <a:pt x="384999" y="5381"/>
                  <a:pt x="333699" y="2363"/>
                </a:cubicBezTo>
                <a:cubicBezTo>
                  <a:pt x="139355" y="-9070"/>
                  <a:pt x="190133" y="24450"/>
                  <a:pt x="134916" y="2886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0" y="299085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60704" y="2997476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04800"/>
            <a:ext cx="792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Kittens made from Profile #</a:t>
            </a:r>
            <a:r>
              <a:rPr lang="en-US" dirty="0" smtClean="0"/>
              <a:t>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75920"/>
              </p:ext>
            </p:extLst>
          </p:nvPr>
        </p:nvGraphicFramePr>
        <p:xfrm>
          <a:off x="1066799" y="1142999"/>
          <a:ext cx="7463592" cy="5098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932"/>
                <a:gridCol w="1243932"/>
                <a:gridCol w="1243932"/>
                <a:gridCol w="1243932"/>
                <a:gridCol w="1243932"/>
                <a:gridCol w="1243932"/>
              </a:tblGrid>
              <a:tr h="463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63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932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&gt; 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582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9.4%)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865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14.0%)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933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15.1%)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439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7.1%)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3.7%)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932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&lt; -0.25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486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7.9%)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717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(11.6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867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14.0%)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5.0%)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4.0%)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995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17.4%)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1587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25.6%)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29.3%)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749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12.1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8.2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995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B</a:t>
                      </a:r>
                      <a:r>
                        <a:rPr lang="en-US" sz="1800" baseline="0" dirty="0" smtClean="0">
                          <a:effectLst/>
                        </a:rPr>
                        <a:t> &amp;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0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0.016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899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Total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Bonferroni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0.016%)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0.016%)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228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T-test, T60 had the most significant gene expression values; however, T30 had the most significant p-values for the B&amp;H criterion.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46488"/>
              </p:ext>
            </p:extLst>
          </p:nvPr>
        </p:nvGraphicFramePr>
        <p:xfrm>
          <a:off x="533400" y="1676400"/>
          <a:ext cx="8297778" cy="4131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WILD TYPE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17.4%)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1587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25.6%)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29.3%)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749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12.1%)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8.2%)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1393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(22.5%)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756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12.2%)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30.2%)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10.2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351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5.6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DGLN3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1027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16.6%)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1622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26.2%)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628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10.1%)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558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9.0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403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6.5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DHAP4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1197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19.3%)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1772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28.6%)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2006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32.4%)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3.7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8.3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DSWI4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1497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24.2%)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1757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28.4%)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17.4%)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705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11.4%)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57199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T-test Comparisons</a:t>
            </a:r>
          </a:p>
          <a:p>
            <a:r>
              <a:rPr lang="en-US" dirty="0" smtClean="0"/>
              <a:t>dHAP4 saw an overall higher change within the individual time points than the wild-type resulted.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57772"/>
              </p:ext>
            </p:extLst>
          </p:nvPr>
        </p:nvGraphicFramePr>
        <p:xfrm>
          <a:off x="1524000" y="2057400"/>
          <a:ext cx="6096000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21336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B&amp;H</a:t>
                      </a:r>
                      <a:r>
                        <a:rPr lang="en-US" baseline="0" dirty="0" smtClean="0"/>
                        <a:t> p &lt;0.05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vs. dCIN5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vs. dGLN3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vs. dHAP4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vs. dHMO1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vs. ZAP1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baseline="0" dirty="0" smtClean="0"/>
                        <a:t> vs. S. par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57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Between Strain ANOVA Comparison </a:t>
            </a:r>
            <a:r>
              <a:rPr lang="en-US" b="1" dirty="0" smtClean="0"/>
              <a:t>Results</a:t>
            </a:r>
          </a:p>
          <a:p>
            <a:r>
              <a:rPr lang="en-US" dirty="0" smtClean="0"/>
              <a:t>Looking between the two different species, there was more significant differences in the gene expression levels than within the </a:t>
            </a:r>
            <a:r>
              <a:rPr lang="en-US" dirty="0" err="1" smtClean="0"/>
              <a:t>wt</a:t>
            </a:r>
            <a:r>
              <a:rPr lang="en-US" dirty="0" smtClean="0"/>
              <a:t> and a deletion strain.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were 5 significant profiles that STEM identified from the statistical analysis of the significant changes in gene expression.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Profile#45 saw up-regulation during cold shock and down regulation during recovery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4931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Profile#22 had little to no change in expression during cold shock and up-regulation  during recovery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07645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Profile#9 saw down-regulation when the yeast was induced to cold shock and up-regulation during recovery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61261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Profile#28 was up-regulated during cold shock while its expression level reached its initial state in recovery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649</Words>
  <Application>Microsoft Office PowerPoint</Application>
  <PresentationFormat>On-screen Show (4:3)</PresentationFormat>
  <Paragraphs>209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30</cp:revision>
  <dcterms:created xsi:type="dcterms:W3CDTF">2015-05-18T23:50:34Z</dcterms:created>
  <dcterms:modified xsi:type="dcterms:W3CDTF">2015-05-20T18:56:17Z</dcterms:modified>
</cp:coreProperties>
</file>