
<file path=[Content_Types].xml><?xml version="1.0" encoding="utf-8"?>
<Types xmlns="http://schemas.openxmlformats.org/package/2006/content-types">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49" r:id="rId4"/>
  </p:sldMasterIdLst>
  <p:notesMasterIdLst>
    <p:notesMasterId r:id="rId5"/>
  </p:notesMasterIdLst>
  <p:sldIdLst>
    <p:sldId id="256" r:id="rId6"/>
  </p:sldIdLst>
  <p:sldSz cy="16002000" cx="21945600"/>
  <p:notesSz cy="15621000" cx="101346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E9004114-8208-44E9-8735-424ED8BD3A7C}">
  <a:tblStyle styleName="Table_0" styleId="{E9004114-8208-44E9-8735-424ED8BD3A7C}"/>
</a:tblStyleLst>
</file>

<file path=ppt/_rels/presentation.xml.rels><?xml version="1.0" encoding="UTF-8" standalone="yes"?><Relationships xmlns="http://schemas.openxmlformats.org/package/2006/relationships"><Relationship Target="presProps.xml" Type="http://schemas.openxmlformats.org/officeDocument/2006/relationships/presProps" Id="rId2"/><Relationship Target="theme/theme3.xml" Type="http://schemas.openxmlformats.org/officeDocument/2006/relationships/theme" Id="rId1"/><Relationship Target="slideMasters/slideMaster1.xml" Type="http://schemas.openxmlformats.org/officeDocument/2006/relationships/slideMaster" Id="rId4"/><Relationship Target="tableStyles.xml" Type="http://schemas.openxmlformats.org/officeDocument/2006/relationships/tableStyles" Id="rId3"/><Relationship Target="slides/slide1.xml" Type="http://schemas.openxmlformats.org/officeDocument/2006/relationships/slide" Id="rId6"/><Relationship Target="notesMasters/notesMaster1.xml" Type="http://schemas.openxmlformats.org/officeDocument/2006/relationships/notesMaster" Id="rId5"/></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y="0" x="0"/>
          <a:ext cy="0" cx="0"/>
          <a:chOff y="0" x="0"/>
          <a:chExt cy="0" cx="0"/>
        </a:xfrm>
      </p:grpSpPr>
      <p:sp>
        <p:nvSpPr>
          <p:cNvPr id="2" name="Shape 2"/>
          <p:cNvSpPr txBox="1"/>
          <p:nvPr>
            <p:ph idx="2" type="hdr"/>
          </p:nvPr>
        </p:nvSpPr>
        <p:spPr>
          <a:xfrm>
            <a:off y="0" x="0"/>
            <a:ext cy="781047" cx="4391025"/>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3" name="Shape 3"/>
          <p:cNvSpPr txBox="1"/>
          <p:nvPr>
            <p:ph idx="10" type="dt"/>
          </p:nvPr>
        </p:nvSpPr>
        <p:spPr>
          <a:xfrm>
            <a:off y="0" x="5740400"/>
            <a:ext cy="781047" cx="4392611"/>
          </a:xfrm>
          <a:prstGeom prst="rect">
            <a:avLst/>
          </a:prstGeom>
          <a:noFill/>
          <a:ln>
            <a:noFill/>
          </a:ln>
        </p:spPr>
        <p:txBody>
          <a:bodyPr bIns="91425" rIns="91425" lIns="91425" tIns="91425" anchor="t" anchorCtr="0"/>
          <a:lstStyle>
            <a:lvl1pPr algn="r" rtl="0" marR="0" indent="0" marL="0">
              <a:spcBef>
                <a:spcPts val="0"/>
              </a:spcBef>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4" name="Shape 4"/>
          <p:cNvSpPr/>
          <p:nvPr>
            <p:ph idx="3" type="sldImg"/>
          </p:nvPr>
        </p:nvSpPr>
        <p:spPr>
          <a:xfrm>
            <a:off y="1171575" x="1050925"/>
            <a:ext cy="5857875" cx="8032748"/>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miter/>
            <a:headEnd w="med" len="med" type="none"/>
            <a:tailEnd w="med" len="med" type="none"/>
          </a:ln>
        </p:spPr>
      </p:sp>
      <p:sp>
        <p:nvSpPr>
          <p:cNvPr id="5" name="Shape 5"/>
          <p:cNvSpPr txBox="1"/>
          <p:nvPr>
            <p:ph idx="1" type="body"/>
          </p:nvPr>
        </p:nvSpPr>
        <p:spPr>
          <a:xfrm>
            <a:off y="7419975" x="1012825"/>
            <a:ext cy="7029448" cx="8108950"/>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6" name="Shape 6"/>
          <p:cNvSpPr txBox="1"/>
          <p:nvPr>
            <p:ph idx="11" type="ftr"/>
          </p:nvPr>
        </p:nvSpPr>
        <p:spPr>
          <a:xfrm>
            <a:off y="14836775" x="0"/>
            <a:ext cy="781047" cx="4391025"/>
          </a:xfrm>
          <a:prstGeom prst="rect">
            <a:avLst/>
          </a:prstGeom>
          <a:noFill/>
          <a:ln>
            <a:noFill/>
          </a:ln>
        </p:spPr>
        <p:txBody>
          <a:bodyPr bIns="91425" rIns="91425" lIns="91425" tIns="91425" anchor="b" anchorCtr="0"/>
          <a:lstStyle>
            <a:lvl1pPr algn="l" rtl="0" marR="0" indent="0" marL="0">
              <a:spcBef>
                <a:spcPts val="0"/>
              </a:spcBef>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7" name="Shape 7"/>
          <p:cNvSpPr txBox="1"/>
          <p:nvPr>
            <p:ph idx="12" type="sldNum"/>
          </p:nvPr>
        </p:nvSpPr>
        <p:spPr>
          <a:xfrm>
            <a:off y="14836775" x="5740400"/>
            <a:ext cy="781047" cx="4392611"/>
          </a:xfrm>
          <a:prstGeom prst="rect">
            <a:avLst/>
          </a:prstGeom>
          <a:noFill/>
          <a:ln>
            <a:noFill/>
          </a:ln>
        </p:spPr>
        <p:txBody>
          <a:bodyPr bIns="91425" rIns="91425" lIns="91425" tIns="91425" anchor="b" anchorCtr="0">
            <a:noAutofit/>
          </a:bodyPr>
          <a:lstStyle/>
          <a:p>
            <a:pPr lvl="0" indent="-88900" marL="0">
              <a:spcBef>
                <a:spcPts val="0"/>
              </a:spcBef>
              <a:buClr>
                <a:srgbClr val="000000"/>
              </a:buClr>
              <a:buFont typeface="Arial"/>
              <a:buChar char="●"/>
            </a:pPr>
            <a:r>
              <a:t/>
            </a:r>
            <a:endParaRPr/>
          </a:p>
          <a:p>
            <a:pPr lvl="1" indent="-88900" marL="0">
              <a:spcBef>
                <a:spcPts val="0"/>
              </a:spcBef>
              <a:buClr>
                <a:srgbClr val="000000"/>
              </a:buClr>
              <a:buFont typeface="Courier New"/>
              <a:buChar char="o"/>
            </a:pPr>
            <a:r>
              <a:t/>
            </a:r>
            <a:endParaRPr/>
          </a:p>
          <a:p>
            <a:pPr lvl="2" indent="-88900" marL="0">
              <a:spcBef>
                <a:spcPts val="0"/>
              </a:spcBef>
              <a:buClr>
                <a:srgbClr val="000000"/>
              </a:buClr>
              <a:buFont typeface="Wingdings"/>
              <a:buChar char="§"/>
            </a:pPr>
            <a:r>
              <a:t/>
            </a:r>
            <a:endParaRPr/>
          </a:p>
          <a:p>
            <a:pPr lvl="3" indent="-88900" marL="0">
              <a:spcBef>
                <a:spcPts val="0"/>
              </a:spcBef>
              <a:buClr>
                <a:srgbClr val="000000"/>
              </a:buClr>
              <a:buFont typeface="Arial"/>
              <a:buChar char="●"/>
            </a:pPr>
            <a:r>
              <a:t/>
            </a:r>
            <a:endParaRPr/>
          </a:p>
          <a:p>
            <a:pPr lvl="4" indent="-88900" marL="0">
              <a:spcBef>
                <a:spcPts val="0"/>
              </a:spcBef>
              <a:buClr>
                <a:srgbClr val="000000"/>
              </a:buClr>
              <a:buFont typeface="Courier New"/>
              <a:buChar char="o"/>
            </a:pPr>
            <a:r>
              <a:t/>
            </a:r>
            <a:endParaRPr/>
          </a:p>
          <a:p>
            <a:pPr lvl="5" indent="-88900" marL="0">
              <a:spcBef>
                <a:spcPts val="0"/>
              </a:spcBef>
              <a:buClr>
                <a:srgbClr val="000000"/>
              </a:buClr>
              <a:buFont typeface="Wingdings"/>
              <a:buChar char="§"/>
            </a:pPr>
            <a:r>
              <a:t/>
            </a:r>
            <a:endParaRPr/>
          </a:p>
          <a:p>
            <a:pPr lvl="6" indent="-88900" marL="0">
              <a:spcBef>
                <a:spcPts val="0"/>
              </a:spcBef>
              <a:buClr>
                <a:srgbClr val="000000"/>
              </a:buClr>
              <a:buFont typeface="Arial"/>
              <a:buChar char="●"/>
            </a:pPr>
            <a:r>
              <a:t/>
            </a:r>
            <a:endParaRPr/>
          </a:p>
          <a:p>
            <a:pPr lvl="7" indent="-88900" marL="0">
              <a:spcBef>
                <a:spcPts val="0"/>
              </a:spcBef>
              <a:buClr>
                <a:srgbClr val="000000"/>
              </a:buClr>
              <a:buFont typeface="Courier New"/>
              <a:buChar char="o"/>
            </a:pPr>
            <a:r>
              <a:t/>
            </a:r>
            <a:endParaRPr/>
          </a:p>
          <a:p>
            <a:pPr lvl="8" indent="-88900" marL="0">
              <a:spcBef>
                <a:spcPts val="0"/>
              </a:spcBef>
              <a:buClr>
                <a:srgbClr val="000000"/>
              </a:buClr>
              <a:buFont typeface="Wingdings"/>
              <a:buChar char="§"/>
            </a:pPr>
            <a:r>
              <a:t/>
            </a:r>
            <a:endParaRPr/>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0" name="Shape 100"/>
        <p:cNvGrpSpPr/>
        <p:nvPr/>
      </p:nvGrpSpPr>
      <p:grpSpPr>
        <a:xfrm>
          <a:off y="0" x="0"/>
          <a:ext cy="0" cx="0"/>
          <a:chOff y="0" x="0"/>
          <a:chExt cy="0" cx="0"/>
        </a:xfrm>
      </p:grpSpPr>
      <p:sp>
        <p:nvSpPr>
          <p:cNvPr id="101" name="Shape 101"/>
          <p:cNvSpPr txBox="1"/>
          <p:nvPr>
            <p:ph idx="12" type="sldNum"/>
          </p:nvPr>
        </p:nvSpPr>
        <p:spPr>
          <a:xfrm>
            <a:off y="14836775" x="5740400"/>
            <a:ext cy="781047" cx="4392611"/>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800" lang="en-US" i="0"/>
              <a:t> </a:t>
            </a:r>
          </a:p>
        </p:txBody>
      </p:sp>
      <p:sp>
        <p:nvSpPr>
          <p:cNvPr id="102" name="Shape 102"/>
          <p:cNvSpPr/>
          <p:nvPr>
            <p:ph idx="2" type="sldImg"/>
          </p:nvPr>
        </p:nvSpPr>
        <p:spPr>
          <a:xfrm>
            <a:off y="1171575" x="1050925"/>
            <a:ext cy="5857875" cx="8032749"/>
          </a:xfrm>
          <a:custGeom>
            <a:pathLst>
              <a:path w="120000" extrusionOk="0" h="120000">
                <a:moveTo>
                  <a:pt y="0" x="0"/>
                </a:moveTo>
                <a:lnTo>
                  <a:pt y="0" x="120000"/>
                </a:lnTo>
                <a:lnTo>
                  <a:pt y="120000" x="120000"/>
                </a:lnTo>
                <a:lnTo>
                  <a:pt y="120000" x="0"/>
                </a:lnTo>
                <a:close/>
              </a:path>
            </a:pathLst>
          </a:custGeom>
          <a:noFill/>
          <a:ln>
            <a:noFill/>
          </a:ln>
        </p:spPr>
      </p:sp>
      <p:sp>
        <p:nvSpPr>
          <p:cNvPr id="103" name="Shape 103"/>
          <p:cNvSpPr txBox="1"/>
          <p:nvPr>
            <p:ph idx="1" type="body"/>
          </p:nvPr>
        </p:nvSpPr>
        <p:spPr>
          <a:xfrm>
            <a:off y="7419975" x="1012825"/>
            <a:ext cy="7029448" cx="8108950"/>
          </a:xfrm>
          <a:prstGeom prst="rect">
            <a:avLst/>
          </a:prstGeom>
          <a:noFill/>
          <a:ln>
            <a:noFill/>
          </a:ln>
        </p:spPr>
        <p:txBody>
          <a:bodyPr bIns="45700" rIns="91425" lIns="91425" tIns="45700" anchor="t" anchorCtr="0">
            <a:noAutofit/>
          </a:bodyPr>
          <a:lstStyle/>
          <a:p>
            <a:pPr algn="l" rtl="0" lvl="0" marR="0" indent="0" marL="0">
              <a:spcBef>
                <a:spcPts val="0"/>
              </a:spcBef>
              <a:buFont typeface="Arial"/>
              <a:buNone/>
            </a:pPr>
            <a:r>
              <a:t/>
            </a:r>
            <a:endParaRPr strike="noStrike" u="none" b="0" cap="none" baseline="0" sz="1800" i="0"/>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2" name="Shape 22"/>
        <p:cNvGrpSpPr/>
        <p:nvPr/>
      </p:nvGrpSpPr>
      <p:grpSpPr>
        <a:xfrm>
          <a:off y="0" x="0"/>
          <a:ext cy="0" cx="0"/>
          <a:chOff y="0" x="0"/>
          <a:chExt cy="0" cx="0"/>
        </a:xfrm>
      </p:grpSpPr>
      <p:sp>
        <p:nvSpPr>
          <p:cNvPr id="23" name="Shape 23"/>
          <p:cNvSpPr txBox="1"/>
          <p:nvPr>
            <p:ph type="title"/>
          </p:nvPr>
        </p:nvSpPr>
        <p:spPr>
          <a:xfrm>
            <a:off y="0" x="3162300"/>
            <a:ext cy="1831975" cx="15620999"/>
          </a:xfrm>
          <a:prstGeom prst="rect">
            <a:avLst/>
          </a:prstGeom>
          <a:gradFill>
            <a:gsLst>
              <a:gs pos="0">
                <a:srgbClr val="1F2D60"/>
              </a:gs>
              <a:gs pos="50000">
                <a:srgbClr val="2158A1"/>
              </a:gs>
              <a:gs pos="100000">
                <a:srgbClr val="1F2D60"/>
              </a:gs>
            </a:gsLst>
            <a:lin ang="0" scaled="0"/>
          </a:gradFill>
          <a:ln>
            <a:noFill/>
          </a:ln>
        </p:spPr>
        <p:txBody>
          <a:bodyPr bIns="91425" rIns="91425" lIns="91425" tIns="91425" anchor="t"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algn="ctr" rtl="0" marL="457200">
              <a:spcBef>
                <a:spcPts val="0"/>
              </a:spcBef>
              <a:spcAft>
                <a:spcPts val="0"/>
              </a:spcAft>
              <a:defRPr/>
            </a:lvl6pPr>
            <a:lvl7pPr algn="ctr" rtl="0" marL="914400">
              <a:spcBef>
                <a:spcPts val="0"/>
              </a:spcBef>
              <a:spcAft>
                <a:spcPts val="0"/>
              </a:spcAft>
              <a:defRPr/>
            </a:lvl7pPr>
            <a:lvl8pPr algn="ctr" rtl="0" marL="1371600">
              <a:spcBef>
                <a:spcPts val="0"/>
              </a:spcBef>
              <a:spcAft>
                <a:spcPts val="0"/>
              </a:spcAft>
              <a:defRPr/>
            </a:lvl8pPr>
            <a:lvl9pPr algn="ctr" rtl="0" marL="1828800">
              <a:spcBef>
                <a:spcPts val="0"/>
              </a:spcBef>
              <a:spcAft>
                <a:spcPts val="0"/>
              </a:spcAft>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theme/theme1.xml" Type="http://schemas.openxmlformats.org/officeDocument/2006/relationships/theme" Id="rId2"/><Relationship Target="../slideLayouts/slideLayout1.xml" Type="http://schemas.openxmlformats.org/officeDocument/2006/relationships/slideLayout" Id="rId1"/></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2"/>
        </a:solidFill>
      </p:bgPr>
    </p:bg>
    <p:spTree>
      <p:nvGrpSpPr>
        <p:cNvPr id="8" name="Shape 8"/>
        <p:cNvGrpSpPr/>
        <p:nvPr/>
      </p:nvGrpSpPr>
      <p:grpSpPr>
        <a:xfrm>
          <a:off y="0" x="0"/>
          <a:ext cy="0" cx="0"/>
          <a:chOff y="0" x="0"/>
          <a:chExt cy="0" cx="0"/>
        </a:xfrm>
      </p:grpSpPr>
      <p:sp>
        <p:nvSpPr>
          <p:cNvPr id="9" name="Shape 9"/>
          <p:cNvSpPr txBox="1"/>
          <p:nvPr>
            <p:ph type="title"/>
          </p:nvPr>
        </p:nvSpPr>
        <p:spPr>
          <a:xfrm>
            <a:off y="0" x="3162300"/>
            <a:ext cy="1831975" cx="15620999"/>
          </a:xfrm>
          <a:prstGeom prst="rect">
            <a:avLst/>
          </a:prstGeom>
          <a:gradFill>
            <a:gsLst>
              <a:gs pos="0">
                <a:srgbClr val="1F2D60"/>
              </a:gs>
              <a:gs pos="50000">
                <a:srgbClr val="2158A1"/>
              </a:gs>
              <a:gs pos="100000">
                <a:srgbClr val="1F2D60"/>
              </a:gs>
            </a:gsLst>
            <a:lin ang="0" scaled="0"/>
          </a:gradFill>
          <a:ln>
            <a:noFill/>
          </a:ln>
        </p:spPr>
        <p:txBody>
          <a:bodyPr bIns="91425" rIns="91425" lIns="91425" tIns="91425" anchor="t" anchorCtr="0"/>
          <a:lstStyle>
            <a:lvl1pPr algn="ctr" rtl="0" marR="0" indent="0" marL="0">
              <a:lnSpc>
                <a:spcPct val="100000"/>
              </a:lnSpc>
              <a:spcBef>
                <a:spcPts val="0"/>
              </a:spcBef>
              <a:spcAft>
                <a:spcPts val="0"/>
              </a:spcAft>
              <a:buClr>
                <a:srgbClr val="000000"/>
              </a:buClr>
              <a:buFont typeface="Arial"/>
              <a:buNone/>
              <a:defRPr/>
            </a:lvl1pPr>
            <a:lvl2pPr algn="ctr" rtl="0" marR="0" indent="0" marL="0">
              <a:lnSpc>
                <a:spcPct val="100000"/>
              </a:lnSpc>
              <a:spcBef>
                <a:spcPts val="0"/>
              </a:spcBef>
              <a:spcAft>
                <a:spcPts val="0"/>
              </a:spcAft>
              <a:buClr>
                <a:srgbClr val="000000"/>
              </a:buClr>
              <a:buFont typeface="Arial"/>
              <a:buNone/>
              <a:defRPr/>
            </a:lvl2pPr>
            <a:lvl3pPr algn="ctr" rtl="0" marR="0" indent="0" marL="0">
              <a:spcBef>
                <a:spcPts val="0"/>
              </a:spcBef>
              <a:spcAft>
                <a:spcPts val="0"/>
              </a:spcAft>
              <a:defRPr/>
            </a:lvl3pPr>
            <a:lvl4pPr algn="ctr" rtl="0" marR="0" indent="0" marL="0">
              <a:spcBef>
                <a:spcPts val="0"/>
              </a:spcBef>
              <a:spcAft>
                <a:spcPts val="0"/>
              </a:spcAft>
              <a:defRPr/>
            </a:lvl4pPr>
            <a:lvl5pPr algn="ctr" rtl="0" marR="0" indent="0" marL="0">
              <a:spcBef>
                <a:spcPts val="0"/>
              </a:spcBef>
              <a:spcAft>
                <a:spcPts val="0"/>
              </a:spcAft>
              <a:defRPr/>
            </a:lvl5pPr>
            <a:lvl6pPr algn="ctr" rtl="0" marR="0" indent="0" marL="457200">
              <a:spcBef>
                <a:spcPts val="0"/>
              </a:spcBef>
              <a:spcAft>
                <a:spcPts val="0"/>
              </a:spcAft>
              <a:defRPr/>
            </a:lvl6pPr>
            <a:lvl7pPr algn="ctr" rtl="0" marR="0" indent="0" marL="914400">
              <a:spcBef>
                <a:spcPts val="0"/>
              </a:spcBef>
              <a:spcAft>
                <a:spcPts val="0"/>
              </a:spcAft>
              <a:defRPr/>
            </a:lvl7pPr>
            <a:lvl8pPr algn="ctr" rtl="0" marR="0" indent="0" marL="1371600">
              <a:spcBef>
                <a:spcPts val="0"/>
              </a:spcBef>
              <a:spcAft>
                <a:spcPts val="0"/>
              </a:spcAft>
              <a:defRPr/>
            </a:lvl8pPr>
            <a:lvl9pPr algn="ctr" rtl="0" marR="0" indent="0" marL="1828800">
              <a:spcBef>
                <a:spcPts val="0"/>
              </a:spcBef>
              <a:spcAft>
                <a:spcPts val="0"/>
              </a:spcAft>
              <a:defRPr/>
            </a:lvl9pPr>
          </a:lstStyle>
          <a:p/>
        </p:txBody>
      </p:sp>
      <p:grpSp>
        <p:nvGrpSpPr>
          <p:cNvPr id="10" name="Shape 10"/>
          <p:cNvGrpSpPr/>
          <p:nvPr/>
        </p:nvGrpSpPr>
        <p:grpSpPr>
          <a:xfrm>
            <a:off y="511173" x="511174"/>
            <a:ext cy="2273031" cx="2084386"/>
            <a:chOff y="-7719" x="-34635"/>
            <a:chExt cy="25518" cx="23405"/>
          </a:xfrm>
        </p:grpSpPr>
        <p:sp>
          <p:nvSpPr>
            <p:cNvPr id="11" name="Shape 11"/>
            <p:cNvSpPr/>
            <p:nvPr/>
          </p:nvSpPr>
          <p:spPr>
            <a:xfrm>
              <a:off y="4720" x="-31139"/>
              <a:ext cy="13079" cx="16397"/>
            </a:xfrm>
            <a:custGeom>
              <a:pathLst>
                <a:path w="6942" extrusionOk="0" h="5537">
                  <a:moveTo>
                    <a:pt y="0" x="5476"/>
                  </a:moveTo>
                  <a:cubicBezTo>
                    <a:pt y="0" x="4010"/>
                    <a:pt y="0" x="4010"/>
                    <a:pt y="0" x="4010"/>
                  </a:cubicBezTo>
                  <a:cubicBezTo>
                    <a:pt y="1651" x="4010"/>
                    <a:pt y="1651" x="4010"/>
                    <a:pt y="1651" x="4010"/>
                  </a:cubicBezTo>
                  <a:cubicBezTo>
                    <a:pt y="2409" x="4010"/>
                    <a:pt y="2937" x="4273"/>
                    <a:pt y="3304" x="4733"/>
                  </a:cubicBezTo>
                  <a:cubicBezTo>
                    <a:pt y="3073" x="4733"/>
                    <a:pt y="3073" x="4733"/>
                    <a:pt y="3073" x="4733"/>
                  </a:cubicBezTo>
                  <a:cubicBezTo>
                    <a:pt y="2684" x="4396"/>
                    <a:pt y="2238" x="4347"/>
                    <a:pt y="1855" x="4347"/>
                  </a:cubicBezTo>
                  <a:cubicBezTo>
                    <a:pt y="1422" x="4347"/>
                    <a:pt y="1422" x="4347"/>
                    <a:pt y="1422" x="4347"/>
                  </a:cubicBezTo>
                  <a:cubicBezTo>
                    <a:pt y="1422" x="4902"/>
                    <a:pt y="1422" x="4902"/>
                    <a:pt y="1422" x="4902"/>
                  </a:cubicBezTo>
                  <a:cubicBezTo>
                    <a:pt y="3308" x="4902"/>
                    <a:pt y="3308" x="4902"/>
                    <a:pt y="3308" x="4902"/>
                  </a:cubicBezTo>
                  <a:cubicBezTo>
                    <a:pt y="3996" x="4902"/>
                    <a:pt y="4871" x="4709"/>
                    <a:pt y="5420" x="3481"/>
                  </a:cubicBezTo>
                  <a:cubicBezTo>
                    <a:pt y="4898" x="2315"/>
                    <a:pt y="4082" x="2082"/>
                    <a:pt y="3412" x="2062"/>
                  </a:cubicBezTo>
                  <a:cubicBezTo>
                    <a:pt y="3042" x="2612"/>
                    <a:pt y="2487" x="2932"/>
                    <a:pt y="1652" x="2932"/>
                  </a:cubicBezTo>
                  <a:cubicBezTo>
                    <a:pt y="1422" x="2932"/>
                    <a:pt y="1422" x="2932"/>
                    <a:pt y="1422" x="2932"/>
                  </a:cubicBezTo>
                  <a:cubicBezTo>
                    <a:pt y="1422" x="3481"/>
                    <a:pt y="1422" x="3481"/>
                    <a:pt y="1422" x="3481"/>
                  </a:cubicBezTo>
                  <a:cubicBezTo>
                    <a:pt y="1422" x="3832"/>
                    <a:pt y="1422" x="3832"/>
                    <a:pt y="1422" x="3832"/>
                  </a:cubicBezTo>
                  <a:cubicBezTo>
                    <a:pt y="1082" x="3832"/>
                    <a:pt y="1082" x="3832"/>
                    <a:pt y="1082" x="3832"/>
                  </a:cubicBezTo>
                  <a:cubicBezTo>
                    <a:pt y="1082" x="3481"/>
                    <a:pt y="1082" x="3481"/>
                    <a:pt y="1082" x="3481"/>
                  </a:cubicBezTo>
                  <a:cubicBezTo>
                    <a:pt y="1082" x="2932"/>
                    <a:pt y="1082" x="2932"/>
                    <a:pt y="1082" x="2932"/>
                  </a:cubicBezTo>
                  <a:cubicBezTo>
                    <a:pt y="1082" x="2932"/>
                    <a:pt y="1082" x="2932"/>
                    <a:pt y="1082" x="2932"/>
                  </a:cubicBezTo>
                  <a:cubicBezTo>
                    <a:pt y="1082" x="2596"/>
                    <a:pt y="1082" x="2596"/>
                    <a:pt y="1082" x="2596"/>
                  </a:cubicBezTo>
                  <a:cubicBezTo>
                    <a:pt y="1082" x="2596"/>
                    <a:pt y="1082" x="2596"/>
                    <a:pt y="1082" x="2596"/>
                  </a:cubicBezTo>
                  <a:cubicBezTo>
                    <a:pt y="1082" x="1722"/>
                    <a:pt y="1082" x="1722"/>
                    <a:pt y="1082" x="1722"/>
                  </a:cubicBezTo>
                  <a:cubicBezTo>
                    <a:pt y="3064" x="1722"/>
                    <a:pt y="3064" x="1722"/>
                    <a:pt y="3064" x="1722"/>
                  </a:cubicBezTo>
                  <a:cubicBezTo>
                    <a:pt y="3133" x="1722"/>
                    <a:pt y="3201" x="1724"/>
                    <a:pt y="3267" x="1728"/>
                  </a:cubicBezTo>
                  <a:cubicBezTo>
                    <a:pt y="3267" x="1728"/>
                    <a:pt y="3267" x="1728"/>
                    <a:pt y="3267" x="1728"/>
                  </a:cubicBezTo>
                  <a:cubicBezTo>
                    <a:pt y="3180" x="1860"/>
                    <a:pt y="3089" x="1969"/>
                    <a:pt y="2993" x="2060"/>
                  </a:cubicBezTo>
                  <a:cubicBezTo>
                    <a:pt y="2993" x="2060"/>
                    <a:pt y="2993" x="2060"/>
                    <a:pt y="2993" x="2060"/>
                  </a:cubicBezTo>
                  <a:cubicBezTo>
                    <a:pt y="1422" x="2060"/>
                    <a:pt y="1422" x="2060"/>
                    <a:pt y="1422" x="2060"/>
                  </a:cubicBezTo>
                  <a:cubicBezTo>
                    <a:pt y="1422" x="2596"/>
                    <a:pt y="1422" x="2596"/>
                    <a:pt y="1422" x="2596"/>
                  </a:cubicBezTo>
                  <a:cubicBezTo>
                    <a:pt y="1422" x="2596"/>
                    <a:pt y="1422" x="2596"/>
                    <a:pt y="1422" x="2596"/>
                  </a:cubicBezTo>
                  <a:cubicBezTo>
                    <a:pt y="1855" x="2596"/>
                    <a:pt y="1855" x="2596"/>
                    <a:pt y="1855" x="2596"/>
                  </a:cubicBezTo>
                  <a:cubicBezTo>
                    <a:pt y="2428" x="2596"/>
                    <a:pt y="3138" x="2490"/>
                    <a:pt y="3595" x="1466"/>
                  </a:cubicBezTo>
                  <a:cubicBezTo>
                    <a:pt y="3138" x="443"/>
                    <a:pt y="2428" x="337"/>
                    <a:pt y="1855" x="337"/>
                  </a:cubicBezTo>
                  <a:cubicBezTo>
                    <a:pt y="338" x="337"/>
                    <a:pt y="338" x="337"/>
                    <a:pt y="338" x="337"/>
                  </a:cubicBezTo>
                  <a:cubicBezTo>
                    <a:pt y="338" x="1466"/>
                    <a:pt y="338" x="1466"/>
                    <a:pt y="338" x="1466"/>
                  </a:cubicBezTo>
                  <a:cubicBezTo>
                    <a:pt y="338" x="2596"/>
                    <a:pt y="338" x="2596"/>
                    <a:pt y="338" x="2596"/>
                  </a:cubicBezTo>
                  <a:cubicBezTo>
                    <a:pt y="918" x="2596"/>
                    <a:pt y="918" x="2596"/>
                    <a:pt y="918" x="2596"/>
                  </a:cubicBezTo>
                  <a:cubicBezTo>
                    <a:pt y="918" x="2932"/>
                    <a:pt y="918" x="2932"/>
                    <a:pt y="918" x="2932"/>
                  </a:cubicBezTo>
                  <a:cubicBezTo>
                    <a:pt y="0" x="2932"/>
                    <a:pt y="0" x="2932"/>
                    <a:pt y="0" x="2932"/>
                  </a:cubicBezTo>
                  <a:cubicBezTo>
                    <a:pt y="0" x="1466"/>
                    <a:pt y="0" x="1466"/>
                    <a:pt y="0" x="1466"/>
                  </a:cubicBezTo>
                  <a:cubicBezTo>
                    <a:pt y="0" x="0"/>
                    <a:pt y="0" x="0"/>
                    <a:pt y="0" x="0"/>
                  </a:cubicBezTo>
                  <a:cubicBezTo>
                    <a:pt y="1652" x="0"/>
                    <a:pt y="1652" x="0"/>
                    <a:pt y="1652" x="0"/>
                  </a:cubicBezTo>
                  <a:cubicBezTo>
                    <a:pt y="2753" x="0"/>
                    <a:pt y="3369" x="558"/>
                    <a:pt y="3713" x="1466"/>
                  </a:cubicBezTo>
                  <a:cubicBezTo>
                    <a:pt y="3674" x="1569"/>
                    <a:pt y="3631" x="1667"/>
                    <a:pt y="3585" x="1761"/>
                  </a:cubicBezTo>
                  <a:cubicBezTo>
                    <a:pt y="4587" x="1918"/>
                    <a:pt y="5183" x="2544"/>
                    <a:pt y="5537" x="3481"/>
                  </a:cubicBezTo>
                  <a:cubicBezTo>
                    <a:pt y="5184" x="4416"/>
                    <a:pt y="4590" x="5041"/>
                    <a:pt y="3595" x="5200"/>
                  </a:cubicBezTo>
                  <a:cubicBezTo>
                    <a:pt y="3637" x="5288"/>
                    <a:pt y="3676" x="5380"/>
                    <a:pt y="3713" x="5476"/>
                  </a:cubicBezTo>
                  <a:cubicBezTo>
                    <a:pt y="3369" x="6384"/>
                    <a:pt y="2753" x="6942"/>
                    <a:pt y="1651" x="6942"/>
                  </a:cubicBezTo>
                  <a:cubicBezTo>
                    <a:pt y="0" x="6942"/>
                    <a:pt y="0" x="6942"/>
                    <a:pt y="0" x="6942"/>
                  </a:cubicBezTo>
                  <a:lnTo>
                    <a:pt y="0" x="5476"/>
                  </a:lnTo>
                  <a:close/>
                  <a:moveTo>
                    <a:pt y="1855" x="6605"/>
                  </a:moveTo>
                  <a:cubicBezTo>
                    <a:pt y="2428" x="6605"/>
                    <a:pt y="3138" x="6499"/>
                    <a:pt y="3595" x="5476"/>
                  </a:cubicBezTo>
                  <a:cubicBezTo>
                    <a:pt y="3553" x="5382"/>
                    <a:pt y="3510" x="5297"/>
                    <a:pt y="3464" x="5218"/>
                  </a:cubicBezTo>
                  <a:cubicBezTo>
                    <a:pt y="3337" x="5233"/>
                    <a:pt y="3204" x="5240"/>
                    <a:pt y="3064" x="5240"/>
                  </a:cubicBezTo>
                  <a:cubicBezTo>
                    <a:pt y="1082" x="5240"/>
                    <a:pt y="1082" x="5240"/>
                    <a:pt y="1082" x="5240"/>
                  </a:cubicBezTo>
                  <a:cubicBezTo>
                    <a:pt y="1082" x="4347"/>
                    <a:pt y="1082" x="4347"/>
                    <a:pt y="1082" x="4347"/>
                  </a:cubicBezTo>
                  <a:cubicBezTo>
                    <a:pt y="338" x="4347"/>
                    <a:pt y="338" x="4347"/>
                    <a:pt y="338" x="4347"/>
                  </a:cubicBezTo>
                  <a:cubicBezTo>
                    <a:pt y="338" x="5476"/>
                    <a:pt y="338" x="5476"/>
                    <a:pt y="338" x="5476"/>
                  </a:cubicBezTo>
                  <a:cubicBezTo>
                    <a:pt y="338" x="6605"/>
                    <a:pt y="338" x="6605"/>
                    <a:pt y="338" x="6605"/>
                  </a:cubicBezTo>
                  <a:lnTo>
                    <a:pt y="1855" x="6605"/>
                  </a:lnTo>
                  <a:close/>
                </a:path>
              </a:pathLst>
            </a:custGeom>
            <a:solidFill>
              <a:srgbClr val="FFFFFF"/>
            </a:solid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2200" i="0">
                <a:solidFill>
                  <a:schemeClr val="lt2"/>
                </a:solidFill>
                <a:latin typeface="Arial"/>
                <a:ea typeface="Arial"/>
                <a:cs typeface="Arial"/>
                <a:sym typeface="Arial"/>
                <a:rtl val="0"/>
              </a:endParaRPr>
            </a:p>
          </p:txBody>
        </p:sp>
        <p:sp>
          <p:nvSpPr>
            <p:cNvPr id="12" name="Shape 12"/>
            <p:cNvSpPr/>
            <p:nvPr/>
          </p:nvSpPr>
          <p:spPr>
            <a:xfrm>
              <a:off y="-1784" x="-29851"/>
              <a:ext cy="4383" cx="3500"/>
            </a:xfrm>
            <a:custGeom>
              <a:pathLst>
                <a:path w="1482" extrusionOk="0" h="1857">
                  <a:moveTo>
                    <a:pt y="1857" x="122"/>
                  </a:moveTo>
                  <a:cubicBezTo>
                    <a:pt y="1791" x="122"/>
                    <a:pt y="1791" x="122"/>
                    <a:pt y="1791" x="122"/>
                  </a:cubicBezTo>
                  <a:cubicBezTo>
                    <a:pt y="1765" x="177"/>
                    <a:pt y="1745" x="213"/>
                    <a:pt y="1730" x="228"/>
                  </a:cubicBezTo>
                  <a:cubicBezTo>
                    <a:pt y="1723" x="237"/>
                    <a:pt y="1713" x="243"/>
                    <a:pt y="1700" x="246"/>
                  </a:cubicBezTo>
                  <a:cubicBezTo>
                    <a:pt y="1676" x="255"/>
                    <a:pt y="1624" x="260"/>
                    <a:pt y="1543" x="263"/>
                  </a:cubicBezTo>
                  <a:cubicBezTo>
                    <a:pt y="1424" x="268"/>
                    <a:pt y="1353" x="270"/>
                    <a:pt y="1330" x="270"/>
                  </a:cubicBezTo>
                  <a:cubicBezTo>
                    <a:pt y="625" x="270"/>
                    <a:pt y="625" x="270"/>
                    <a:pt y="625" x="270"/>
                  </a:cubicBezTo>
                  <a:cubicBezTo>
                    <a:pt y="507" x="270"/>
                    <a:pt y="391" x="268"/>
                    <a:pt y="278" x="263"/>
                  </a:cubicBezTo>
                  <a:cubicBezTo>
                    <a:pt y="195" x="260"/>
                    <a:pt y="146" x="253"/>
                    <a:pt y="130" x="243"/>
                  </a:cubicBezTo>
                  <a:cubicBezTo>
                    <a:pt y="115" x="233"/>
                    <a:pt y="104" x="217"/>
                    <a:pt y="96" x="194"/>
                  </a:cubicBezTo>
                  <a:cubicBezTo>
                    <a:pt y="89" x="171"/>
                    <a:pt y="84" x="106"/>
                    <a:pt y="83" x="0"/>
                  </a:cubicBezTo>
                  <a:cubicBezTo>
                    <a:pt y="0" x="0"/>
                    <a:pt y="0" x="0"/>
                    <a:pt y="0" x="0"/>
                  </a:cubicBezTo>
                  <a:cubicBezTo>
                    <a:pt y="5" x="222"/>
                    <a:pt y="8" x="358"/>
                    <a:pt y="8" x="411"/>
                  </a:cubicBezTo>
                  <a:cubicBezTo>
                    <a:pt y="8" x="469"/>
                    <a:pt y="5" x="600"/>
                    <a:pt y="0" x="803"/>
                  </a:cubicBezTo>
                  <a:cubicBezTo>
                    <a:pt y="83" x="803"/>
                    <a:pt y="83" x="803"/>
                    <a:pt y="83" x="803"/>
                  </a:cubicBezTo>
                  <a:cubicBezTo>
                    <a:pt y="84" x="694"/>
                    <a:pt y="89" x="629"/>
                    <a:pt y="96" x="605"/>
                  </a:cubicBezTo>
                  <a:cubicBezTo>
                    <a:pt y="104" x="582"/>
                    <a:pt y="114" x="566"/>
                    <a:pt y="128" x="557"/>
                  </a:cubicBezTo>
                  <a:cubicBezTo>
                    <a:pt y="145" x="546"/>
                    <a:pt y="187" x="539"/>
                    <a:pt y="254" x="536"/>
                  </a:cubicBezTo>
                  <a:cubicBezTo>
                    <a:pt y="272" x="535"/>
                    <a:pt y="395" x="533"/>
                    <a:pt y="626" x="529"/>
                  </a:cubicBezTo>
                  <a:cubicBezTo>
                    <a:pt y="1506" x="529"/>
                    <a:pt y="1506" x="529"/>
                    <a:pt y="1506" x="529"/>
                  </a:cubicBezTo>
                  <a:cubicBezTo>
                    <a:pt y="1598" x="529"/>
                    <a:pt y="1673" x="531"/>
                    <a:pt y="1731" x="536"/>
                  </a:cubicBezTo>
                  <a:cubicBezTo>
                    <a:pt y="1736" x="640"/>
                    <a:pt y="1738" x="652"/>
                    <a:pt y="1738" x="754"/>
                  </a:cubicBezTo>
                  <a:cubicBezTo>
                    <a:pt y="1738" x="1011"/>
                    <a:pt y="1723" x="1203"/>
                    <a:pt y="1691" x="1305"/>
                  </a:cubicBezTo>
                  <a:cubicBezTo>
                    <a:pt y="1665" x="1318"/>
                    <a:pt y="1635" x="1328"/>
                    <a:pt y="1601" x="1337"/>
                  </a:cubicBezTo>
                  <a:cubicBezTo>
                    <a:pt y="1384" x="1392"/>
                    <a:pt y="1384" x="1392"/>
                    <a:pt y="1384" x="1392"/>
                  </a:cubicBezTo>
                  <a:cubicBezTo>
                    <a:pt y="1384" x="1482"/>
                    <a:pt y="1384" x="1482"/>
                    <a:pt y="1384" x="1482"/>
                  </a:cubicBezTo>
                  <a:cubicBezTo>
                    <a:pt y="1514" x="1462"/>
                    <a:pt y="1666" x="1442"/>
                    <a:pt y="1841" x="1423"/>
                  </a:cubicBezTo>
                  <a:cubicBezTo>
                    <a:pt y="1848" x="1386"/>
                    <a:pt y="1852" x="1356"/>
                    <a:pt y="1854" x="1334"/>
                  </a:cubicBezTo>
                  <a:cubicBezTo>
                    <a:pt y="1856" x="1287"/>
                    <a:pt y="1857" x="1214"/>
                    <a:pt y="1857" x="1116"/>
                  </a:cubicBezTo>
                  <a:cubicBezTo>
                    <a:pt y="1849" x="388"/>
                    <a:pt y="1849" x="388"/>
                    <a:pt y="1849" x="388"/>
                  </a:cubicBezTo>
                  <a:cubicBezTo>
                    <a:pt y="1849" x="301"/>
                    <a:pt y="1851" x="212"/>
                    <a:pt y="1857" x="122"/>
                  </a:cubicBezTo>
                  <a:close/>
                </a:path>
              </a:pathLst>
            </a:custGeom>
            <a:solidFill>
              <a:srgbClr val="FFFFFF"/>
            </a:solid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2200" i="0">
                <a:solidFill>
                  <a:schemeClr val="lt2"/>
                </a:solidFill>
                <a:latin typeface="Arial"/>
                <a:ea typeface="Arial"/>
                <a:cs typeface="Arial"/>
                <a:sym typeface="Arial"/>
                <a:rtl val="0"/>
              </a:endParaRPr>
            </a:p>
          </p:txBody>
        </p:sp>
        <p:sp>
          <p:nvSpPr>
            <p:cNvPr id="13" name="Shape 13"/>
            <p:cNvSpPr/>
            <p:nvPr/>
          </p:nvSpPr>
          <p:spPr>
            <a:xfrm>
              <a:off y="-1784" x="-25944"/>
              <a:ext cy="4383" cx="1883"/>
            </a:xfrm>
            <a:custGeom>
              <a:pathLst>
                <a:path w="798" extrusionOk="0" h="1857">
                  <a:moveTo>
                    <a:pt y="1774" x="798"/>
                  </a:moveTo>
                  <a:cubicBezTo>
                    <a:pt y="1857" x="798"/>
                    <a:pt y="1857" x="798"/>
                    <a:pt y="1857" x="798"/>
                  </a:cubicBezTo>
                  <a:cubicBezTo>
                    <a:pt y="1851" x="605"/>
                    <a:pt y="1849" x="479"/>
                    <a:pt y="1849" x="418"/>
                  </a:cubicBezTo>
                  <a:cubicBezTo>
                    <a:pt y="1857" x="0"/>
                    <a:pt y="1857" x="0"/>
                    <a:pt y="1857" x="0"/>
                  </a:cubicBezTo>
                  <a:cubicBezTo>
                    <a:pt y="1774" x="0"/>
                    <a:pt y="1774" x="0"/>
                    <a:pt y="1774" x="0"/>
                  </a:cubicBezTo>
                  <a:cubicBezTo>
                    <a:pt y="1772" x="105"/>
                    <a:pt y="1767" x="170"/>
                    <a:pt y="1759" x="193"/>
                  </a:cubicBezTo>
                  <a:cubicBezTo>
                    <a:pt y="1752" x="216"/>
                    <a:pt y="1741" x="232"/>
                    <a:pt y="1728" x="242"/>
                  </a:cubicBezTo>
                  <a:cubicBezTo>
                    <a:pt y="1711" x="252"/>
                    <a:pt y="1669" x="259"/>
                    <a:pt y="1602" x="262"/>
                  </a:cubicBezTo>
                  <a:cubicBezTo>
                    <a:pt y="1584" x="263"/>
                    <a:pt y="1460" x="266"/>
                    <a:pt y="1230" x="270"/>
                  </a:cubicBezTo>
                  <a:cubicBezTo>
                    <a:pt y="625" x="270"/>
                    <a:pt y="625" x="270"/>
                    <a:pt y="625" x="270"/>
                  </a:cubicBezTo>
                  <a:cubicBezTo>
                    <a:pt y="507" x="270"/>
                    <a:pt y="391" x="267"/>
                    <a:pt y="277" x="262"/>
                  </a:cubicBezTo>
                  <a:cubicBezTo>
                    <a:pt y="195" x="259"/>
                    <a:pt y="146" x="252"/>
                    <a:pt y="130" x="242"/>
                  </a:cubicBezTo>
                  <a:cubicBezTo>
                    <a:pt y="115" x="232"/>
                    <a:pt y="103" x="215"/>
                    <a:pt y="96" x="193"/>
                  </a:cubicBezTo>
                  <a:cubicBezTo>
                    <a:pt y="89" x="170"/>
                    <a:pt y="84" x="105"/>
                    <a:pt y="83" x="0"/>
                  </a:cubicBezTo>
                  <a:cubicBezTo>
                    <a:pt y="0" x="0"/>
                    <a:pt y="0" x="0"/>
                    <a:pt y="0" x="0"/>
                  </a:cubicBezTo>
                  <a:cubicBezTo>
                    <a:pt y="5" x="172"/>
                    <a:pt y="8" x="305"/>
                    <a:pt y="8" x="399"/>
                  </a:cubicBezTo>
                  <a:cubicBezTo>
                    <a:pt y="8" x="490"/>
                    <a:pt y="5" x="622"/>
                    <a:pt y="0" x="798"/>
                  </a:cubicBezTo>
                  <a:cubicBezTo>
                    <a:pt y="83" x="798"/>
                    <a:pt y="83" x="798"/>
                    <a:pt y="83" x="798"/>
                  </a:cubicBezTo>
                  <a:cubicBezTo>
                    <a:pt y="84" x="691"/>
                    <a:pt y="89" x="626"/>
                    <a:pt y="96" x="604"/>
                  </a:cubicBezTo>
                  <a:cubicBezTo>
                    <a:pt y="103" x="581"/>
                    <a:pt y="114" x="565"/>
                    <a:pt y="128" x="556"/>
                  </a:cubicBezTo>
                  <a:cubicBezTo>
                    <a:pt y="145" x="545"/>
                    <a:pt y="187" x="538"/>
                    <a:pt y="254" x="536"/>
                  </a:cubicBezTo>
                  <a:cubicBezTo>
                    <a:pt y="271" x="534"/>
                    <a:pt y="395" x="532"/>
                    <a:pt y="625" x="528"/>
                  </a:cubicBezTo>
                  <a:cubicBezTo>
                    <a:pt y="1230" x="528"/>
                    <a:pt y="1230" x="528"/>
                    <a:pt y="1230" x="528"/>
                  </a:cubicBezTo>
                  <a:cubicBezTo>
                    <a:pt y="1349" x="528"/>
                    <a:pt y="1465" x="529"/>
                    <a:pt y="1577" x="532"/>
                  </a:cubicBezTo>
                  <a:cubicBezTo>
                    <a:pt y="1660" x="535"/>
                    <a:pt y="1709" x="541"/>
                    <a:pt y="1725" x="552"/>
                  </a:cubicBezTo>
                  <a:cubicBezTo>
                    <a:pt y="1740" x="562"/>
                    <a:pt y="1752" x="579"/>
                    <a:pt y="1759" x="602"/>
                  </a:cubicBezTo>
                  <a:cubicBezTo>
                    <a:pt y="1767" x="625"/>
                    <a:pt y="1772" x="690"/>
                    <a:pt y="1774" x="798"/>
                  </a:cubicBezTo>
                  <a:close/>
                  <a:moveTo>
                    <a:pt y="254" x="536"/>
                  </a:moveTo>
                  <a:cubicBezTo>
                    <a:pt y="271" x="534"/>
                    <a:pt y="395" x="532"/>
                    <a:pt y="625" x="528"/>
                  </a:cubicBezTo>
                  <a:cubicBezTo>
                    <a:pt y="1230" x="528"/>
                    <a:pt y="1230" x="528"/>
                    <a:pt y="1230" x="528"/>
                  </a:cubicBezTo>
                </a:path>
              </a:pathLst>
            </a:custGeom>
            <a:solidFill>
              <a:srgbClr val="FFFFFF"/>
            </a:solid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2200" i="0">
                <a:solidFill>
                  <a:schemeClr val="lt2"/>
                </a:solidFill>
                <a:latin typeface="Arial"/>
                <a:ea typeface="Arial"/>
                <a:cs typeface="Arial"/>
                <a:sym typeface="Arial"/>
                <a:rtl val="0"/>
              </a:endParaRPr>
            </a:p>
          </p:txBody>
        </p:sp>
        <p:sp>
          <p:nvSpPr>
            <p:cNvPr id="14" name="Shape 14"/>
            <p:cNvSpPr/>
            <p:nvPr/>
          </p:nvSpPr>
          <p:spPr>
            <a:xfrm>
              <a:off y="-1784" x="-23374"/>
              <a:ext cy="4497" cx="5102"/>
            </a:xfrm>
            <a:custGeom>
              <a:pathLst>
                <a:path w="2160" extrusionOk="0" h="1904">
                  <a:moveTo>
                    <a:pt y="1857" x="12"/>
                  </a:moveTo>
                  <a:cubicBezTo>
                    <a:pt y="1774" x="12"/>
                    <a:pt y="1774" x="12"/>
                    <a:pt y="1774" x="12"/>
                  </a:cubicBezTo>
                  <a:cubicBezTo>
                    <a:pt y="1773" x="107"/>
                    <a:pt y="1766" x="170"/>
                    <a:pt y="1752" x="200"/>
                  </a:cubicBezTo>
                  <a:cubicBezTo>
                    <a:pt y="1747" x="213"/>
                    <a:pt y="1739" x="222"/>
                    <a:pt y="1727" x="227"/>
                  </a:cubicBezTo>
                  <a:cubicBezTo>
                    <a:pt y="1710" x="237"/>
                    <a:pt y="1664" x="243"/>
                    <a:pt y="1590" x="247"/>
                  </a:cubicBezTo>
                  <a:cubicBezTo>
                    <a:pt y="1475" x="252"/>
                    <a:pt y="1376" x="255"/>
                    <a:pt y="1293" x="255"/>
                  </a:cubicBezTo>
                  <a:cubicBezTo>
                    <a:pt y="229" x="255"/>
                    <a:pt y="229" x="255"/>
                    <a:pt y="229" x="255"/>
                  </a:cubicBezTo>
                  <a:cubicBezTo>
                    <a:pt y="200" x="255"/>
                    <a:pt y="181" x="253"/>
                    <a:pt y="173" x="249"/>
                  </a:cubicBezTo>
                  <a:cubicBezTo>
                    <a:pt y="157" x="242"/>
                    <a:pt y="139" x="225"/>
                    <a:pt y="117" x="200"/>
                  </a:cubicBezTo>
                  <a:cubicBezTo>
                    <a:pt y="103" x="183"/>
                    <a:pt y="94" x="164"/>
                    <a:pt y="90" x="143"/>
                  </a:cubicBezTo>
                  <a:cubicBezTo>
                    <a:pt y="86" x="121"/>
                    <a:pt y="83" x="74"/>
                    <a:pt y="83" x="0"/>
                  </a:cubicBezTo>
                  <a:cubicBezTo>
                    <a:pt y="0" x="0"/>
                    <a:pt y="0" x="0"/>
                    <a:pt y="0" x="0"/>
                  </a:cubicBezTo>
                  <a:cubicBezTo>
                    <a:pt y="5" x="157"/>
                    <a:pt y="8" x="256"/>
                    <a:pt y="8" x="297"/>
                  </a:cubicBezTo>
                  <a:cubicBezTo>
                    <a:pt y="8" x="366"/>
                    <a:pt y="5" x="433"/>
                    <a:pt y="0" x="501"/>
                  </a:cubicBezTo>
                  <a:cubicBezTo>
                    <a:pt y="96" x="578"/>
                    <a:pt y="168" x="633"/>
                    <a:pt y="213" x="669"/>
                  </a:cubicBezTo>
                  <a:cubicBezTo>
                    <a:pt y="546" x="947"/>
                    <a:pt y="546" x="947"/>
                    <a:pt y="546" x="947"/>
                  </a:cubicBezTo>
                  <a:cubicBezTo>
                    <a:pt y="1021" x="1353"/>
                    <a:pt y="1021" x="1353"/>
                    <a:pt y="1021" x="1353"/>
                  </a:cubicBezTo>
                  <a:cubicBezTo>
                    <a:pt y="1172" x="1483"/>
                    <a:pt y="1291" x="1587"/>
                    <a:pt y="1378" x="1666"/>
                  </a:cubicBezTo>
                  <a:cubicBezTo>
                    <a:pt y="1435" x="1716"/>
                    <a:pt y="1480" x="1758"/>
                    <a:pt y="1513" x="1793"/>
                  </a:cubicBezTo>
                  <a:cubicBezTo>
                    <a:pt y="561" x="1793"/>
                    <a:pt y="561" x="1793"/>
                    <a:pt y="561" x="1793"/>
                  </a:cubicBezTo>
                  <a:cubicBezTo>
                    <a:pt y="476" x="1793"/>
                    <a:pt y="376" x="1790"/>
                    <a:pt y="262" x="1785"/>
                  </a:cubicBezTo>
                  <a:cubicBezTo>
                    <a:pt y="189" x="1781"/>
                    <a:pt y="145" x="1775"/>
                    <a:pt y="127" x="1767"/>
                  </a:cubicBezTo>
                  <a:cubicBezTo>
                    <a:pt y="116" x="1760"/>
                    <a:pt y="107" x="1751"/>
                    <a:pt y="102" x="1738"/>
                  </a:cubicBezTo>
                  <a:cubicBezTo>
                    <a:pt y="90" x="1708"/>
                    <a:pt y="83" x="1645"/>
                    <a:pt y="83" x="1550"/>
                  </a:cubicBezTo>
                  <a:cubicBezTo>
                    <a:pt y="0" x="1550"/>
                    <a:pt y="0" x="1550"/>
                    <a:pt y="0" x="1550"/>
                  </a:cubicBezTo>
                  <a:cubicBezTo>
                    <a:pt y="5" x="1658"/>
                    <a:pt y="8" x="1766"/>
                    <a:pt y="8" x="1877"/>
                  </a:cubicBezTo>
                  <a:cubicBezTo>
                    <a:pt y="8" x="1981"/>
                    <a:pt y="5" x="2075"/>
                    <a:pt y="0" x="2160"/>
                  </a:cubicBezTo>
                  <a:cubicBezTo>
                    <a:pt y="83" x="2160"/>
                    <a:pt y="83" x="2160"/>
                    <a:pt y="83" x="2160"/>
                  </a:cubicBezTo>
                  <a:cubicBezTo>
                    <a:pt y="83" x="2065"/>
                    <a:pt y="90" x="2002"/>
                    <a:pt y="102" x="1973"/>
                  </a:cubicBezTo>
                  <a:cubicBezTo>
                    <a:pt y="107" x="1960"/>
                    <a:pt y="116" x="1950"/>
                    <a:pt y="129" x="1945"/>
                  </a:cubicBezTo>
                  <a:cubicBezTo>
                    <a:pt y="145" x="1936"/>
                    <a:pt y="191" x="1929"/>
                    <a:pt y="267" x="1926"/>
                  </a:cubicBezTo>
                  <a:cubicBezTo>
                    <a:pt y="381" x="1921"/>
                    <a:pt y="480" x="1918"/>
                    <a:pt y="563" x="1918"/>
                  </a:cubicBezTo>
                  <a:cubicBezTo>
                    <a:pt y="1191" x="1918"/>
                    <a:pt y="1191" x="1918"/>
                    <a:pt y="1191" x="1918"/>
                  </a:cubicBezTo>
                  <a:cubicBezTo>
                    <a:pt y="1319" x="1918"/>
                    <a:pt y="1556" x="1921"/>
                    <a:pt y="1904" x="1926"/>
                  </a:cubicBezTo>
                  <a:cubicBezTo>
                    <a:pt y="1904" x="1791"/>
                    <a:pt y="1904" x="1791"/>
                    <a:pt y="1904" x="1791"/>
                  </a:cubicBezTo>
                  <a:cubicBezTo>
                    <a:pt y="1868" x="1757"/>
                    <a:pt y="1868" x="1757"/>
                    <a:pt y="1868" x="1757"/>
                  </a:cubicBezTo>
                  <a:cubicBezTo>
                    <a:pt y="1866" x="1752"/>
                    <a:pt y="1852" x="1740"/>
                    <a:pt y="1849" x="1735"/>
                  </a:cubicBezTo>
                  <a:cubicBezTo>
                    <a:pt y="1844" x="1729"/>
                    <a:pt y="1826" x="1712"/>
                    <a:pt y="1796" x="1684"/>
                  </a:cubicBezTo>
                  <a:cubicBezTo>
                    <a:pt y="1712" x="1608"/>
                    <a:pt y="1650" x="1553"/>
                    <a:pt y="1607" x="1517"/>
                  </a:cubicBezTo>
                  <a:cubicBezTo>
                    <a:pt y="1392" x="1342"/>
                    <a:pt y="1392" x="1342"/>
                    <a:pt y="1392" x="1342"/>
                  </a:cubicBezTo>
                  <a:cubicBezTo>
                    <a:pt y="273" x="375"/>
                    <a:pt y="273" x="375"/>
                    <a:pt y="273" x="375"/>
                  </a:cubicBezTo>
                  <a:cubicBezTo>
                    <a:pt y="1286" x="375"/>
                    <a:pt y="1286" x="375"/>
                    <a:pt y="1286" x="375"/>
                  </a:cubicBezTo>
                  <a:cubicBezTo>
                    <a:pt y="1373" x="375"/>
                    <a:pt y="1474" x="378"/>
                    <a:pt y="1592" x="384"/>
                  </a:cubicBezTo>
                  <a:cubicBezTo>
                    <a:pt y="1665" x="387"/>
                    <a:pt y="1710" x="393"/>
                    <a:pt y="1727" x="401"/>
                  </a:cubicBezTo>
                  <a:cubicBezTo>
                    <a:pt y="1740" x="408"/>
                    <a:pt y="1749" x="417"/>
                    <a:pt y="1753" x="430"/>
                  </a:cubicBezTo>
                  <a:cubicBezTo>
                    <a:pt y="1766" x="460"/>
                    <a:pt y="1773" x="523"/>
                    <a:pt y="1774" x="619"/>
                  </a:cubicBezTo>
                  <a:cubicBezTo>
                    <a:pt y="1857" x="619"/>
                    <a:pt y="1857" x="619"/>
                    <a:pt y="1857" x="619"/>
                  </a:cubicBezTo>
                  <a:cubicBezTo>
                    <a:pt y="1851" x="539"/>
                    <a:pt y="1849" x="450"/>
                    <a:pt y="1849" x="355"/>
                  </a:cubicBezTo>
                  <a:cubicBezTo>
                    <a:pt y="1849" x="249"/>
                    <a:pt y="1851" x="135"/>
                    <a:pt y="1857" x="12"/>
                  </a:cubicBezTo>
                  <a:close/>
                </a:path>
              </a:pathLst>
            </a:custGeom>
            <a:solidFill>
              <a:srgbClr val="FFFFFF"/>
            </a:solid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2200" i="0">
                <a:solidFill>
                  <a:schemeClr val="lt2"/>
                </a:solidFill>
                <a:latin typeface="Arial"/>
                <a:ea typeface="Arial"/>
                <a:cs typeface="Arial"/>
                <a:sym typeface="Arial"/>
                <a:rtl val="0"/>
              </a:endParaRPr>
            </a:p>
          </p:txBody>
        </p:sp>
        <p:sp>
          <p:nvSpPr>
            <p:cNvPr id="15" name="Shape 15"/>
            <p:cNvSpPr/>
            <p:nvPr/>
          </p:nvSpPr>
          <p:spPr>
            <a:xfrm>
              <a:off y="-1784" x="-17713"/>
              <a:ext cy="4383" cx="1887"/>
            </a:xfrm>
            <a:custGeom>
              <a:pathLst>
                <a:path w="799" extrusionOk="0" h="1857">
                  <a:moveTo>
                    <a:pt y="1774" x="799"/>
                  </a:moveTo>
                  <a:cubicBezTo>
                    <a:pt y="1857" x="799"/>
                    <a:pt y="1857" x="799"/>
                    <a:pt y="1857" x="799"/>
                  </a:cubicBezTo>
                  <a:cubicBezTo>
                    <a:pt y="1851" x="606"/>
                    <a:pt y="1849" x="480"/>
                    <a:pt y="1849" x="419"/>
                  </a:cubicBezTo>
                  <a:cubicBezTo>
                    <a:pt y="1857" x="0"/>
                    <a:pt y="1857" x="0"/>
                    <a:pt y="1857" x="0"/>
                  </a:cubicBezTo>
                  <a:cubicBezTo>
                    <a:pt y="1774" x="0"/>
                    <a:pt y="1774" x="0"/>
                    <a:pt y="1774" x="0"/>
                  </a:cubicBezTo>
                  <a:cubicBezTo>
                    <a:pt y="1772" x="106"/>
                    <a:pt y="1767" x="171"/>
                    <a:pt y="1759" x="194"/>
                  </a:cubicBezTo>
                  <a:cubicBezTo>
                    <a:pt y="1752" x="217"/>
                    <a:pt y="1741" x="234"/>
                    <a:pt y="1728" x="243"/>
                  </a:cubicBezTo>
                  <a:cubicBezTo>
                    <a:pt y="1711" x="254"/>
                    <a:pt y="1669" x="260"/>
                    <a:pt y="1602" x="263"/>
                  </a:cubicBezTo>
                  <a:cubicBezTo>
                    <a:pt y="1584" x="264"/>
                    <a:pt y="1460" x="267"/>
                    <a:pt y="1230" x="271"/>
                  </a:cubicBezTo>
                  <a:cubicBezTo>
                    <a:pt y="625" x="271"/>
                    <a:pt y="625" x="271"/>
                    <a:pt y="625" x="271"/>
                  </a:cubicBezTo>
                  <a:cubicBezTo>
                    <a:pt y="507" x="271"/>
                    <a:pt y="391" x="268"/>
                    <a:pt y="277" x="263"/>
                  </a:cubicBezTo>
                  <a:cubicBezTo>
                    <a:pt y="195" x="260"/>
                    <a:pt y="146" x="254"/>
                    <a:pt y="130" x="243"/>
                  </a:cubicBezTo>
                  <a:cubicBezTo>
                    <a:pt y="115" x="233"/>
                    <a:pt y="103" x="217"/>
                    <a:pt y="96" x="194"/>
                  </a:cubicBezTo>
                  <a:cubicBezTo>
                    <a:pt y="89" x="171"/>
                    <a:pt y="84" x="107"/>
                    <a:pt y="83" x="0"/>
                  </a:cubicBezTo>
                  <a:cubicBezTo>
                    <a:pt y="0" x="0"/>
                    <a:pt y="0" x="0"/>
                    <a:pt y="0" x="0"/>
                  </a:cubicBezTo>
                  <a:cubicBezTo>
                    <a:pt y="5" x="173"/>
                    <a:pt y="8" x="306"/>
                    <a:pt y="8" x="400"/>
                  </a:cubicBezTo>
                  <a:cubicBezTo>
                    <a:pt y="8" x="491"/>
                    <a:pt y="5" x="624"/>
                    <a:pt y="0" x="799"/>
                  </a:cubicBezTo>
                  <a:cubicBezTo>
                    <a:pt y="83" x="799"/>
                    <a:pt y="83" x="799"/>
                    <a:pt y="83" x="799"/>
                  </a:cubicBezTo>
                  <a:cubicBezTo>
                    <a:pt y="84" x="692"/>
                    <a:pt y="89" x="627"/>
                    <a:pt y="96" x="605"/>
                  </a:cubicBezTo>
                  <a:cubicBezTo>
                    <a:pt y="103" x="582"/>
                    <a:pt y="114" x="566"/>
                    <a:pt y="128" x="557"/>
                  </a:cubicBezTo>
                  <a:cubicBezTo>
                    <a:pt y="145" x="546"/>
                    <a:pt y="187" x="539"/>
                    <a:pt y="254" x="537"/>
                  </a:cubicBezTo>
                  <a:cubicBezTo>
                    <a:pt y="271" x="535"/>
                    <a:pt y="395" x="533"/>
                    <a:pt y="625" x="529"/>
                  </a:cubicBezTo>
                  <a:cubicBezTo>
                    <a:pt y="1230" x="529"/>
                    <a:pt y="1230" x="529"/>
                    <a:pt y="1230" x="529"/>
                  </a:cubicBezTo>
                  <a:cubicBezTo>
                    <a:pt y="1349" x="529"/>
                    <a:pt y="1465" x="530"/>
                    <a:pt y="1577" x="533"/>
                  </a:cubicBezTo>
                  <a:cubicBezTo>
                    <a:pt y="1660" x="535"/>
                    <a:pt y="1709" x="542"/>
                    <a:pt y="1725" x="553"/>
                  </a:cubicBezTo>
                  <a:cubicBezTo>
                    <a:pt y="1740" x="563"/>
                    <a:pt y="1752" x="580"/>
                    <a:pt y="1759" x="603"/>
                  </a:cubicBezTo>
                  <a:cubicBezTo>
                    <a:pt y="1767" x="626"/>
                    <a:pt y="1772" x="691"/>
                    <a:pt y="1774" x="799"/>
                  </a:cubicBezTo>
                  <a:close/>
                </a:path>
              </a:pathLst>
            </a:custGeom>
            <a:solidFill>
              <a:srgbClr val="FFFFFF"/>
            </a:solid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2200" i="0">
                <a:solidFill>
                  <a:schemeClr val="lt2"/>
                </a:solidFill>
                <a:latin typeface="Arial"/>
                <a:ea typeface="Arial"/>
                <a:cs typeface="Arial"/>
                <a:sym typeface="Arial"/>
                <a:rtl val="0"/>
              </a:endParaRPr>
            </a:p>
          </p:txBody>
        </p:sp>
        <p:sp>
          <p:nvSpPr>
            <p:cNvPr id="16" name="Shape 16"/>
            <p:cNvSpPr/>
            <p:nvPr/>
          </p:nvSpPr>
          <p:spPr>
            <a:xfrm>
              <a:off y="-1860" x="-15502"/>
              <a:ext cy="4545" cx="4272"/>
            </a:xfrm>
            <a:custGeom>
              <a:pathLst>
                <a:path w="1809" extrusionOk="0" h="1924">
                  <a:moveTo>
                    <a:pt y="1656" x="1809"/>
                  </a:moveTo>
                  <a:cubicBezTo>
                    <a:pt y="1778" x="1756"/>
                    <a:pt y="1778" x="1756"/>
                    <a:pt y="1778" x="1756"/>
                  </a:cubicBezTo>
                  <a:cubicBezTo>
                    <a:pt y="1830" x="1649"/>
                    <a:pt y="1867" x="1545"/>
                    <a:pt y="1890" x="1443"/>
                  </a:cubicBezTo>
                  <a:cubicBezTo>
                    <a:pt y="1913" x="1341"/>
                    <a:pt y="1924" x="1230"/>
                    <a:pt y="1924" x="1110"/>
                  </a:cubicBezTo>
                  <a:cubicBezTo>
                    <a:pt y="1924" x="968"/>
                    <a:pt y="1907" x="837"/>
                    <a:pt y="1873" x="716"/>
                  </a:cubicBezTo>
                  <a:cubicBezTo>
                    <a:pt y="1839" x="595"/>
                    <a:pt y="1791" x="490"/>
                    <a:pt y="1728" x="399"/>
                  </a:cubicBezTo>
                  <a:cubicBezTo>
                    <a:pt y="1666" x="308"/>
                    <a:pt y="1595" x="234"/>
                    <a:pt y="1517" x="177"/>
                  </a:cubicBezTo>
                  <a:cubicBezTo>
                    <a:pt y="1438" x="119"/>
                    <a:pt y="1353" x="76"/>
                    <a:pt y="1262" x="46"/>
                  </a:cubicBezTo>
                  <a:cubicBezTo>
                    <a:pt y="1170" x="16"/>
                    <a:pt y="1069" x="0"/>
                    <a:pt y="960" x="0"/>
                  </a:cubicBezTo>
                  <a:cubicBezTo>
                    <a:pt y="684" x="0"/>
                    <a:pt y="455" x="102"/>
                    <a:pt y="273" x="305"/>
                  </a:cubicBezTo>
                  <a:cubicBezTo>
                    <a:pt y="91" x="507"/>
                    <a:pt y="0" x="784"/>
                    <a:pt y="0" x="1134"/>
                  </a:cubicBezTo>
                  <a:cubicBezTo>
                    <a:pt y="0" x="1217"/>
                    <a:pt y="5" x="1294"/>
                    <a:pt y="14" x="1365"/>
                  </a:cubicBezTo>
                  <a:cubicBezTo>
                    <a:pt y="23" x="1435"/>
                    <a:pt y="41" x="1521"/>
                    <a:pt y="66" x="1622"/>
                  </a:cubicBezTo>
                  <a:cubicBezTo>
                    <a:pt y="92" x="1724"/>
                    <a:pt y="106" x="1786"/>
                    <a:pt y="111" x="1809"/>
                  </a:cubicBezTo>
                  <a:cubicBezTo>
                    <a:pt y="159" x="1789"/>
                    <a:pt y="205" x="1774"/>
                    <a:pt y="251" x="1764"/>
                  </a:cubicBezTo>
                  <a:cubicBezTo>
                    <a:pt y="324" x="1750"/>
                    <a:pt y="410" x="1740"/>
                    <a:pt y="508" x="1734"/>
                  </a:cubicBezTo>
                  <a:cubicBezTo>
                    <a:pt y="508" x="1652"/>
                    <a:pt y="508" x="1652"/>
                    <a:pt y="508" x="1652"/>
                  </a:cubicBezTo>
                  <a:cubicBezTo>
                    <a:pt y="355" x="1651"/>
                    <a:pt y="355" x="1651"/>
                    <a:pt y="355" x="1651"/>
                  </a:cubicBezTo>
                  <a:cubicBezTo>
                    <a:pt y="270" x="1642"/>
                    <a:pt y="206" x="1593"/>
                    <a:pt y="165" x="1502"/>
                  </a:cubicBezTo>
                  <a:cubicBezTo>
                    <a:pt y="123" x="1413"/>
                    <a:pt y="103" x="1281"/>
                    <a:pt y="103" x="1107"/>
                  </a:cubicBezTo>
                  <a:cubicBezTo>
                    <a:pt y="104" x="977"/>
                    <a:pt y="120" x="868"/>
                    <a:pt y="150" x="778"/>
                  </a:cubicBezTo>
                  <a:cubicBezTo>
                    <a:pt y="179" x="687"/>
                    <a:pt y="226" x="607"/>
                    <a:pt y="291" x="538"/>
                  </a:cubicBezTo>
                  <a:cubicBezTo>
                    <a:pt y="355" x="470"/>
                    <a:pt y="437" x="413"/>
                    <a:pt y="536" x="369"/>
                  </a:cubicBezTo>
                  <a:cubicBezTo>
                    <a:pt y="635" x="325"/>
                    <a:pt y="759" x="303"/>
                    <a:pt y="910" x="302"/>
                  </a:cubicBezTo>
                  <a:cubicBezTo>
                    <a:pt y="1172" x="302"/>
                    <a:pt y="1383" x="386"/>
                    <a:pt y="1543" x="555"/>
                  </a:cubicBezTo>
                  <a:cubicBezTo>
                    <a:pt y="1703" x="723"/>
                    <a:pt y="1782" x="945"/>
                    <a:pt y="1782" x="1222"/>
                  </a:cubicBezTo>
                  <a:cubicBezTo>
                    <a:pt y="1782" x="1347"/>
                    <a:pt y="1766" x="1462"/>
                    <a:pt y="1734" x="1569"/>
                  </a:cubicBezTo>
                  <a:cubicBezTo>
                    <a:pt y="1712" x="1642"/>
                    <a:pt y="1676" x="1714"/>
                    <a:pt y="1629" x="1786"/>
                  </a:cubicBezTo>
                  <a:lnTo>
                    <a:pt y="1656" x="1809"/>
                  </a:lnTo>
                  <a:close/>
                </a:path>
              </a:pathLst>
            </a:custGeom>
            <a:solidFill>
              <a:srgbClr val="FFFFFF"/>
            </a:solid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2200" i="0">
                <a:solidFill>
                  <a:schemeClr val="lt2"/>
                </a:solidFill>
                <a:latin typeface="Arial"/>
                <a:ea typeface="Arial"/>
                <a:cs typeface="Arial"/>
                <a:sym typeface="Arial"/>
                <a:rtl val="0"/>
              </a:endParaRPr>
            </a:p>
          </p:txBody>
        </p:sp>
        <p:sp>
          <p:nvSpPr>
            <p:cNvPr id="17" name="Shape 17"/>
            <p:cNvSpPr/>
            <p:nvPr/>
          </p:nvSpPr>
          <p:spPr>
            <a:xfrm>
              <a:off y="-1860" x="-34635"/>
              <a:ext cy="4545" cx="4272"/>
            </a:xfrm>
            <a:custGeom>
              <a:pathLst>
                <a:path w="1809" extrusionOk="0" h="1924">
                  <a:moveTo>
                    <a:pt y="1656" x="1809"/>
                  </a:moveTo>
                  <a:cubicBezTo>
                    <a:pt y="1778" x="1756"/>
                    <a:pt y="1778" x="1756"/>
                    <a:pt y="1778" x="1756"/>
                  </a:cubicBezTo>
                  <a:cubicBezTo>
                    <a:pt y="1830" x="1649"/>
                    <a:pt y="1867" x="1545"/>
                    <a:pt y="1890" x="1443"/>
                  </a:cubicBezTo>
                  <a:cubicBezTo>
                    <a:pt y="1913" x="1341"/>
                    <a:pt y="1924" x="1230"/>
                    <a:pt y="1924" x="1110"/>
                  </a:cubicBezTo>
                  <a:cubicBezTo>
                    <a:pt y="1924" x="968"/>
                    <a:pt y="1907" x="837"/>
                    <a:pt y="1873" x="716"/>
                  </a:cubicBezTo>
                  <a:cubicBezTo>
                    <a:pt y="1839" x="595"/>
                    <a:pt y="1791" x="489"/>
                    <a:pt y="1728" x="399"/>
                  </a:cubicBezTo>
                  <a:cubicBezTo>
                    <a:pt y="1666" x="308"/>
                    <a:pt y="1595" x="234"/>
                    <a:pt y="1517" x="176"/>
                  </a:cubicBezTo>
                  <a:cubicBezTo>
                    <a:pt y="1438" x="119"/>
                    <a:pt y="1353" x="76"/>
                    <a:pt y="1262" x="46"/>
                  </a:cubicBezTo>
                  <a:cubicBezTo>
                    <a:pt y="1170" x="15"/>
                    <a:pt y="1069" x="0"/>
                    <a:pt y="960" x="0"/>
                  </a:cubicBezTo>
                  <a:cubicBezTo>
                    <a:pt y="684" x="0"/>
                    <a:pt y="455" x="102"/>
                    <a:pt y="273" x="304"/>
                  </a:cubicBezTo>
                  <a:cubicBezTo>
                    <a:pt y="91" x="507"/>
                    <a:pt y="0" x="784"/>
                    <a:pt y="0" x="1134"/>
                  </a:cubicBezTo>
                  <a:cubicBezTo>
                    <a:pt y="0" x="1217"/>
                    <a:pt y="5" x="1294"/>
                    <a:pt y="14" x="1365"/>
                  </a:cubicBezTo>
                  <a:cubicBezTo>
                    <a:pt y="23" x="1435"/>
                    <a:pt y="41" x="1521"/>
                    <a:pt y="66" x="1622"/>
                  </a:cubicBezTo>
                  <a:cubicBezTo>
                    <a:pt y="92" x="1724"/>
                    <a:pt y="106" x="1786"/>
                    <a:pt y="111" x="1809"/>
                  </a:cubicBezTo>
                  <a:cubicBezTo>
                    <a:pt y="159" x="1789"/>
                    <a:pt y="205" x="1774"/>
                    <a:pt y="251" x="1764"/>
                  </a:cubicBezTo>
                  <a:cubicBezTo>
                    <a:pt y="324" x="1750"/>
                    <a:pt y="410" x="1740"/>
                    <a:pt y="508" x="1735"/>
                  </a:cubicBezTo>
                  <a:cubicBezTo>
                    <a:pt y="508" x="1653"/>
                    <a:pt y="508" x="1653"/>
                    <a:pt y="508" x="1653"/>
                  </a:cubicBezTo>
                  <a:cubicBezTo>
                    <a:pt y="355" x="1651"/>
                    <a:pt y="355" x="1651"/>
                    <a:pt y="355" x="1651"/>
                  </a:cubicBezTo>
                  <a:cubicBezTo>
                    <a:pt y="270" x="1642"/>
                    <a:pt y="206" x="1592"/>
                    <a:pt y="165" x="1502"/>
                  </a:cubicBezTo>
                  <a:cubicBezTo>
                    <a:pt y="123" x="1412"/>
                    <a:pt y="103" x="1281"/>
                    <a:pt y="103" x="1107"/>
                  </a:cubicBezTo>
                  <a:cubicBezTo>
                    <a:pt y="104" x="977"/>
                    <a:pt y="120" x="868"/>
                    <a:pt y="150" x="778"/>
                  </a:cubicBezTo>
                  <a:cubicBezTo>
                    <a:pt y="179" x="687"/>
                    <a:pt y="226" x="607"/>
                    <a:pt y="291" x="538"/>
                  </a:cubicBezTo>
                  <a:cubicBezTo>
                    <a:pt y="355" x="469"/>
                    <a:pt y="437" x="413"/>
                    <a:pt y="536" x="369"/>
                  </a:cubicBezTo>
                  <a:cubicBezTo>
                    <a:pt y="635" x="325"/>
                    <a:pt y="759" x="303"/>
                    <a:pt y="910" x="302"/>
                  </a:cubicBezTo>
                  <a:cubicBezTo>
                    <a:pt y="1172" x="302"/>
                    <a:pt y="1383" x="386"/>
                    <a:pt y="1543" x="555"/>
                  </a:cubicBezTo>
                  <a:cubicBezTo>
                    <a:pt y="1703" x="722"/>
                    <a:pt y="1782" x="945"/>
                    <a:pt y="1782" x="1222"/>
                  </a:cubicBezTo>
                  <a:cubicBezTo>
                    <a:pt y="1782" x="1347"/>
                    <a:pt y="1766" x="1462"/>
                    <a:pt y="1734" x="1569"/>
                  </a:cubicBezTo>
                  <a:cubicBezTo>
                    <a:pt y="1712" x="1641"/>
                    <a:pt y="1676" x="1714"/>
                    <a:pt y="1629" x="1786"/>
                  </a:cubicBezTo>
                  <a:lnTo>
                    <a:pt y="1656" x="1809"/>
                  </a:lnTo>
                  <a:close/>
                </a:path>
              </a:pathLst>
            </a:custGeom>
            <a:solidFill>
              <a:srgbClr val="FFFFFF"/>
            </a:solid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2200" i="0">
                <a:solidFill>
                  <a:schemeClr val="lt2"/>
                </a:solidFill>
                <a:latin typeface="Arial"/>
                <a:ea typeface="Arial"/>
                <a:cs typeface="Arial"/>
                <a:sym typeface="Arial"/>
                <a:rtl val="0"/>
              </a:endParaRPr>
            </a:p>
          </p:txBody>
        </p:sp>
        <p:sp>
          <p:nvSpPr>
            <p:cNvPr id="18" name="Shape 18"/>
            <p:cNvSpPr/>
            <p:nvPr/>
          </p:nvSpPr>
          <p:spPr>
            <a:xfrm>
              <a:off y="-7619" x="-32789"/>
              <a:ext cy="4422" cx="5974"/>
            </a:xfrm>
            <a:custGeom>
              <a:pathLst>
                <a:path w="2529" extrusionOk="0" h="1873">
                  <a:moveTo>
                    <a:pt y="87" x="0"/>
                  </a:moveTo>
                  <a:cubicBezTo>
                    <a:pt y="0" x="0"/>
                    <a:pt y="0" x="0"/>
                    <a:pt y="0" x="0"/>
                  </a:cubicBezTo>
                  <a:cubicBezTo>
                    <a:pt y="7" x="96"/>
                    <a:pt y="10" x="187"/>
                    <a:pt y="10" x="274"/>
                  </a:cubicBezTo>
                  <a:cubicBezTo>
                    <a:pt y="10" x="362"/>
                    <a:pt y="7" x="447"/>
                    <a:pt y="0" x="528"/>
                  </a:cubicBezTo>
                  <a:cubicBezTo>
                    <a:pt y="174" x="608"/>
                    <a:pt y="326" x="681"/>
                    <a:pt y="456" x="748"/>
                  </a:cubicBezTo>
                  <a:cubicBezTo>
                    <a:pt y="1471" x="1266"/>
                    <a:pt y="1471" x="1266"/>
                    <a:pt y="1471" x="1266"/>
                  </a:cubicBezTo>
                  <a:cubicBezTo>
                    <a:pt y="541" x="1734"/>
                    <a:pt y="541" x="1734"/>
                    <a:pt y="541" x="1734"/>
                  </a:cubicBezTo>
                  <a:cubicBezTo>
                    <a:pt y="288" x="1862"/>
                    <a:pt y="108" x="1947"/>
                    <a:pt y="0" x="1989"/>
                  </a:cubicBezTo>
                  <a:cubicBezTo>
                    <a:pt y="7" x="2085"/>
                    <a:pt y="10" x="2167"/>
                    <a:pt y="10" x="2233"/>
                  </a:cubicBezTo>
                  <a:cubicBezTo>
                    <a:pt y="10" x="2294"/>
                    <a:pt y="7" x="2392"/>
                    <a:pt y="0" x="2529"/>
                  </a:cubicBezTo>
                  <a:cubicBezTo>
                    <a:pt y="87" x="2529"/>
                    <a:pt y="87" x="2529"/>
                    <a:pt y="87" x="2529"/>
                  </a:cubicBezTo>
                  <a:cubicBezTo>
                    <a:pt y="88" x="2420"/>
                    <a:pt y="93" x="2354"/>
                    <a:pt y="100" x="2331"/>
                  </a:cubicBezTo>
                  <a:cubicBezTo>
                    <a:pt y="108" x="2308"/>
                    <a:pt y="118" x="2292"/>
                    <a:pt y="132" x="2283"/>
                  </a:cubicBezTo>
                  <a:cubicBezTo>
                    <a:pt y="149" x="2271"/>
                    <a:pt y="191" x="2264"/>
                    <a:pt y="257" x="2263"/>
                  </a:cubicBezTo>
                  <a:cubicBezTo>
                    <a:pt y="274" x="2261"/>
                    <a:pt y="397" x="2259"/>
                    <a:pt y="624" x="2256"/>
                  </a:cubicBezTo>
                  <a:cubicBezTo>
                    <a:pt y="1224" x="2256"/>
                    <a:pt y="1224" x="2256"/>
                    <a:pt y="1224" x="2256"/>
                  </a:cubicBezTo>
                  <a:cubicBezTo>
                    <a:pt y="1342" x="2256"/>
                    <a:pt y="1457" x="2258"/>
                    <a:pt y="1569" x="2263"/>
                  </a:cubicBezTo>
                  <a:cubicBezTo>
                    <a:pt y="1651" x="2265"/>
                    <a:pt y="1699" x="2272"/>
                    <a:pt y="1715" x="2282"/>
                  </a:cubicBezTo>
                  <a:cubicBezTo>
                    <a:pt y="1730" x="2293"/>
                    <a:pt y="1742" x="2309"/>
                    <a:pt y="1749" x="2332"/>
                  </a:cubicBezTo>
                  <a:cubicBezTo>
                    <a:pt y="1757" x="2355"/>
                    <a:pt y="1762" x="2421"/>
                    <a:pt y="1763" x="2529"/>
                  </a:cubicBezTo>
                  <a:cubicBezTo>
                    <a:pt y="1847" x="2529"/>
                    <a:pt y="1847" x="2529"/>
                    <a:pt y="1847" x="2529"/>
                  </a:cubicBezTo>
                  <a:cubicBezTo>
                    <a:pt y="1840" x="2345"/>
                    <a:pt y="1837" x="2216"/>
                    <a:pt y="1837" x="2141"/>
                  </a:cubicBezTo>
                  <a:cubicBezTo>
                    <a:pt y="1837" x="2080"/>
                    <a:pt y="1840" x="1945"/>
                    <a:pt y="1847" x="1737"/>
                  </a:cubicBezTo>
                  <a:cubicBezTo>
                    <a:pt y="1763" x="1737"/>
                    <a:pt y="1763" x="1737"/>
                    <a:pt y="1763" x="1737"/>
                  </a:cubicBezTo>
                  <a:cubicBezTo>
                    <a:pt y="1762" x="1845"/>
                    <a:pt y="1757" x="1911"/>
                    <a:pt y="1749" x="1935"/>
                  </a:cubicBezTo>
                  <a:cubicBezTo>
                    <a:pt y="1742" x="1959"/>
                    <a:pt y="1731" x="1974"/>
                    <a:pt y="1719" x="1983"/>
                  </a:cubicBezTo>
                  <a:cubicBezTo>
                    <a:pt y="1701" x="1994"/>
                    <a:pt y="1659" x="2001"/>
                    <a:pt y="1593" x="2003"/>
                  </a:cubicBezTo>
                  <a:cubicBezTo>
                    <a:pt y="1575" x="2004"/>
                    <a:pt y="1452" x="2006"/>
                    <a:pt y="1224" x="2010"/>
                  </a:cubicBezTo>
                  <a:cubicBezTo>
                    <a:pt y="270" x="2010"/>
                    <a:pt y="270" x="2010"/>
                    <a:pt y="270" x="2010"/>
                  </a:cubicBezTo>
                  <a:cubicBezTo>
                    <a:pt y="1209" x="1538"/>
                    <a:pt y="1209" x="1538"/>
                    <a:pt y="1209" x="1538"/>
                  </a:cubicBezTo>
                  <a:cubicBezTo>
                    <a:pt y="1356" x="1465"/>
                    <a:pt y="1474" x="1407"/>
                    <a:pt y="1563" x="1365"/>
                  </a:cubicBezTo>
                  <a:cubicBezTo>
                    <a:pt y="1628" x="1335"/>
                    <a:pt y="1731" x="1289"/>
                    <a:pt y="1873" x="1228"/>
                  </a:cubicBezTo>
                  <a:cubicBezTo>
                    <a:pt y="1873" x="1175"/>
                    <a:pt y="1873" x="1175"/>
                    <a:pt y="1873" x="1175"/>
                  </a:cubicBezTo>
                  <a:cubicBezTo>
                    <a:pt y="1839" x="1163"/>
                    <a:pt y="1813" x="1152"/>
                    <a:pt y="1794" x="1142"/>
                  </a:cubicBezTo>
                  <a:cubicBezTo>
                    <a:pt y="1604" x="1049"/>
                    <a:pt y="1604" x="1049"/>
                    <a:pt y="1604" x="1049"/>
                  </a:cubicBezTo>
                  <a:cubicBezTo>
                    <a:pt y="314" x="396"/>
                    <a:pt y="314" x="396"/>
                    <a:pt y="314" x="396"/>
                  </a:cubicBezTo>
                  <a:cubicBezTo>
                    <a:pt y="1224" x="396"/>
                    <a:pt y="1224" x="396"/>
                    <a:pt y="1224" x="396"/>
                  </a:cubicBezTo>
                  <a:cubicBezTo>
                    <a:pt y="1342" x="396"/>
                    <a:pt y="1457" x="399"/>
                    <a:pt y="1568" x="406"/>
                  </a:cubicBezTo>
                  <a:cubicBezTo>
                    <a:pt y="1650" x="409"/>
                    <a:pt y="1699" x="415"/>
                    <a:pt y="1714" x="426"/>
                  </a:cubicBezTo>
                  <a:cubicBezTo>
                    <a:pt y="1730" x="436"/>
                    <a:pt y="1742" x="453"/>
                    <a:pt y="1749" x="476"/>
                  </a:cubicBezTo>
                  <a:cubicBezTo>
                    <a:pt y="1757" x="499"/>
                    <a:pt y="1762" x="565"/>
                    <a:pt y="1763" x="674"/>
                  </a:cubicBezTo>
                  <a:cubicBezTo>
                    <a:pt y="1847" x="674"/>
                    <a:pt y="1847" x="674"/>
                    <a:pt y="1847" x="674"/>
                  </a:cubicBezTo>
                  <a:cubicBezTo>
                    <a:pt y="1837" x="344"/>
                    <a:pt y="1837" x="344"/>
                    <a:pt y="1837" x="344"/>
                  </a:cubicBezTo>
                  <a:cubicBezTo>
                    <a:pt y="1847" x="0"/>
                    <a:pt y="1847" x="0"/>
                    <a:pt y="1847" x="0"/>
                  </a:cubicBezTo>
                  <a:cubicBezTo>
                    <a:pt y="1763" x="0"/>
                    <a:pt y="1763" x="0"/>
                    <a:pt y="1763" x="0"/>
                  </a:cubicBezTo>
                  <a:cubicBezTo>
                    <a:pt y="1762" x="108"/>
                    <a:pt y="1757" x="173"/>
                    <a:pt y="1749" x="197"/>
                  </a:cubicBezTo>
                  <a:cubicBezTo>
                    <a:pt y="1742" x="220"/>
                    <a:pt y="1731" x="237"/>
                    <a:pt y="1719" x="246"/>
                  </a:cubicBezTo>
                  <a:cubicBezTo>
                    <a:pt y="1701" x="257"/>
                    <a:pt y="1659" x="263"/>
                    <a:pt y="1593" x="266"/>
                  </a:cubicBezTo>
                  <a:cubicBezTo>
                    <a:pt y="1575" x="267"/>
                    <a:pt y="1452" x="270"/>
                    <a:pt y="1224" x="273"/>
                  </a:cubicBezTo>
                  <a:cubicBezTo>
                    <a:pt y="624" x="273"/>
                    <a:pt y="624" x="273"/>
                    <a:pt y="624" x="273"/>
                  </a:cubicBezTo>
                  <a:cubicBezTo>
                    <a:pt y="507" x="273"/>
                    <a:pt y="393" x="271"/>
                    <a:pt y="280" x="266"/>
                  </a:cubicBezTo>
                  <a:cubicBezTo>
                    <a:pt y="198" x="263"/>
                    <a:pt y="150" x="257"/>
                    <a:pt y="134" x="247"/>
                  </a:cubicBezTo>
                  <a:cubicBezTo>
                    <a:pt y="119" x="236"/>
                    <a:pt y="108" x="219"/>
                    <a:pt y="100" x="196"/>
                  </a:cubicBezTo>
                  <a:cubicBezTo>
                    <a:pt y="93" x="173"/>
                    <a:pt y="88" x="108"/>
                    <a:pt y="87" x="0"/>
                  </a:cubicBezTo>
                  <a:close/>
                </a:path>
              </a:pathLst>
            </a:custGeom>
            <a:solidFill>
              <a:srgbClr val="FFFFFF"/>
            </a:solid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2200" i="0">
                <a:solidFill>
                  <a:schemeClr val="lt2"/>
                </a:solidFill>
                <a:latin typeface="Arial"/>
                <a:ea typeface="Arial"/>
                <a:cs typeface="Arial"/>
                <a:sym typeface="Arial"/>
                <a:rtl val="0"/>
              </a:endParaRPr>
            </a:p>
          </p:txBody>
        </p:sp>
        <p:sp>
          <p:nvSpPr>
            <p:cNvPr id="19" name="Shape 19"/>
            <p:cNvSpPr/>
            <p:nvPr/>
          </p:nvSpPr>
          <p:spPr>
            <a:xfrm>
              <a:off y="-7658" x="-26610"/>
              <a:ext cy="4402" cx="4880"/>
            </a:xfrm>
            <a:custGeom>
              <a:pathLst>
                <a:path w="2066" extrusionOk="0" h="1864">
                  <a:moveTo>
                    <a:pt y="1855" x="291"/>
                  </a:moveTo>
                  <a:cubicBezTo>
                    <a:pt y="1855" x="368"/>
                    <a:pt y="1858" x="483"/>
                    <a:pt y="1864" x="637"/>
                  </a:cubicBezTo>
                  <a:cubicBezTo>
                    <a:pt y="1781" x="637"/>
                    <a:pt y="1781" x="637"/>
                    <a:pt y="1781" x="637"/>
                  </a:cubicBezTo>
                  <a:cubicBezTo>
                    <a:pt y="1780" x="552"/>
                    <a:pt y="1776" x="493"/>
                    <a:pt y="1769" x="460"/>
                  </a:cubicBezTo>
                  <a:cubicBezTo>
                    <a:pt y="1765" x="439"/>
                    <a:pt y="1757" x="423"/>
                    <a:pt y="1746" x="413"/>
                  </a:cubicBezTo>
                  <a:cubicBezTo>
                    <a:pt y="1738" x="406"/>
                    <a:pt y="1727" x="402"/>
                    <a:pt y="1716" x="402"/>
                  </a:cubicBezTo>
                  <a:cubicBezTo>
                    <a:pt y="1688" x="402"/>
                    <a:pt y="1644" x="416"/>
                    <a:pt y="1584" x="442"/>
                  </a:cubicBezTo>
                  <a:cubicBezTo>
                    <a:pt y="1249" x="590"/>
                    <a:pt y="1249" x="590"/>
                    <a:pt y="1249" x="590"/>
                  </a:cubicBezTo>
                  <a:cubicBezTo>
                    <a:pt y="1249" x="1382"/>
                    <a:pt y="1249" x="1382"/>
                    <a:pt y="1249" x="1382"/>
                  </a:cubicBezTo>
                  <a:cubicBezTo>
                    <a:pt y="1648" x="1551"/>
                    <a:pt y="1648" x="1551"/>
                    <a:pt y="1648" x="1551"/>
                  </a:cubicBezTo>
                  <a:cubicBezTo>
                    <a:pt y="1679" x="1563"/>
                    <a:pt y="1703" x="1570"/>
                    <a:pt y="1723" x="1570"/>
                  </a:cubicBezTo>
                  <a:cubicBezTo>
                    <a:pt y="1734" x="1570"/>
                    <a:pt y="1744" x="1566"/>
                    <a:pt y="1753" x="1558"/>
                  </a:cubicBezTo>
                  <a:cubicBezTo>
                    <a:pt y="1761" x="1550"/>
                    <a:pt y="1767" x="1536"/>
                    <a:pt y="1772" x="1514"/>
                  </a:cubicBezTo>
                  <a:cubicBezTo>
                    <a:pt y="1776" x="1492"/>
                    <a:pt y="1779" x="1430"/>
                    <a:pt y="1781" x="1328"/>
                  </a:cubicBezTo>
                  <a:cubicBezTo>
                    <a:pt y="1864" x="1328"/>
                    <a:pt y="1864" x="1328"/>
                    <a:pt y="1864" x="1328"/>
                  </a:cubicBezTo>
                  <a:cubicBezTo>
                    <a:pt y="1855" x="1768"/>
                    <a:pt y="1855" x="1768"/>
                    <a:pt y="1855" x="1768"/>
                  </a:cubicBezTo>
                  <a:cubicBezTo>
                    <a:pt y="1855" x="1825"/>
                    <a:pt y="1858" x="1924"/>
                    <a:pt y="1864" x="2066"/>
                  </a:cubicBezTo>
                  <a:cubicBezTo>
                    <a:pt y="1781" x="2066"/>
                    <a:pt y="1781" x="2066"/>
                    <a:pt y="1781" x="2066"/>
                  </a:cubicBezTo>
                  <a:cubicBezTo>
                    <a:pt y="1780" x="1994"/>
                    <a:pt y="1775" x="1948"/>
                    <a:pt y="1766" x="1927"/>
                  </a:cubicBezTo>
                  <a:cubicBezTo>
                    <a:pt y="1756" x="1907"/>
                    <a:pt y="1736" x="1888"/>
                    <a:pt y="1706" x="1870"/>
                  </a:cubicBezTo>
                  <a:cubicBezTo>
                    <a:pt y="1651" x="1839"/>
                    <a:pt y="1518" x="1776"/>
                    <a:pt y="1307" x="1681"/>
                  </a:cubicBezTo>
                  <a:cubicBezTo>
                    <a:pt y="0" x="1096"/>
                    <a:pt y="0" x="1096"/>
                    <a:pt y="0" x="1096"/>
                  </a:cubicBezTo>
                  <a:cubicBezTo>
                    <a:pt y="0" x="1010"/>
                    <a:pt y="0" x="1010"/>
                    <a:pt y="0" x="1010"/>
                  </a:cubicBezTo>
                  <a:cubicBezTo>
                    <a:pt y="279" x="887"/>
                    <a:pt y="459" x="807"/>
                    <a:pt y="539" x="770"/>
                  </a:cubicBezTo>
                  <a:cubicBezTo>
                    <a:pt y="1274" x="427"/>
                    <a:pt y="1274" x="427"/>
                    <a:pt y="1274" x="427"/>
                  </a:cubicBezTo>
                  <a:cubicBezTo>
                    <a:pt y="1486" x="325"/>
                    <a:pt y="1608" x="265"/>
                    <a:pt y="1640" x="249"/>
                  </a:cubicBezTo>
                  <a:cubicBezTo>
                    <a:pt y="1697" x="221"/>
                    <a:pt y="1732" x="199"/>
                    <a:pt y="1745" x="184"/>
                  </a:cubicBezTo>
                  <a:cubicBezTo>
                    <a:pt y="1759" x="169"/>
                    <a:pt y="1767" x="153"/>
                    <a:pt y="1773" x="135"/>
                  </a:cubicBezTo>
                  <a:cubicBezTo>
                    <a:pt y="1777" x="117"/>
                    <a:pt y="1780" x="72"/>
                    <a:pt y="1781" x="0"/>
                  </a:cubicBezTo>
                  <a:cubicBezTo>
                    <a:pt y="1864" x="0"/>
                    <a:pt y="1864" x="0"/>
                    <a:pt y="1864" x="0"/>
                  </a:cubicBezTo>
                  <a:cubicBezTo>
                    <a:pt y="1858" x="105"/>
                    <a:pt y="1855" x="202"/>
                    <a:pt y="1855" x="291"/>
                  </a:cubicBezTo>
                  <a:close/>
                  <a:moveTo>
                    <a:pt y="357" x="985"/>
                  </a:moveTo>
                  <a:cubicBezTo>
                    <a:pt y="1139" x="1327"/>
                    <a:pt y="1139" x="1327"/>
                    <a:pt y="1139" x="1327"/>
                  </a:cubicBezTo>
                  <a:cubicBezTo>
                    <a:pt y="1139" x="637"/>
                    <a:pt y="1139" x="637"/>
                    <a:pt y="1139" x="637"/>
                  </a:cubicBezTo>
                  <a:lnTo>
                    <a:pt y="357" x="985"/>
                  </a:lnTo>
                  <a:close/>
                </a:path>
              </a:pathLst>
            </a:custGeom>
            <a:solidFill>
              <a:srgbClr val="FFFFFF"/>
            </a:solid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2200" i="0">
                <a:solidFill>
                  <a:schemeClr val="lt2"/>
                </a:solidFill>
                <a:latin typeface="Arial"/>
                <a:ea typeface="Arial"/>
                <a:cs typeface="Arial"/>
                <a:sym typeface="Arial"/>
                <a:rtl val="0"/>
              </a:endParaRPr>
            </a:p>
          </p:txBody>
        </p:sp>
        <p:sp>
          <p:nvSpPr>
            <p:cNvPr id="20" name="Shape 20"/>
            <p:cNvSpPr/>
            <p:nvPr/>
          </p:nvSpPr>
          <p:spPr>
            <a:xfrm>
              <a:off y="-7619" x="-22572"/>
              <a:ext cy="4363" cx="4790"/>
            </a:xfrm>
            <a:custGeom>
              <a:pathLst>
                <a:path w="2028" extrusionOk="0" h="1847">
                  <a:moveTo>
                    <a:pt y="278" x="1493"/>
                  </a:moveTo>
                  <a:cubicBezTo>
                    <a:pt y="195" x="1547"/>
                    <a:pt y="147" x="1574"/>
                    <a:pt y="131" x="1574"/>
                  </a:cubicBezTo>
                  <a:cubicBezTo>
                    <a:pt y="115" x="1575"/>
                    <a:pt y="104" x="1566"/>
                    <a:pt y="97" x="1548"/>
                  </a:cubicBezTo>
                  <a:cubicBezTo>
                    <a:pt y="89" x="1531"/>
                    <a:pt y="85" x="1452"/>
                    <a:pt y="83" x="1347"/>
                  </a:cubicBezTo>
                  <a:cubicBezTo>
                    <a:pt y="0" x="1347"/>
                    <a:pt y="0" x="1347"/>
                    <a:pt y="0" x="1347"/>
                  </a:cubicBezTo>
                  <a:cubicBezTo>
                    <a:pt y="5" x="1516"/>
                    <a:pt y="8" x="1615"/>
                    <a:pt y="8" x="1709"/>
                  </a:cubicBezTo>
                  <a:cubicBezTo>
                    <a:pt y="8" x="1799"/>
                    <a:pt y="5" x="1849"/>
                    <a:pt y="0" x="2028"/>
                  </a:cubicBezTo>
                  <a:cubicBezTo>
                    <a:pt y="83" x="2028"/>
                    <a:pt y="83" x="2028"/>
                    <a:pt y="83" x="2028"/>
                  </a:cubicBezTo>
                  <a:cubicBezTo>
                    <a:pt y="85" x="1920"/>
                    <a:pt y="89" x="1880"/>
                    <a:pt y="97" x="1853"/>
                  </a:cubicBezTo>
                  <a:cubicBezTo>
                    <a:pt y="104" x="1825"/>
                    <a:pt y="114" x="1802"/>
                    <a:pt y="128" x="1783"/>
                  </a:cubicBezTo>
                  <a:cubicBezTo>
                    <a:pt y="145" x="1760"/>
                    <a:pt y="188" x="1725"/>
                    <a:pt y="254" x="1676"/>
                  </a:cubicBezTo>
                  <a:cubicBezTo>
                    <a:pt y="827" x="1276"/>
                    <a:pt y="827" x="1276"/>
                    <a:pt y="827" x="1276"/>
                  </a:cubicBezTo>
                  <a:cubicBezTo>
                    <a:pt y="948" x="1199"/>
                    <a:pt y="1022" x="1155"/>
                    <a:pt y="1049" x="1146"/>
                  </a:cubicBezTo>
                  <a:cubicBezTo>
                    <a:pt y="1076" x="1135"/>
                    <a:pt y="1103" x="1131"/>
                    <a:pt y="1127" x="1131"/>
                  </a:cubicBezTo>
                  <a:cubicBezTo>
                    <a:pt y="1226" x="1131"/>
                    <a:pt y="1226" x="1131"/>
                    <a:pt y="1226" x="1131"/>
                  </a:cubicBezTo>
                  <a:cubicBezTo>
                    <a:pt y="1344" x="1131"/>
                    <a:pt y="1459" x="1133"/>
                    <a:pt y="1570" x="1138"/>
                  </a:cubicBezTo>
                  <a:cubicBezTo>
                    <a:pt y="1652" x="1141"/>
                    <a:pt y="1700" x="1147"/>
                    <a:pt y="1716" x="1158"/>
                  </a:cubicBezTo>
                  <a:cubicBezTo>
                    <a:pt y="1731" x="1168"/>
                    <a:pt y="1742" x="1185"/>
                    <a:pt y="1750" x="1208"/>
                  </a:cubicBezTo>
                  <a:cubicBezTo>
                    <a:pt y="1758" x="1230"/>
                    <a:pt y="1762" x="1294"/>
                    <a:pt y="1764" x="1401"/>
                  </a:cubicBezTo>
                  <a:cubicBezTo>
                    <a:pt y="1847" x="1401"/>
                    <a:pt y="1847" x="1401"/>
                    <a:pt y="1847" x="1401"/>
                  </a:cubicBezTo>
                  <a:cubicBezTo>
                    <a:pt y="1841" x="1252"/>
                    <a:pt y="1838" x="1124"/>
                    <a:pt y="1838" x="1016"/>
                  </a:cubicBezTo>
                  <a:cubicBezTo>
                    <a:pt y="1838" x="913"/>
                    <a:pt y="1841" x="776"/>
                    <a:pt y="1847" x="606"/>
                  </a:cubicBezTo>
                  <a:cubicBezTo>
                    <a:pt y="1764" x="606"/>
                    <a:pt y="1764" x="606"/>
                    <a:pt y="1764" x="606"/>
                  </a:cubicBezTo>
                  <a:cubicBezTo>
                    <a:pt y="1762" x="712"/>
                    <a:pt y="1758" x="776"/>
                    <a:pt y="1750" x="800"/>
                  </a:cubicBezTo>
                  <a:cubicBezTo>
                    <a:pt y="1742" x="823"/>
                    <a:pt y="1732" x="839"/>
                    <a:pt y="1720" x="847"/>
                  </a:cubicBezTo>
                  <a:cubicBezTo>
                    <a:pt y="1702" x="858"/>
                    <a:pt y="1660" x="866"/>
                    <a:pt y="1594" x="868"/>
                  </a:cubicBezTo>
                  <a:cubicBezTo>
                    <a:pt y="1576" x="869"/>
                    <a:pt y="1454" x="872"/>
                    <a:pt y="1226" x="876"/>
                  </a:cubicBezTo>
                  <a:cubicBezTo>
                    <a:pt y="1075" x="876"/>
                    <a:pt y="1075" x="876"/>
                    <a:pt y="1075" x="876"/>
                  </a:cubicBezTo>
                  <a:cubicBezTo>
                    <a:pt y="1036" x="857"/>
                    <a:pt y="1001" x="838"/>
                    <a:pt y="971" x="820"/>
                  </a:cubicBezTo>
                  <a:cubicBezTo>
                    <a:pt y="949" x="808"/>
                    <a:pt y="875" x="762"/>
                    <a:pt y="747" x="682"/>
                  </a:cubicBezTo>
                  <a:cubicBezTo>
                    <a:pt y="254" x="334"/>
                    <a:pt y="254" x="334"/>
                    <a:pt y="254" x="334"/>
                  </a:cubicBezTo>
                  <a:cubicBezTo>
                    <a:pt y="188" x="291"/>
                    <a:pt y="145" x="259"/>
                    <a:pt y="128" x="238"/>
                  </a:cubicBezTo>
                  <a:cubicBezTo>
                    <a:pt y="114" x="221"/>
                    <a:pt y="104" x="199"/>
                    <a:pt y="97" x="172"/>
                  </a:cubicBezTo>
                  <a:cubicBezTo>
                    <a:pt y="89" x="144"/>
                    <a:pt y="85" x="108"/>
                    <a:pt y="83" x="0"/>
                  </a:cubicBezTo>
                  <a:cubicBezTo>
                    <a:pt y="0" x="0"/>
                    <a:pt y="0" x="0"/>
                    <a:pt y="0" x="0"/>
                  </a:cubicBezTo>
                  <a:cubicBezTo>
                    <a:pt y="5" x="179"/>
                    <a:pt y="8" x="232"/>
                    <a:pt y="8" x="323"/>
                  </a:cubicBezTo>
                  <a:cubicBezTo>
                    <a:pt y="8" x="417"/>
                    <a:pt y="5" x="658"/>
                    <a:pt y="0" x="827"/>
                  </a:cubicBezTo>
                  <a:cubicBezTo>
                    <a:pt y="83" x="827"/>
                    <a:pt y="83" x="827"/>
                    <a:pt y="83" x="827"/>
                  </a:cubicBezTo>
                  <a:cubicBezTo>
                    <a:pt y="85" x="722"/>
                    <a:pt y="89" x="629"/>
                    <a:pt y="97" x="610"/>
                  </a:cubicBezTo>
                  <a:cubicBezTo>
                    <a:pt y="104" x="592"/>
                    <a:pt y="115" x="583"/>
                    <a:pt y="131" x="582"/>
                  </a:cubicBezTo>
                  <a:cubicBezTo>
                    <a:pt y="147" x="581"/>
                    <a:pt y="195" x="604"/>
                    <a:pt y="278" x="651"/>
                  </a:cubicBezTo>
                  <a:cubicBezTo>
                    <a:pt y="936" x="1058"/>
                    <a:pt y="936" x="1058"/>
                    <a:pt y="936" x="1058"/>
                  </a:cubicBezTo>
                  <a:lnTo>
                    <a:pt y="278" x="1493"/>
                  </a:lnTo>
                  <a:close/>
                </a:path>
              </a:pathLst>
            </a:custGeom>
            <a:solidFill>
              <a:srgbClr val="FFFFFF"/>
            </a:solid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2200" i="0">
                <a:solidFill>
                  <a:schemeClr val="lt2"/>
                </a:solidFill>
                <a:latin typeface="Arial"/>
                <a:ea typeface="Arial"/>
                <a:cs typeface="Arial"/>
                <a:sym typeface="Arial"/>
                <a:rtl val="0"/>
              </a:endParaRPr>
            </a:p>
          </p:txBody>
        </p:sp>
        <p:sp>
          <p:nvSpPr>
            <p:cNvPr id="21" name="Shape 21"/>
            <p:cNvSpPr/>
            <p:nvPr/>
          </p:nvSpPr>
          <p:spPr>
            <a:xfrm>
              <a:off y="-7719" x="-17980"/>
              <a:ext cy="4545" cx="4871"/>
            </a:xfrm>
            <a:custGeom>
              <a:pathLst>
                <a:path w="2062" extrusionOk="0" h="1924">
                  <a:moveTo>
                    <a:pt y="470" x="368"/>
                  </a:moveTo>
                  <a:cubicBezTo>
                    <a:pt y="354" x="423"/>
                    <a:pt y="265" x="504"/>
                    <a:pt y="203" x="613"/>
                  </a:cubicBezTo>
                  <a:cubicBezTo>
                    <a:pt y="142" x="722"/>
                    <a:pt y="111" x="848"/>
                    <a:pt y="111" x="993"/>
                  </a:cubicBezTo>
                  <a:cubicBezTo>
                    <a:pt y="111" x="1092"/>
                    <a:pt y="125" x="1186"/>
                    <a:pt y="154" x="1272"/>
                  </a:cubicBezTo>
                  <a:cubicBezTo>
                    <a:pt y="184" x="1358"/>
                    <a:pt y="220" x="1428"/>
                    <a:pt y="263" x="1482"/>
                  </a:cubicBezTo>
                  <a:cubicBezTo>
                    <a:pt y="306" x="1536"/>
                    <a:pt y="357" x="1582"/>
                    <a:pt y="414" x="1621"/>
                  </a:cubicBezTo>
                  <a:cubicBezTo>
                    <a:pt y="472" x="1661"/>
                    <a:pt y="536" x="1692"/>
                    <a:pt y="607" x="1715"/>
                  </a:cubicBezTo>
                  <a:cubicBezTo>
                    <a:pt y="724" x="1754"/>
                    <a:pt y="851" x="1773"/>
                    <a:pt y="988" x="1773"/>
                  </a:cubicBezTo>
                  <a:cubicBezTo>
                    <a:pt y="1151" x="1773"/>
                    <a:pt y="1293" x="1746"/>
                    <a:pt y="1417" x="1693"/>
                  </a:cubicBezTo>
                  <a:cubicBezTo>
                    <a:pt y="1541" x="1640"/>
                    <a:pt y="1636" x="1559"/>
                    <a:pt y="1704" x="1452"/>
                  </a:cubicBezTo>
                  <a:cubicBezTo>
                    <a:pt y="1772" x="1344"/>
                    <a:pt y="1806" x="1217"/>
                    <a:pt y="1806" x="1070"/>
                  </a:cubicBezTo>
                  <a:cubicBezTo>
                    <a:pt y="1806" x="965"/>
                    <a:pt y="1789" x="869"/>
                    <a:pt y="1756" x="783"/>
                  </a:cubicBezTo>
                  <a:cubicBezTo>
                    <a:pt y="1723" x="696"/>
                    <a:pt y="1671" x="618"/>
                    <a:pt y="1600" x="547"/>
                  </a:cubicBezTo>
                  <a:cubicBezTo>
                    <a:pt y="1530" x="477"/>
                    <a:pt y="1442" x="420"/>
                    <a:pt y="1338" x="377"/>
                  </a:cubicBezTo>
                  <a:cubicBezTo>
                    <a:pt y="1276" x="350"/>
                    <a:pt y="1203" x="328"/>
                    <a:pt y="1117" x="311"/>
                  </a:cubicBezTo>
                  <a:cubicBezTo>
                    <a:pt y="1032" x="294"/>
                    <a:pt y="949" x="285"/>
                    <a:pt y="866" x="285"/>
                  </a:cubicBezTo>
                  <a:cubicBezTo>
                    <a:pt y="719" x="285"/>
                    <a:pt y="587" x="313"/>
                    <a:pt y="470" x="368"/>
                  </a:cubicBezTo>
                  <a:close/>
                  <a:moveTo>
                    <a:pt y="1343" x="66"/>
                  </a:moveTo>
                  <a:cubicBezTo>
                    <a:pt y="1468" x="111"/>
                    <a:pt y="1574" x="176"/>
                    <a:pt y="1661" x="261"/>
                  </a:cubicBezTo>
                  <a:cubicBezTo>
                    <a:pt y="1748" x="347"/>
                    <a:pt y="1814" x="451"/>
                    <a:pt y="1858" x="575"/>
                  </a:cubicBezTo>
                  <a:cubicBezTo>
                    <a:pt y="1901" x="698"/>
                    <a:pt y="1924" x="832"/>
                    <a:pt y="1924" x="974"/>
                  </a:cubicBezTo>
                  <a:cubicBezTo>
                    <a:pt y="1924" x="1288"/>
                    <a:pt y="1827" x="1547"/>
                    <a:pt y="1632" x="1753"/>
                  </a:cubicBezTo>
                  <a:cubicBezTo>
                    <a:pt y="1438" x="1959"/>
                    <a:pt y="1195" x="2062"/>
                    <a:pt y="904" x="2062"/>
                  </a:cubicBezTo>
                  <a:cubicBezTo>
                    <a:pt y="812" x="2062"/>
                    <a:pt y="727" x="2052"/>
                    <a:pt y="647" x="2031"/>
                  </a:cubicBezTo>
                  <a:cubicBezTo>
                    <a:pt y="566" x="2011"/>
                    <a:pt y="497" x="1984"/>
                    <a:pt y="439" x="1949"/>
                  </a:cubicBezTo>
                  <a:cubicBezTo>
                    <a:pt y="360" x="1903"/>
                    <a:pt y="287" x="1842"/>
                    <a:pt y="220" x="1763"/>
                  </a:cubicBezTo>
                  <a:cubicBezTo>
                    <a:pt y="154" x="1684"/>
                    <a:pt y="101" x="1584"/>
                    <a:pt y="61" x="1461"/>
                  </a:cubicBezTo>
                  <a:cubicBezTo>
                    <a:pt y="20" x="1338"/>
                    <a:pt y="0" x="1202"/>
                    <a:pt y="0" x="1052"/>
                  </a:cubicBezTo>
                  <a:cubicBezTo>
                    <a:pt y="0" x="890"/>
                    <a:pt y="24" x="745"/>
                    <a:pt y="71" x="619"/>
                  </a:cubicBezTo>
                  <a:cubicBezTo>
                    <a:pt y="118" x="492"/>
                    <a:pt y="188" x="379"/>
                    <a:pt y="280" x="279"/>
                  </a:cubicBezTo>
                  <a:cubicBezTo>
                    <a:pt y="374" x="179"/>
                    <a:pt y="478" x="108"/>
                    <a:pt y="594" x="64"/>
                  </a:cubicBezTo>
                  <a:cubicBezTo>
                    <a:pt y="710" x="21"/>
                    <a:pt y="837" x="0"/>
                    <a:pt y="975" x="0"/>
                  </a:cubicBezTo>
                  <a:cubicBezTo>
                    <a:pt y="1096" x="0"/>
                    <a:pt y="1219" x="22"/>
                    <a:pt y="1343" x="66"/>
                  </a:cubicBezTo>
                  <a:close/>
                </a:path>
              </a:pathLst>
            </a:custGeom>
            <a:solidFill>
              <a:srgbClr val="FFFFFF"/>
            </a:solid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2200" i="0">
                <a:solidFill>
                  <a:schemeClr val="lt2"/>
                </a:solidFill>
                <a:latin typeface="Arial"/>
                <a:ea typeface="Arial"/>
                <a:cs typeface="Arial"/>
                <a:sym typeface="Arial"/>
                <a:rtl val="0"/>
              </a:endParaRPr>
            </a:p>
          </p:txBody>
        </p:sp>
      </p:grpSp>
    </p:spTree>
  </p:cSld>
  <p:clrMap accent2="accent2" accent3="accent3" accent4="accent4" accent5="accent5" accent6="accent6" hlink="hlink" tx2="lt2" tx1="dk1" bg2="dk2" bg1="lt1" folHlink="folHlink" accent1="accent1"/>
  <p:sldLayoutIdLst>
    <p:sldLayoutId id="2147483648" r:id="rId1"/>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media/image14.png" Type="http://schemas.openxmlformats.org/officeDocument/2006/relationships/image" Id="rId18"/><Relationship Target="../media/image13.png" Type="http://schemas.openxmlformats.org/officeDocument/2006/relationships/image" Id="rId17"/><Relationship Target="../media/image12.png" Type="http://schemas.openxmlformats.org/officeDocument/2006/relationships/image" Id="rId16"/><Relationship Target="../media/image10.png" Type="http://schemas.openxmlformats.org/officeDocument/2006/relationships/image" Id="rId15"/><Relationship Target="../media/image02.png" Type="http://schemas.openxmlformats.org/officeDocument/2006/relationships/image" Id="rId14"/><Relationship Target="../notesSlides/notesSlide1.xml" Type="http://schemas.openxmlformats.org/officeDocument/2006/relationships/notesSlide" Id="rId2"/><Relationship Target="../media/image11.png" Type="http://schemas.openxmlformats.org/officeDocument/2006/relationships/image" Id="rId12"/><Relationship Target="../media/image00.png" Type="http://schemas.openxmlformats.org/officeDocument/2006/relationships/image" Id="rId13"/><Relationship Target="../slideLayouts/slideLayout1.xml" Type="http://schemas.openxmlformats.org/officeDocument/2006/relationships/slideLayout" Id="rId1"/><Relationship Target="http://www.ncbi.nlm.nih.gov/pubmed/19777441" Type="http://schemas.openxmlformats.org/officeDocument/2006/relationships/hyperlink" TargetMode="External" Id="rId4"/><Relationship Target="../media/image06.png" Type="http://schemas.openxmlformats.org/officeDocument/2006/relationships/image" Id="rId10"/><Relationship Target="../media/image03.png" Type="http://schemas.openxmlformats.org/officeDocument/2006/relationships/image" Id="rId3"/><Relationship Target="../media/image01.png" Type="http://schemas.openxmlformats.org/officeDocument/2006/relationships/image" Id="rId11"/><Relationship Target="../media/image07.png" Type="http://schemas.openxmlformats.org/officeDocument/2006/relationships/image" Id="rId9"/><Relationship Target="../media/image04.png" Type="http://schemas.openxmlformats.org/officeDocument/2006/relationships/image" Id="rId6"/><Relationship Target="../media/image05.png" Type="http://schemas.openxmlformats.org/officeDocument/2006/relationships/image" Id="rId5"/><Relationship Target="../media/image08.png" Type="http://schemas.openxmlformats.org/officeDocument/2006/relationships/image" Id="rId8"/><Relationship Target="../media/image09.png" Type="http://schemas.openxmlformats.org/officeDocument/2006/relationships/image" Id="rId7"/></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 name="Shape 24"/>
        <p:cNvGrpSpPr/>
        <p:nvPr/>
      </p:nvGrpSpPr>
      <p:grpSpPr>
        <a:xfrm>
          <a:off y="0" x="0"/>
          <a:ext cy="0" cx="0"/>
          <a:chOff y="0" x="0"/>
          <a:chExt cy="0" cx="0"/>
        </a:xfrm>
      </p:grpSpPr>
      <p:sp>
        <p:nvSpPr>
          <p:cNvPr id="25" name="Shape 25"/>
          <p:cNvSpPr/>
          <p:nvPr/>
        </p:nvSpPr>
        <p:spPr>
          <a:xfrm>
            <a:off y="11714225" x="11182699"/>
            <a:ext cy="4002385" cx="5459100"/>
          </a:xfrm>
          <a:prstGeom prst="rect">
            <a:avLst/>
          </a:prstGeom>
          <a:solidFill>
            <a:schemeClr val="lt1"/>
          </a:solidFill>
          <a:ln w="9525" cap="flat">
            <a:solidFill>
              <a:schemeClr val="lt1"/>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2200" i="0">
              <a:solidFill>
                <a:schemeClr val="dk1"/>
              </a:solidFill>
              <a:latin typeface="Arial"/>
              <a:ea typeface="Arial"/>
              <a:cs typeface="Arial"/>
              <a:sym typeface="Arial"/>
              <a:rtl val="0"/>
            </a:endParaRPr>
          </a:p>
        </p:txBody>
      </p:sp>
      <p:sp>
        <p:nvSpPr>
          <p:cNvPr id="26" name="Shape 26"/>
          <p:cNvSpPr/>
          <p:nvPr/>
        </p:nvSpPr>
        <p:spPr>
          <a:xfrm>
            <a:off y="12252175" x="5310337"/>
            <a:ext cy="3464439" cx="5459100"/>
          </a:xfrm>
          <a:prstGeom prst="rect">
            <a:avLst/>
          </a:prstGeom>
          <a:solidFill>
            <a:schemeClr val="lt1"/>
          </a:solidFill>
          <a:ln w="9525" cap="flat">
            <a:solidFill>
              <a:schemeClr val="lt1"/>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2200" i="0">
              <a:solidFill>
                <a:schemeClr val="dk1"/>
              </a:solidFill>
              <a:latin typeface="Arial"/>
              <a:ea typeface="Arial"/>
              <a:cs typeface="Arial"/>
              <a:sym typeface="Arial"/>
              <a:rtl val="0"/>
            </a:endParaRPr>
          </a:p>
        </p:txBody>
      </p:sp>
      <p:sp>
        <p:nvSpPr>
          <p:cNvPr id="27" name="Shape 27"/>
          <p:cNvSpPr txBox="1"/>
          <p:nvPr/>
        </p:nvSpPr>
        <p:spPr>
          <a:xfrm>
            <a:off y="14081068" x="498450"/>
            <a:ext cy="1635545" cx="4570498"/>
          </a:xfrm>
          <a:prstGeom prst="rect">
            <a:avLst/>
          </a:prstGeom>
          <a:solidFill>
            <a:schemeClr val="lt1"/>
          </a:solidFill>
          <a:ln>
            <a:noFill/>
          </a:ln>
        </p:spPr>
        <p:txBody>
          <a:bodyPr bIns="137150" rIns="137150" lIns="137150" tIns="137150" anchor="t" anchorCtr="0">
            <a:noAutofit/>
          </a:bodyPr>
          <a:lstStyle/>
          <a:p>
            <a:pPr algn="l" rtl="0" lvl="1" marR="0" indent="0" marL="114300">
              <a:lnSpc>
                <a:spcPct val="100000"/>
              </a:lnSpc>
              <a:spcBef>
                <a:spcPts val="0"/>
              </a:spcBef>
              <a:spcAft>
                <a:spcPts val="0"/>
              </a:spcAft>
              <a:buClr>
                <a:schemeClr val="accent4"/>
              </a:buClr>
              <a:buFont typeface="Arial"/>
              <a:buNone/>
            </a:pPr>
            <a:r>
              <a:t/>
            </a:r>
            <a:endParaRPr strike="noStrike" u="none" b="0" cap="none" baseline="0" sz="1400" i="0">
              <a:solidFill>
                <a:srgbClr val="000000"/>
              </a:solidFill>
              <a:latin typeface="Arial"/>
              <a:ea typeface="Arial"/>
              <a:cs typeface="Arial"/>
              <a:sym typeface="Arial"/>
              <a:rtl val="0"/>
            </a:endParaRPr>
          </a:p>
        </p:txBody>
      </p:sp>
      <p:sp>
        <p:nvSpPr>
          <p:cNvPr id="28" name="Shape 28"/>
          <p:cNvSpPr/>
          <p:nvPr/>
        </p:nvSpPr>
        <p:spPr>
          <a:xfrm>
            <a:off y="6918646" x="11159996"/>
            <a:ext cy="4614295" cx="5459100"/>
          </a:xfrm>
          <a:prstGeom prst="rect">
            <a:avLst/>
          </a:prstGeom>
          <a:solidFill>
            <a:schemeClr val="lt1"/>
          </a:solidFill>
          <a:ln w="9525" cap="flat">
            <a:solidFill>
              <a:schemeClr val="lt1"/>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2200" i="0">
              <a:solidFill>
                <a:schemeClr val="dk1"/>
              </a:solidFill>
              <a:latin typeface="Arial"/>
              <a:ea typeface="Arial"/>
              <a:cs typeface="Arial"/>
              <a:sym typeface="Arial"/>
              <a:rtl val="0"/>
            </a:endParaRPr>
          </a:p>
        </p:txBody>
      </p:sp>
      <p:sp>
        <p:nvSpPr>
          <p:cNvPr id="29" name="Shape 29"/>
          <p:cNvSpPr txBox="1"/>
          <p:nvPr/>
        </p:nvSpPr>
        <p:spPr>
          <a:xfrm>
            <a:off y="11135989" x="11178171"/>
            <a:ext cy="396949" cx="5433600"/>
          </a:xfrm>
          <a:prstGeom prst="rect">
            <a:avLst/>
          </a:prstGeom>
          <a:solidFill>
            <a:schemeClr val="lt1"/>
          </a:solidFill>
          <a:ln w="9525" cap="flat">
            <a:solidFill>
              <a:srgbClr val="FFFFFF"/>
            </a:solidFill>
            <a:prstDash val="solid"/>
            <a:round/>
            <a:headEnd w="med" len="med" type="none"/>
            <a:tailEnd w="med" len="med" type="none"/>
          </a:ln>
        </p:spPr>
        <p:txBody>
          <a:bodyPr bIns="91425" rIns="91425" lIns="91425" tIns="91425" anchor="t"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1000" lang="en-US" i="0">
                <a:solidFill>
                  <a:srgbClr val="000000"/>
                </a:solidFill>
                <a:latin typeface="Arial"/>
                <a:ea typeface="Arial"/>
                <a:cs typeface="Arial"/>
                <a:sym typeface="Arial"/>
                <a:rtl val="0"/>
              </a:rPr>
              <a:t>Week 2 of in vivo imaging of the un-PEGylated. 453 was imaged for twice as long.</a:t>
            </a:r>
          </a:p>
        </p:txBody>
      </p:sp>
      <p:sp>
        <p:nvSpPr>
          <p:cNvPr id="30" name="Shape 30"/>
          <p:cNvSpPr txBox="1"/>
          <p:nvPr/>
        </p:nvSpPr>
        <p:spPr>
          <a:xfrm>
            <a:off y="8765603" x="11178171"/>
            <a:ext cy="333699" cx="5433600"/>
          </a:xfrm>
          <a:prstGeom prst="rect">
            <a:avLst/>
          </a:prstGeom>
          <a:solidFill>
            <a:schemeClr val="lt1"/>
          </a:solidFill>
          <a:ln w="9525" cap="flat">
            <a:solidFill>
              <a:srgbClr val="FFFFFF"/>
            </a:solidFill>
            <a:prstDash val="solid"/>
            <a:round/>
            <a:headEnd w="med" len="med" type="none"/>
            <a:tailEnd w="med" len="med" type="none"/>
          </a:ln>
        </p:spPr>
        <p:txBody>
          <a:bodyPr bIns="91425" rIns="91425" lIns="91425" tIns="91425" anchor="t"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1000" lang="en-US" i="0">
                <a:solidFill>
                  <a:srgbClr val="000000"/>
                </a:solidFill>
                <a:latin typeface="Arial"/>
                <a:ea typeface="Arial"/>
                <a:cs typeface="Arial"/>
                <a:sym typeface="Arial"/>
                <a:rtl val="0"/>
              </a:rPr>
              <a:t>Week 1 of in vivo imaging of the un-PEGylated. Mild issues with the AAV8 image.</a:t>
            </a:r>
          </a:p>
        </p:txBody>
      </p:sp>
      <p:sp>
        <p:nvSpPr>
          <p:cNvPr id="31" name="Shape 31"/>
          <p:cNvSpPr txBox="1"/>
          <p:nvPr/>
        </p:nvSpPr>
        <p:spPr>
          <a:xfrm>
            <a:off y="3859225" x="514312"/>
            <a:ext cy="5804318" cx="4570498"/>
          </a:xfrm>
          <a:prstGeom prst="rect">
            <a:avLst/>
          </a:prstGeom>
          <a:solidFill>
            <a:schemeClr val="lt1"/>
          </a:solidFill>
          <a:ln>
            <a:noFill/>
          </a:ln>
        </p:spPr>
        <p:txBody>
          <a:bodyPr bIns="137150" rIns="137150" lIns="137150" tIns="137150" anchor="t" anchorCtr="0">
            <a:noAutofit/>
          </a:bodyPr>
          <a:lstStyle/>
          <a:p>
            <a:pPr algn="l" rtl="0" lvl="1" marR="0" indent="0" marL="114300">
              <a:lnSpc>
                <a:spcPct val="100000"/>
              </a:lnSpc>
              <a:spcBef>
                <a:spcPts val="0"/>
              </a:spcBef>
              <a:spcAft>
                <a:spcPts val="0"/>
              </a:spcAft>
              <a:buClr>
                <a:schemeClr val="accent4"/>
              </a:buClr>
              <a:buSzPct val="25000"/>
              <a:buFont typeface="Arial"/>
              <a:buNone/>
            </a:pPr>
            <a:r>
              <a:rPr strike="noStrike" u="none" b="0" cap="none" baseline="0" sz="1400" lang="en-US" i="0">
                <a:solidFill>
                  <a:srgbClr val="222222"/>
                </a:solidFill>
                <a:latin typeface="Arial"/>
                <a:ea typeface="Arial"/>
                <a:cs typeface="Arial"/>
                <a:sym typeface="Arial"/>
                <a:rtl val="0"/>
              </a:rPr>
              <a:t>Adeno-associated viruses (AAVs) are parvoviruses used frequently in gene therapy studies since the 1990’s.  They have the capacity to transduce multiple tissue types, illicit a minimal immune response upon single injection, and have a good safety profile with expanding use in human clinical trials.  They also have some limitations, primarily: small DNA carrying capacity, limited transduction of certain tissues, and vulnerability to the immune system upon repeat administration (</a:t>
            </a:r>
            <a:r>
              <a:rPr strike="noStrike" u="none" b="0" cap="none" baseline="0" sz="1200" lang="en-US" i="0">
                <a:solidFill>
                  <a:schemeClr val="dk1"/>
                </a:solidFill>
                <a:latin typeface="Arial"/>
                <a:ea typeface="Arial"/>
                <a:cs typeface="Arial"/>
                <a:sym typeface="Arial"/>
                <a:rtl val="0"/>
              </a:rPr>
              <a:t>Martino, AT et al</a:t>
            </a:r>
            <a:r>
              <a:rPr strike="noStrike" u="none" b="0" cap="none" baseline="0" sz="1400" lang="en-US" i="0">
                <a:solidFill>
                  <a:srgbClr val="222222"/>
                </a:solidFill>
                <a:latin typeface="Arial"/>
                <a:ea typeface="Arial"/>
                <a:cs typeface="Arial"/>
                <a:sym typeface="Arial"/>
                <a:rtl val="0"/>
              </a:rPr>
              <a:t>). AAV8 primarily targets the liver.  In this work, we expanded on previous studies in adenovirus where cysteine residues were added to the viral capsid to allow targeted attachment of molecules using maleimide.  In this case cysteine residues were inserted at position 453 and 590 in the AAV8 capsid and used to generate AAV8(453c) and AAV8(590c) viruses carrying cDNA for GFP and luciferase transgene (</a:t>
            </a:r>
            <a:r>
              <a:rPr strike="noStrike" u="none" b="1" cap="none" baseline="0" sz="1400" lang="en-US" i="0">
                <a:solidFill>
                  <a:srgbClr val="222222"/>
                </a:solidFill>
                <a:latin typeface="Arial"/>
                <a:ea typeface="Arial"/>
                <a:cs typeface="Arial"/>
                <a:sym typeface="Arial"/>
                <a:rtl val="0"/>
              </a:rPr>
              <a:t>Figure 1</a:t>
            </a:r>
            <a:r>
              <a:rPr strike="noStrike" u="none" b="0" cap="none" baseline="0" sz="1400" lang="en-US" i="0">
                <a:solidFill>
                  <a:srgbClr val="222222"/>
                </a:solidFill>
                <a:latin typeface="Arial"/>
                <a:ea typeface="Arial"/>
                <a:cs typeface="Arial"/>
                <a:sym typeface="Arial"/>
                <a:rtl val="0"/>
              </a:rPr>
              <a:t>). These vectors were then analyzed both in vitro and in vivo and found to maintain their ability to transduce cells.  Additionally, our data indicate that both the 453 and 590 vectors can be covalently modified in a targeted manner by maleimide-containing compounds (</a:t>
            </a:r>
            <a:r>
              <a:rPr strike="noStrike" u="none" b="1" cap="none" baseline="0" sz="1400" lang="en-US" i="0">
                <a:solidFill>
                  <a:srgbClr val="222222"/>
                </a:solidFill>
                <a:latin typeface="Arial"/>
                <a:ea typeface="Arial"/>
                <a:cs typeface="Arial"/>
                <a:sym typeface="Arial"/>
                <a:rtl val="0"/>
              </a:rPr>
              <a:t>Figure 2</a:t>
            </a:r>
            <a:r>
              <a:rPr strike="noStrike" u="none" b="0" cap="none" baseline="0" sz="1400" lang="en-US" i="0">
                <a:solidFill>
                  <a:srgbClr val="222222"/>
                </a:solidFill>
                <a:latin typeface="Arial"/>
                <a:ea typeface="Arial"/>
                <a:cs typeface="Arial"/>
                <a:sym typeface="Arial"/>
                <a:rtl val="0"/>
              </a:rPr>
              <a:t>). This kind of targeted modification is not possible with wild type AAV8 capsids.</a:t>
            </a:r>
          </a:p>
        </p:txBody>
      </p:sp>
      <p:sp>
        <p:nvSpPr>
          <p:cNvPr id="32" name="Shape 32"/>
          <p:cNvSpPr txBox="1"/>
          <p:nvPr/>
        </p:nvSpPr>
        <p:spPr>
          <a:xfrm>
            <a:off y="10392664" x="514350"/>
            <a:ext cy="2999831" cx="4570498"/>
          </a:xfrm>
          <a:prstGeom prst="rect">
            <a:avLst/>
          </a:prstGeom>
          <a:solidFill>
            <a:schemeClr val="lt1"/>
          </a:solidFill>
          <a:ln>
            <a:noFill/>
          </a:ln>
        </p:spPr>
        <p:txBody>
          <a:bodyPr bIns="137150" rIns="137150" lIns="137150" tIns="137150" anchor="t" anchorCtr="0">
            <a:noAutofit/>
          </a:bodyPr>
          <a:lstStyle/>
          <a:p>
            <a:pPr algn="l" rtl="0" lvl="1" marR="0" indent="0" marL="114300">
              <a:lnSpc>
                <a:spcPct val="100000"/>
              </a:lnSpc>
              <a:spcBef>
                <a:spcPts val="0"/>
              </a:spcBef>
              <a:spcAft>
                <a:spcPts val="0"/>
              </a:spcAft>
              <a:buClr>
                <a:schemeClr val="accent4"/>
              </a:buClr>
              <a:buFont typeface="Arial"/>
              <a:buNone/>
            </a:pPr>
            <a:r>
              <a:t/>
            </a:r>
            <a:endParaRPr strike="noStrike" u="none" b="0" cap="none" baseline="0" sz="1400" i="0">
              <a:solidFill>
                <a:srgbClr val="000000"/>
              </a:solidFill>
              <a:latin typeface="Arial"/>
              <a:ea typeface="Arial"/>
              <a:cs typeface="Arial"/>
              <a:sym typeface="Arial"/>
              <a:rtl val="0"/>
            </a:endParaRPr>
          </a:p>
        </p:txBody>
      </p:sp>
      <p:sp>
        <p:nvSpPr>
          <p:cNvPr id="33" name="Shape 33"/>
          <p:cNvSpPr/>
          <p:nvPr/>
        </p:nvSpPr>
        <p:spPr>
          <a:xfrm>
            <a:off y="6928110" x="5310337"/>
            <a:ext cy="4604831" cx="5459100"/>
          </a:xfrm>
          <a:prstGeom prst="rect">
            <a:avLst/>
          </a:prstGeom>
          <a:solidFill>
            <a:schemeClr val="lt1"/>
          </a:solidFill>
          <a:ln w="9525" cap="flat">
            <a:solidFill>
              <a:schemeClr val="lt1"/>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2200" i="0">
              <a:solidFill>
                <a:schemeClr val="dk1"/>
              </a:solidFill>
              <a:latin typeface="Arial"/>
              <a:ea typeface="Arial"/>
              <a:cs typeface="Arial"/>
              <a:sym typeface="Arial"/>
              <a:rtl val="0"/>
            </a:endParaRPr>
          </a:p>
        </p:txBody>
      </p:sp>
      <p:pic>
        <p:nvPicPr>
          <p:cNvPr id="34" name="Shape 34"/>
          <p:cNvPicPr preferRelativeResize="0"/>
          <p:nvPr/>
        </p:nvPicPr>
        <p:blipFill rotWithShape="1">
          <a:blip r:embed="rId3">
            <a:alphaModFix/>
          </a:blip>
          <a:srcRect t="3238" b="0" r="0" l="0"/>
          <a:stretch/>
        </p:blipFill>
        <p:spPr>
          <a:xfrm>
            <a:off y="6993427" x="11152535"/>
            <a:ext cy="1739405" cx="1759800"/>
          </a:xfrm>
          <a:prstGeom prst="rect">
            <a:avLst/>
          </a:prstGeom>
          <a:noFill/>
          <a:ln>
            <a:noFill/>
          </a:ln>
        </p:spPr>
      </p:pic>
      <p:sp>
        <p:nvSpPr>
          <p:cNvPr id="35" name="Shape 35"/>
          <p:cNvSpPr txBox="1"/>
          <p:nvPr>
            <p:ph type="title"/>
          </p:nvPr>
        </p:nvSpPr>
        <p:spPr>
          <a:xfrm>
            <a:off y="0" x="3162300"/>
            <a:ext cy="1832100" cx="15620999"/>
          </a:xfrm>
          <a:prstGeom prst="rect">
            <a:avLst/>
          </a:prstGeom>
          <a:gradFill>
            <a:gsLst>
              <a:gs pos="0">
                <a:srgbClr val="2158A1">
                  <a:alpha val="0"/>
                </a:srgbClr>
              </a:gs>
              <a:gs pos="50000">
                <a:schemeClr val="accent4"/>
              </a:gs>
              <a:gs pos="100000">
                <a:srgbClr val="2158A1">
                  <a:alpha val="0"/>
                </a:srgbClr>
              </a:gs>
            </a:gsLst>
            <a:lin ang="0" scaled="0"/>
          </a:gradFill>
          <a:ln>
            <a:noFill/>
          </a:ln>
        </p:spPr>
        <p:txBody>
          <a:bodyPr bIns="0" rIns="457200" lIns="457200" tIns="384025" anchor="t" anchorCtr="0">
            <a:noAutofit/>
          </a:bodyPr>
          <a:lstStyle/>
          <a:p>
            <a:pPr algn="ctr" rtl="0" lvl="0" marR="0" indent="0" marL="0">
              <a:lnSpc>
                <a:spcPct val="100000"/>
              </a:lnSpc>
              <a:spcBef>
                <a:spcPts val="0"/>
              </a:spcBef>
              <a:spcAft>
                <a:spcPts val="0"/>
              </a:spcAft>
              <a:buClr>
                <a:schemeClr val="lt1"/>
              </a:buClr>
              <a:buSzPct val="25000"/>
              <a:buFont typeface="Arial"/>
              <a:buNone/>
            </a:pPr>
            <a:r>
              <a:rPr strike="noStrike" u="none" b="1" cap="none" baseline="0" sz="4000" lang="en-US" i="0">
                <a:solidFill>
                  <a:schemeClr val="lt1"/>
                </a:solidFill>
                <a:latin typeface="Arial"/>
                <a:ea typeface="Arial"/>
                <a:cs typeface="Arial"/>
                <a:sym typeface="Arial"/>
                <a:rtl val="0"/>
              </a:rPr>
              <a:t>Adeno-Associated Virus Capsid Modification and Resulting Viability and Tropism</a:t>
            </a:r>
          </a:p>
        </p:txBody>
      </p:sp>
      <p:sp>
        <p:nvSpPr>
          <p:cNvPr id="36" name="Shape 36"/>
          <p:cNvSpPr txBox="1"/>
          <p:nvPr/>
        </p:nvSpPr>
        <p:spPr>
          <a:xfrm>
            <a:off y="15495587" x="19108737"/>
            <a:ext cy="184149" cx="2324099"/>
          </a:xfrm>
          <a:prstGeom prst="rect">
            <a:avLst/>
          </a:prstGeom>
          <a:noFill/>
          <a:ln>
            <a:noFill/>
          </a:ln>
        </p:spPr>
        <p:txBody>
          <a:bodyPr bIns="45700" rIns="0" lIns="91425" tIns="45700" anchor="t" anchorCtr="0">
            <a:noAutofit/>
          </a:bodyPr>
          <a:lstStyle/>
          <a:p>
            <a:pPr algn="r" rtl="0" lvl="0" marR="0" indent="0" marL="0">
              <a:lnSpc>
                <a:spcPct val="100000"/>
              </a:lnSpc>
              <a:spcBef>
                <a:spcPts val="0"/>
              </a:spcBef>
              <a:spcAft>
                <a:spcPts val="0"/>
              </a:spcAft>
              <a:buClr>
                <a:schemeClr val="lt2"/>
              </a:buClr>
              <a:buSzPct val="25000"/>
              <a:buFont typeface="Arial"/>
              <a:buNone/>
            </a:pPr>
            <a:r>
              <a:rPr strike="noStrike" u="none" b="1" cap="none" baseline="0" sz="600" lang="en-US" i="0">
                <a:solidFill>
                  <a:schemeClr val="lt2"/>
                </a:solidFill>
                <a:latin typeface="Arial"/>
                <a:ea typeface="Arial"/>
                <a:cs typeface="Arial"/>
                <a:sym typeface="Arial"/>
                <a:rtl val="0"/>
              </a:rPr>
              <a:t>© 2014 Mayo Foundation for Medical Education and Research</a:t>
            </a:r>
          </a:p>
        </p:txBody>
      </p:sp>
      <p:sp>
        <p:nvSpPr>
          <p:cNvPr id="37" name="Shape 37"/>
          <p:cNvSpPr/>
          <p:nvPr/>
        </p:nvSpPr>
        <p:spPr>
          <a:xfrm>
            <a:off y="1831975" x="2451526"/>
            <a:ext cy="1409700" cx="17751421"/>
          </a:xfrm>
          <a:prstGeom prst="rect">
            <a:avLst/>
          </a:prstGeom>
          <a:noFill/>
          <a:ln>
            <a:noFill/>
          </a:ln>
        </p:spPr>
        <p:txBody>
          <a:bodyPr bIns="0" rIns="0" lIns="0" tIns="228600" anchor="t" anchorCtr="0">
            <a:noAutofit/>
          </a:bodyPr>
          <a:lstStyle/>
          <a:p>
            <a:pPr algn="ctr" rtl="0" lvl="0" marR="0" indent="0" marL="0">
              <a:lnSpc>
                <a:spcPct val="100000"/>
              </a:lnSpc>
              <a:spcBef>
                <a:spcPts val="0"/>
              </a:spcBef>
              <a:spcAft>
                <a:spcPts val="0"/>
              </a:spcAft>
              <a:buClr>
                <a:schemeClr val="lt1"/>
              </a:buClr>
              <a:buSzPct val="25000"/>
              <a:buFont typeface="Arial"/>
              <a:buNone/>
            </a:pPr>
            <a:r>
              <a:rPr strike="noStrike" u="none" b="0" cap="none" baseline="0" sz="2200" lang="en-US" i="0">
                <a:solidFill>
                  <a:schemeClr val="lt1"/>
                </a:solidFill>
                <a:latin typeface="Arial"/>
                <a:ea typeface="Arial"/>
                <a:cs typeface="Arial"/>
                <a:sym typeface="Arial"/>
                <a:rtl val="0"/>
              </a:rPr>
              <a:t>William Gendron, Adam Guenze</a:t>
            </a:r>
            <a:r>
              <a:rPr strike="noStrike" u="none" b="0" cap="none" baseline="30000" sz="2200" lang="en-US" i="0">
                <a:solidFill>
                  <a:schemeClr val="lt1"/>
                </a:solidFill>
                <a:latin typeface="Arial"/>
                <a:ea typeface="Arial"/>
                <a:cs typeface="Arial"/>
                <a:sym typeface="Arial"/>
                <a:rtl val="0"/>
              </a:rPr>
              <a:t>2</a:t>
            </a:r>
            <a:r>
              <a:rPr strike="noStrike" u="none" b="0" cap="none" baseline="0" sz="2200" lang="en-US" i="0">
                <a:solidFill>
                  <a:schemeClr val="lt1"/>
                </a:solidFill>
                <a:latin typeface="Arial"/>
                <a:ea typeface="Arial"/>
                <a:cs typeface="Arial"/>
                <a:sym typeface="Arial"/>
                <a:rtl val="0"/>
              </a:rPr>
              <a:t>, Matthew Hillestad,  and Michael A. Barry, </a:t>
            </a:r>
          </a:p>
          <a:p>
            <a:pPr algn="ctr" rtl="0" lvl="0" marR="0" indent="0" marL="0">
              <a:lnSpc>
                <a:spcPct val="100000"/>
              </a:lnSpc>
              <a:spcBef>
                <a:spcPts val="440"/>
              </a:spcBef>
              <a:spcAft>
                <a:spcPts val="0"/>
              </a:spcAft>
              <a:buClr>
                <a:schemeClr val="lt1"/>
              </a:buClr>
              <a:buSzPct val="25000"/>
              <a:buFont typeface="Arial"/>
              <a:buNone/>
            </a:pPr>
            <a:r>
              <a:rPr strike="noStrike" u="none" b="1" cap="none" baseline="0" sz="2200" lang="en-US" i="0">
                <a:solidFill>
                  <a:schemeClr val="lt1"/>
                </a:solidFill>
                <a:latin typeface="Arial"/>
                <a:ea typeface="Arial"/>
                <a:cs typeface="Arial"/>
                <a:sym typeface="Arial"/>
                <a:rtl val="0"/>
              </a:rPr>
              <a:t>Mayo Clinic, Rochester, MN</a:t>
            </a:r>
          </a:p>
        </p:txBody>
      </p:sp>
      <p:sp>
        <p:nvSpPr>
          <p:cNvPr id="38" name="Shape 38"/>
          <p:cNvSpPr txBox="1"/>
          <p:nvPr/>
        </p:nvSpPr>
        <p:spPr>
          <a:xfrm>
            <a:off y="4024325" x="16866225"/>
            <a:ext cy="3761700" cx="4566598"/>
          </a:xfrm>
          <a:prstGeom prst="rect">
            <a:avLst/>
          </a:prstGeom>
          <a:solidFill>
            <a:schemeClr val="lt1"/>
          </a:solidFill>
          <a:ln>
            <a:noFill/>
          </a:ln>
        </p:spPr>
        <p:txBody>
          <a:bodyPr bIns="137150" rIns="137150" lIns="137150" tIns="137150" anchor="t" anchorCtr="0">
            <a:noAutofit/>
          </a:bodyPr>
          <a:lstStyle/>
          <a:p>
            <a:pPr algn="l" rtl="0" lvl="0" marR="0" indent="0" marL="0">
              <a:lnSpc>
                <a:spcPct val="100000"/>
              </a:lnSpc>
              <a:spcBef>
                <a:spcPts val="0"/>
              </a:spcBef>
              <a:spcAft>
                <a:spcPts val="0"/>
              </a:spcAft>
              <a:buClr>
                <a:srgbClr val="000000"/>
              </a:buClr>
              <a:buFont typeface="Arial"/>
              <a:buNone/>
            </a:pPr>
            <a:r>
              <a:t/>
            </a:r>
            <a:endParaRPr strike="noStrike" u="none" b="0" cap="none" baseline="0" sz="1400" i="0">
              <a:solidFill>
                <a:srgbClr val="000000"/>
              </a:solidFill>
              <a:latin typeface="Arial"/>
              <a:ea typeface="Arial"/>
              <a:cs typeface="Arial"/>
              <a:sym typeface="Arial"/>
              <a:rtl val="0"/>
            </a:endParaRPr>
          </a:p>
        </p:txBody>
      </p:sp>
      <p:sp>
        <p:nvSpPr>
          <p:cNvPr id="39" name="Shape 39"/>
          <p:cNvSpPr txBox="1"/>
          <p:nvPr/>
        </p:nvSpPr>
        <p:spPr>
          <a:xfrm>
            <a:off y="3444875" x="16862425"/>
            <a:ext cy="547687" cx="4565360"/>
          </a:xfrm>
          <a:prstGeom prst="rect">
            <a:avLst/>
          </a:prstGeom>
          <a:solidFill>
            <a:schemeClr val="accent4"/>
          </a:solidFill>
          <a:ln>
            <a:noFill/>
          </a:ln>
        </p:spPr>
        <p:txBody>
          <a:bodyPr bIns="45700" rIns="91425" lIns="91425" tIns="45700" anchor="ctr" anchorCtr="1">
            <a:noAutofit/>
          </a:bodyPr>
          <a:lstStyle/>
          <a:p>
            <a:pPr algn="ctr" rtl="0" lvl="0" marR="0" indent="0" marL="0">
              <a:lnSpc>
                <a:spcPct val="100000"/>
              </a:lnSpc>
              <a:spcBef>
                <a:spcPts val="0"/>
              </a:spcBef>
              <a:spcAft>
                <a:spcPts val="0"/>
              </a:spcAft>
              <a:buClr>
                <a:schemeClr val="lt1"/>
              </a:buClr>
              <a:buSzPct val="25000"/>
              <a:buFont typeface="Arial"/>
              <a:buNone/>
            </a:pPr>
            <a:r>
              <a:rPr strike="noStrike" u="none" b="1" cap="none" baseline="0" sz="2500" lang="en-US" i="0">
                <a:solidFill>
                  <a:schemeClr val="lt1"/>
                </a:solidFill>
                <a:latin typeface="Arial"/>
                <a:ea typeface="Arial"/>
                <a:cs typeface="Arial"/>
                <a:sym typeface="Arial"/>
                <a:rtl val="0"/>
              </a:rPr>
              <a:t>Discussion</a:t>
            </a:r>
          </a:p>
        </p:txBody>
      </p:sp>
      <p:sp>
        <p:nvSpPr>
          <p:cNvPr id="40" name="Shape 40"/>
          <p:cNvSpPr txBox="1"/>
          <p:nvPr/>
        </p:nvSpPr>
        <p:spPr>
          <a:xfrm>
            <a:off y="8610271" x="16853900"/>
            <a:ext cy="3090600" cx="4570498"/>
          </a:xfrm>
          <a:prstGeom prst="rect">
            <a:avLst/>
          </a:prstGeom>
          <a:solidFill>
            <a:schemeClr val="lt1"/>
          </a:solidFill>
          <a:ln>
            <a:noFill/>
          </a:ln>
        </p:spPr>
        <p:txBody>
          <a:bodyPr bIns="137150" rIns="137150" lIns="137150" tIns="137150" anchor="t" anchorCtr="0">
            <a:noAutofit/>
          </a:bodyPr>
          <a:lstStyle/>
          <a:p>
            <a:pPr algn="l" rtl="0" lvl="0" marR="0" indent="-320040" marL="320040">
              <a:lnSpc>
                <a:spcPct val="100000"/>
              </a:lnSpc>
              <a:spcBef>
                <a:spcPts val="0"/>
              </a:spcBef>
              <a:spcAft>
                <a:spcPts val="0"/>
              </a:spcAft>
              <a:buClr>
                <a:srgbClr val="222222"/>
              </a:buClr>
              <a:buSzPct val="100000"/>
              <a:buFont typeface="Arial"/>
              <a:buAutoNum type="arabicPeriod"/>
            </a:pPr>
            <a:r>
              <a:rPr strike="noStrike" u="none" b="0" cap="none" baseline="0" sz="1400" lang="en-US" i="0">
                <a:solidFill>
                  <a:srgbClr val="222222"/>
                </a:solidFill>
                <a:latin typeface="Arial"/>
                <a:ea typeface="Arial"/>
                <a:cs typeface="Arial"/>
                <a:sym typeface="Arial"/>
                <a:rtl val="0"/>
              </a:rPr>
              <a:t>We are able to selectively attach molecules to the AAV8 capsid using introduced cysteine residues and maleimide.</a:t>
            </a:r>
          </a:p>
          <a:p>
            <a:pPr algn="l" rtl="0" lvl="0" marR="0" indent="-320040" marL="320040">
              <a:lnSpc>
                <a:spcPct val="100000"/>
              </a:lnSpc>
              <a:spcBef>
                <a:spcPts val="0"/>
              </a:spcBef>
              <a:spcAft>
                <a:spcPts val="0"/>
              </a:spcAft>
              <a:buClr>
                <a:srgbClr val="222222"/>
              </a:buClr>
              <a:buSzPct val="100000"/>
              <a:buFont typeface="Arial"/>
              <a:buAutoNum type="arabicPeriod"/>
            </a:pPr>
            <a:r>
              <a:rPr strike="noStrike" u="none" b="0" cap="none" baseline="0" sz="1400" lang="en-US" i="0">
                <a:solidFill>
                  <a:srgbClr val="222222"/>
                </a:solidFill>
                <a:latin typeface="Arial"/>
                <a:ea typeface="Arial"/>
                <a:cs typeface="Arial"/>
                <a:sym typeface="Arial"/>
                <a:rtl val="0"/>
              </a:rPr>
              <a:t>Unmodified AAV8(453c) virus has higher activity </a:t>
            </a:r>
            <a:r>
              <a:rPr strike="noStrike" u="none" b="0" cap="none" baseline="0" sz="1400" lang="en-US" i="1">
                <a:solidFill>
                  <a:srgbClr val="222222"/>
                </a:solidFill>
                <a:latin typeface="Arial"/>
                <a:ea typeface="Arial"/>
                <a:cs typeface="Arial"/>
                <a:sym typeface="Arial"/>
                <a:rtl val="0"/>
              </a:rPr>
              <a:t>in vitro</a:t>
            </a:r>
            <a:r>
              <a:rPr strike="noStrike" u="none" b="0" cap="none" baseline="0" sz="1400" lang="en-US" i="0">
                <a:solidFill>
                  <a:srgbClr val="222222"/>
                </a:solidFill>
                <a:latin typeface="Arial"/>
                <a:ea typeface="Arial"/>
                <a:cs typeface="Arial"/>
                <a:sym typeface="Arial"/>
                <a:rtl val="0"/>
              </a:rPr>
              <a:t> than wildtype AAV8 or AAV8(590c), however, the efficacy of PEGylated viruses was decreased.</a:t>
            </a:r>
          </a:p>
          <a:p>
            <a:pPr algn="l" rtl="0" lvl="0" marR="0" indent="-320040" marL="320040">
              <a:lnSpc>
                <a:spcPct val="100000"/>
              </a:lnSpc>
              <a:spcBef>
                <a:spcPts val="0"/>
              </a:spcBef>
              <a:spcAft>
                <a:spcPts val="0"/>
              </a:spcAft>
              <a:buClr>
                <a:srgbClr val="222222"/>
              </a:buClr>
              <a:buSzPct val="100000"/>
              <a:buFont typeface="Arial"/>
              <a:buAutoNum type="arabicPeriod"/>
            </a:pPr>
            <a:r>
              <a:rPr strike="noStrike" u="none" b="0" cap="none" baseline="0" sz="1400" lang="en-US" i="0">
                <a:solidFill>
                  <a:srgbClr val="222222"/>
                </a:solidFill>
                <a:latin typeface="Arial"/>
                <a:ea typeface="Arial"/>
                <a:cs typeface="Arial"/>
                <a:sym typeface="Arial"/>
                <a:rtl val="0"/>
              </a:rPr>
              <a:t>Unmodified AAV8(590c) has a high level of in vivo activity comparable to wild type AAV8, with a slightly altered pattern of expression while AAV8(453c) had significantly reduced expression </a:t>
            </a:r>
            <a:r>
              <a:rPr strike="noStrike" u="none" b="0" cap="none" baseline="0" sz="1400" lang="en-US" i="1">
                <a:solidFill>
                  <a:srgbClr val="222222"/>
                </a:solidFill>
                <a:latin typeface="Arial"/>
                <a:ea typeface="Arial"/>
                <a:cs typeface="Arial"/>
                <a:sym typeface="Arial"/>
                <a:rtl val="0"/>
              </a:rPr>
              <a:t>in vivo</a:t>
            </a:r>
            <a:r>
              <a:rPr strike="noStrike" u="none" b="0" cap="none" baseline="0" sz="1400" lang="en-US" i="0">
                <a:solidFill>
                  <a:srgbClr val="222222"/>
                </a:solidFill>
                <a:latin typeface="Arial"/>
                <a:ea typeface="Arial"/>
                <a:cs typeface="Arial"/>
                <a:sym typeface="Arial"/>
                <a:rtl val="0"/>
              </a:rPr>
              <a:t>.</a:t>
            </a:r>
          </a:p>
          <a:p>
            <a:pPr algn="l" rtl="0" lvl="0" marR="0" indent="-231140" marL="320040">
              <a:lnSpc>
                <a:spcPct val="100000"/>
              </a:lnSpc>
              <a:spcBef>
                <a:spcPts val="0"/>
              </a:spcBef>
              <a:spcAft>
                <a:spcPts val="0"/>
              </a:spcAft>
              <a:buClr>
                <a:srgbClr val="000000"/>
              </a:buClr>
              <a:buFont typeface="Arial"/>
              <a:buNone/>
            </a:pPr>
            <a:r>
              <a:t/>
            </a:r>
            <a:endParaRPr strike="noStrike" u="none" b="0" cap="none" baseline="0" sz="1400" i="0">
              <a:solidFill>
                <a:srgbClr val="000000"/>
              </a:solidFill>
              <a:latin typeface="Arial"/>
              <a:ea typeface="Arial"/>
              <a:cs typeface="Arial"/>
              <a:sym typeface="Arial"/>
              <a:rtl val="0"/>
            </a:endParaRPr>
          </a:p>
        </p:txBody>
      </p:sp>
      <p:sp>
        <p:nvSpPr>
          <p:cNvPr id="41" name="Shape 41"/>
          <p:cNvSpPr txBox="1"/>
          <p:nvPr/>
        </p:nvSpPr>
        <p:spPr>
          <a:xfrm>
            <a:off y="8062485" x="16858995"/>
            <a:ext cy="547800" cx="4565400"/>
          </a:xfrm>
          <a:prstGeom prst="rect">
            <a:avLst/>
          </a:prstGeom>
          <a:solidFill>
            <a:schemeClr val="accent4"/>
          </a:solidFill>
          <a:ln>
            <a:noFill/>
          </a:ln>
        </p:spPr>
        <p:txBody>
          <a:bodyPr bIns="45700" rIns="91425" lIns="91425" tIns="45700" anchor="ctr" anchorCtr="1">
            <a:noAutofit/>
          </a:bodyPr>
          <a:lstStyle/>
          <a:p>
            <a:pPr algn="ctr" rtl="0" lvl="0" marR="0" indent="0" marL="0">
              <a:lnSpc>
                <a:spcPct val="100000"/>
              </a:lnSpc>
              <a:spcBef>
                <a:spcPts val="0"/>
              </a:spcBef>
              <a:spcAft>
                <a:spcPts val="0"/>
              </a:spcAft>
              <a:buClr>
                <a:schemeClr val="lt1"/>
              </a:buClr>
              <a:buSzPct val="25000"/>
              <a:buFont typeface="Arial"/>
              <a:buNone/>
            </a:pPr>
            <a:r>
              <a:rPr strike="noStrike" u="none" b="1" cap="none" baseline="0" sz="2500" lang="en-US" i="0">
                <a:solidFill>
                  <a:schemeClr val="lt1"/>
                </a:solidFill>
                <a:latin typeface="Arial"/>
                <a:ea typeface="Arial"/>
                <a:cs typeface="Arial"/>
                <a:sym typeface="Arial"/>
                <a:rtl val="0"/>
              </a:rPr>
              <a:t>Conclusions</a:t>
            </a:r>
          </a:p>
        </p:txBody>
      </p:sp>
      <p:sp>
        <p:nvSpPr>
          <p:cNvPr id="42" name="Shape 42"/>
          <p:cNvSpPr txBox="1"/>
          <p:nvPr/>
        </p:nvSpPr>
        <p:spPr>
          <a:xfrm>
            <a:off y="12766563" x="16862425"/>
            <a:ext cy="2652010" cx="4570498"/>
          </a:xfrm>
          <a:prstGeom prst="rect">
            <a:avLst/>
          </a:prstGeom>
          <a:solidFill>
            <a:schemeClr val="lt1"/>
          </a:solidFill>
          <a:ln w="9525" cap="flat">
            <a:solidFill>
              <a:srgbClr val="000000"/>
            </a:solidFill>
            <a:prstDash val="solid"/>
            <a:round/>
            <a:headEnd w="med" len="med" type="none"/>
            <a:tailEnd w="med" len="med" type="none"/>
          </a:ln>
        </p:spPr>
        <p:txBody>
          <a:bodyPr bIns="137150" rIns="137150" lIns="137150" tIns="137150" anchor="t" anchorCtr="0">
            <a:noAutofit/>
          </a:bodyPr>
          <a:lstStyle/>
          <a:p>
            <a:pPr algn="l" rtl="0" lvl="0" marR="0" indent="-198436" marL="223836">
              <a:lnSpc>
                <a:spcPct val="100000"/>
              </a:lnSpc>
              <a:spcBef>
                <a:spcPts val="0"/>
              </a:spcBef>
              <a:spcAft>
                <a:spcPts val="0"/>
              </a:spcAft>
              <a:buClr>
                <a:srgbClr val="000000"/>
              </a:buClr>
              <a:buSzPct val="100000"/>
              <a:buFont typeface="Arial"/>
              <a:buAutoNum type="arabicPeriod"/>
            </a:pPr>
            <a:r>
              <a:rPr strike="noStrike" u="none" b="0" cap="none" baseline="0" sz="1000" lang="en-US" i="0">
                <a:solidFill>
                  <a:srgbClr val="000000"/>
                </a:solidFill>
                <a:latin typeface="Arial"/>
                <a:ea typeface="Arial"/>
                <a:cs typeface="Arial"/>
                <a:sym typeface="Arial"/>
                <a:rtl val="0"/>
              </a:rPr>
              <a:t>Khare R, Reddy VS, Nemerow GR, Barry MA. 2012. Identification of adenovirus serotype 5 hexon regions that interact with scavenger receptors. J. Virol. 86:2293–2301.</a:t>
            </a:r>
          </a:p>
          <a:p>
            <a:pPr algn="l" rtl="0" lvl="0" marR="0" indent="-198436" marL="223836">
              <a:lnSpc>
                <a:spcPct val="100000"/>
              </a:lnSpc>
              <a:spcBef>
                <a:spcPts val="0"/>
              </a:spcBef>
              <a:spcAft>
                <a:spcPts val="0"/>
              </a:spcAft>
              <a:buClr>
                <a:srgbClr val="000000"/>
              </a:buClr>
              <a:buSzPct val="100000"/>
              <a:buFont typeface="Arial"/>
              <a:buAutoNum type="arabicPeriod"/>
            </a:pPr>
            <a:r>
              <a:rPr strike="noStrike" u="none" b="0" cap="none" baseline="0" sz="1000" lang="en-US" i="0">
                <a:solidFill>
                  <a:srgbClr val="000000"/>
                </a:solidFill>
                <a:latin typeface="Arial"/>
                <a:ea typeface="Arial"/>
                <a:cs typeface="Arial"/>
                <a:sym typeface="Arial"/>
                <a:rtl val="0"/>
              </a:rPr>
              <a:t>Martino AT, Basner-Tschakarjan E, Markusic DM, Finn JD, Hinderer C, Zhou S, et al. Engineered AAV vector minimizes in vivo targeting of transduced hepatocytes by capsid-specific CD8 + T cells. Blood(2013) 121(12):2224–3310.1182/blood-2012-10-460733.</a:t>
            </a:r>
          </a:p>
          <a:p>
            <a:pPr algn="l" rtl="0" lvl="0" marR="0" indent="-198436" marL="223836">
              <a:lnSpc>
                <a:spcPct val="100000"/>
              </a:lnSpc>
              <a:spcBef>
                <a:spcPts val="0"/>
              </a:spcBef>
              <a:spcAft>
                <a:spcPts val="0"/>
              </a:spcAft>
              <a:buClr>
                <a:srgbClr val="000000"/>
              </a:buClr>
              <a:buSzPct val="100000"/>
              <a:buFont typeface="Arial"/>
              <a:buAutoNum type="arabicPeriod"/>
            </a:pPr>
            <a:r>
              <a:rPr strike="noStrike" u="none" b="0" cap="none" baseline="0" sz="1000" lang="en-US" i="0">
                <a:solidFill>
                  <a:srgbClr val="000000"/>
                </a:solidFill>
                <a:latin typeface="Arial"/>
                <a:ea typeface="Arial"/>
                <a:cs typeface="Arial"/>
                <a:sym typeface="Arial"/>
                <a:rtl val="0"/>
              </a:rPr>
              <a:t>Basner-Tschakarjan E, Bijjiga E and Martino AT (2014) Pre-clinical assessment of immune responses to adeno-associated virus (AAV) vectors. Front. Immunol. 5:28. </a:t>
            </a:r>
          </a:p>
          <a:p>
            <a:pPr algn="l" rtl="0" lvl="0" marR="0" indent="-198436" marL="223836">
              <a:lnSpc>
                <a:spcPct val="100000"/>
              </a:lnSpc>
              <a:spcBef>
                <a:spcPts val="0"/>
              </a:spcBef>
              <a:spcAft>
                <a:spcPts val="0"/>
              </a:spcAft>
              <a:buClr>
                <a:srgbClr val="000000"/>
              </a:buClr>
              <a:buSzPct val="100000"/>
              <a:buFont typeface="Arial"/>
              <a:buAutoNum type="arabicPeriod"/>
            </a:pPr>
            <a:r>
              <a:rPr strike="noStrike" u="none" b="0" cap="none" baseline="0" sz="1000" lang="en-US" i="0">
                <a:solidFill>
                  <a:srgbClr val="000000"/>
                </a:solidFill>
                <a:latin typeface="Arial"/>
                <a:ea typeface="Arial"/>
                <a:cs typeface="Arial"/>
                <a:sym typeface="Arial"/>
                <a:rtl val="0"/>
              </a:rPr>
              <a:t>Boucas J. et al. Engineering adeno-associated virus serotype 2-based targeting vectors using a new insertion site-position 453-and single point mutations. J. Gene Med. 11, 1103–13 (2009). [</a:t>
            </a:r>
            <a:r>
              <a:rPr strike="noStrike" u="sng" b="0" cap="none" baseline="0" sz="1000" lang="en-US" i="0">
                <a:solidFill>
                  <a:schemeClr val="hlink"/>
                </a:solidFill>
                <a:latin typeface="Arial"/>
                <a:ea typeface="Arial"/>
                <a:cs typeface="Arial"/>
                <a:sym typeface="Arial"/>
                <a:hlinkClick r:id="rId4"/>
                <a:rtl val="0"/>
              </a:rPr>
              <a:t>PubMed</a:t>
            </a:r>
            <a:r>
              <a:rPr strike="noStrike" u="none" b="0" cap="none" baseline="0" sz="1000" lang="en-US" i="0">
                <a:solidFill>
                  <a:srgbClr val="000000"/>
                </a:solidFill>
                <a:latin typeface="Arial"/>
                <a:ea typeface="Arial"/>
                <a:cs typeface="Arial"/>
                <a:sym typeface="Arial"/>
                <a:rtl val="0"/>
              </a:rPr>
              <a:t>]</a:t>
            </a:r>
          </a:p>
        </p:txBody>
      </p:sp>
      <p:sp>
        <p:nvSpPr>
          <p:cNvPr id="43" name="Shape 43"/>
          <p:cNvSpPr txBox="1"/>
          <p:nvPr/>
        </p:nvSpPr>
        <p:spPr>
          <a:xfrm>
            <a:off y="12203463" x="16862425"/>
            <a:ext cy="563100" cx="4565400"/>
          </a:xfrm>
          <a:prstGeom prst="rect">
            <a:avLst/>
          </a:prstGeom>
          <a:solidFill>
            <a:schemeClr val="accent4"/>
          </a:solidFill>
          <a:ln>
            <a:noFill/>
          </a:ln>
        </p:spPr>
        <p:txBody>
          <a:bodyPr bIns="45700" rIns="91425" lIns="91425" tIns="45700" anchor="ctr" anchorCtr="1">
            <a:noAutofit/>
          </a:bodyPr>
          <a:lstStyle/>
          <a:p>
            <a:pPr algn="ctr" rtl="0" lvl="0" marR="0" indent="0" marL="0">
              <a:lnSpc>
                <a:spcPct val="100000"/>
              </a:lnSpc>
              <a:spcBef>
                <a:spcPts val="0"/>
              </a:spcBef>
              <a:spcAft>
                <a:spcPts val="0"/>
              </a:spcAft>
              <a:buClr>
                <a:schemeClr val="lt1"/>
              </a:buClr>
              <a:buSzPct val="25000"/>
              <a:buFont typeface="Arial"/>
              <a:buNone/>
            </a:pPr>
            <a:r>
              <a:rPr strike="noStrike" u="none" b="1" cap="none" baseline="0" sz="2500" lang="en-US" i="0">
                <a:solidFill>
                  <a:schemeClr val="lt1"/>
                </a:solidFill>
                <a:latin typeface="Arial"/>
                <a:ea typeface="Arial"/>
                <a:cs typeface="Arial"/>
                <a:sym typeface="Arial"/>
                <a:rtl val="0"/>
              </a:rPr>
              <a:t>References</a:t>
            </a:r>
          </a:p>
        </p:txBody>
      </p:sp>
      <p:sp>
        <p:nvSpPr>
          <p:cNvPr id="44" name="Shape 44"/>
          <p:cNvSpPr txBox="1"/>
          <p:nvPr/>
        </p:nvSpPr>
        <p:spPr>
          <a:xfrm>
            <a:off y="3444875" x="504527"/>
            <a:ext cy="547800" cx="4586397"/>
          </a:xfrm>
          <a:prstGeom prst="rect">
            <a:avLst/>
          </a:prstGeom>
          <a:solidFill>
            <a:schemeClr val="accent4"/>
          </a:solidFill>
          <a:ln>
            <a:noFill/>
          </a:ln>
        </p:spPr>
        <p:txBody>
          <a:bodyPr bIns="45700" rIns="91425" lIns="91425" tIns="45700" anchor="ctr" anchorCtr="1">
            <a:noAutofit/>
          </a:bodyPr>
          <a:lstStyle/>
          <a:p>
            <a:pPr algn="ctr" rtl="0" lvl="0" marR="0" indent="0" marL="0">
              <a:lnSpc>
                <a:spcPct val="100000"/>
              </a:lnSpc>
              <a:spcBef>
                <a:spcPts val="0"/>
              </a:spcBef>
              <a:spcAft>
                <a:spcPts val="0"/>
              </a:spcAft>
              <a:buClr>
                <a:schemeClr val="lt1"/>
              </a:buClr>
              <a:buSzPct val="25000"/>
              <a:buFont typeface="Arial"/>
              <a:buNone/>
            </a:pPr>
            <a:r>
              <a:rPr strike="noStrike" u="none" b="1" cap="none" baseline="0" sz="2500" lang="en-US" i="0">
                <a:solidFill>
                  <a:schemeClr val="lt1"/>
                </a:solidFill>
                <a:latin typeface="Arial"/>
                <a:ea typeface="Arial"/>
                <a:cs typeface="Arial"/>
                <a:sym typeface="Arial"/>
                <a:rtl val="0"/>
              </a:rPr>
              <a:t>Abstract</a:t>
            </a:r>
          </a:p>
        </p:txBody>
      </p:sp>
      <p:sp>
        <p:nvSpPr>
          <p:cNvPr id="45" name="Shape 45"/>
          <p:cNvSpPr txBox="1"/>
          <p:nvPr/>
        </p:nvSpPr>
        <p:spPr>
          <a:xfrm>
            <a:off y="3999471" x="5304700"/>
            <a:ext cy="2184300" cx="11337899"/>
          </a:xfrm>
          <a:prstGeom prst="rect">
            <a:avLst/>
          </a:prstGeom>
          <a:solidFill>
            <a:schemeClr val="lt1"/>
          </a:solidFill>
          <a:ln>
            <a:noFill/>
          </a:ln>
        </p:spPr>
        <p:txBody>
          <a:bodyPr bIns="137150" rIns="137150" lIns="137150" tIns="13715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400" lang="en-US" i="0">
                <a:solidFill>
                  <a:srgbClr val="222222"/>
                </a:solidFill>
                <a:latin typeface="Arial"/>
                <a:ea typeface="Arial"/>
                <a:cs typeface="Arial"/>
                <a:sym typeface="Arial"/>
                <a:rtl val="0"/>
              </a:rPr>
              <a:t>Wild type and cysteine-modified AAV vectors were produced by triple transfection of HEK-293 cells and purified by tangential flow filtration and ultracentrifugation through an iodixanol gradient.  All AAV8 variants were modified by attachment of maleimide-PEG-biotin polymers with either a 2 kDa or 5 kDa PEG linker.  While maleimide-PEG-Biotin did not bind to the wild type AAV8, the cysteines in both AAV8(453c) and AAV8(590C) did facilitate attachment of maleimide-PEG-Biotin molecules as shown by Sypro Ruby stain and Western Blot with Neutravidin (</a:t>
            </a:r>
            <a:r>
              <a:rPr strike="noStrike" u="none" b="1" cap="none" baseline="0" sz="1400" lang="en-US" i="0">
                <a:solidFill>
                  <a:srgbClr val="222222"/>
                </a:solidFill>
                <a:latin typeface="Arial"/>
                <a:ea typeface="Arial"/>
                <a:cs typeface="Arial"/>
                <a:sym typeface="Arial"/>
                <a:rtl val="0"/>
              </a:rPr>
              <a:t>Figure 3</a:t>
            </a:r>
            <a:r>
              <a:rPr strike="noStrike" u="none" b="0" cap="none" baseline="0" sz="1400" lang="en-US" i="0">
                <a:solidFill>
                  <a:srgbClr val="222222"/>
                </a:solidFill>
                <a:latin typeface="Arial"/>
                <a:ea typeface="Arial"/>
                <a:cs typeface="Arial"/>
                <a:sym typeface="Arial"/>
                <a:rtl val="0"/>
              </a:rPr>
              <a:t>).  These AAV8 variants were first tested </a:t>
            </a:r>
            <a:r>
              <a:rPr strike="noStrike" u="none" b="0" cap="none" baseline="0" sz="1400" lang="en-US" i="1">
                <a:solidFill>
                  <a:srgbClr val="222222"/>
                </a:solidFill>
                <a:latin typeface="Arial"/>
                <a:ea typeface="Arial"/>
                <a:cs typeface="Arial"/>
                <a:sym typeface="Arial"/>
                <a:rtl val="0"/>
              </a:rPr>
              <a:t>in vitro</a:t>
            </a:r>
            <a:r>
              <a:rPr strike="noStrike" u="none" b="0" cap="none" baseline="0" sz="1400" lang="en-US" i="0">
                <a:solidFill>
                  <a:srgbClr val="222222"/>
                </a:solidFill>
                <a:latin typeface="Arial"/>
                <a:ea typeface="Arial"/>
                <a:cs typeface="Arial"/>
                <a:sym typeface="Arial"/>
                <a:rtl val="0"/>
              </a:rPr>
              <a:t> by adding 10,000 vg per cell of each virus to HEK-293 cells in a 96 well plate.  After 3 days of incubation the plate was analyzed for luciferase activity (</a:t>
            </a:r>
            <a:r>
              <a:rPr strike="noStrike" u="none" b="1" cap="none" baseline="0" sz="1400" lang="en-US" i="0">
                <a:solidFill>
                  <a:srgbClr val="222222"/>
                </a:solidFill>
                <a:latin typeface="Arial"/>
                <a:ea typeface="Arial"/>
                <a:cs typeface="Arial"/>
                <a:sym typeface="Arial"/>
                <a:rtl val="0"/>
              </a:rPr>
              <a:t>Figure 4</a:t>
            </a:r>
            <a:r>
              <a:rPr strike="noStrike" u="none" b="0" cap="none" baseline="0" sz="1400" lang="en-US" i="0">
                <a:solidFill>
                  <a:srgbClr val="222222"/>
                </a:solidFill>
                <a:latin typeface="Arial"/>
                <a:ea typeface="Arial"/>
                <a:cs typeface="Arial"/>
                <a:sym typeface="Arial"/>
                <a:rtl val="0"/>
              </a:rPr>
              <a:t>).  Since the AAV8, AAV8(453c), and AAV8(590c) vectors all displayed some </a:t>
            </a:r>
            <a:r>
              <a:rPr strike="noStrike" u="none" b="0" cap="none" baseline="0" sz="1400" lang="en-US" i="1">
                <a:solidFill>
                  <a:srgbClr val="222222"/>
                </a:solidFill>
                <a:latin typeface="Arial"/>
                <a:ea typeface="Arial"/>
                <a:cs typeface="Arial"/>
                <a:sym typeface="Arial"/>
                <a:rtl val="0"/>
              </a:rPr>
              <a:t>in vitro</a:t>
            </a:r>
            <a:r>
              <a:rPr strike="noStrike" u="none" b="0" cap="none" baseline="0" sz="1400" lang="en-US" i="0">
                <a:solidFill>
                  <a:srgbClr val="222222"/>
                </a:solidFill>
                <a:latin typeface="Arial"/>
                <a:ea typeface="Arial"/>
                <a:cs typeface="Arial"/>
                <a:sym typeface="Arial"/>
                <a:rtl val="0"/>
              </a:rPr>
              <a:t> activity in the absence of PEG these vectors were tested in vivo as well.  2x10^11 vg of each vector was administered to 5 –week-old FVB mice via intravenous tail vein injection.  Luciferase activity in the mice was then assayed 1 and 2 weeks after injection (</a:t>
            </a:r>
            <a:r>
              <a:rPr strike="noStrike" u="none" b="1" cap="none" baseline="0" sz="1400" lang="en-US" i="0">
                <a:solidFill>
                  <a:srgbClr val="222222"/>
                </a:solidFill>
                <a:latin typeface="Arial"/>
                <a:ea typeface="Arial"/>
                <a:cs typeface="Arial"/>
                <a:sym typeface="Arial"/>
                <a:rtl val="0"/>
              </a:rPr>
              <a:t>Figure 5</a:t>
            </a:r>
            <a:r>
              <a:rPr strike="noStrike" u="none" b="0" cap="none" baseline="0" sz="1400" lang="en-US" i="0">
                <a:solidFill>
                  <a:srgbClr val="222222"/>
                </a:solidFill>
                <a:latin typeface="Arial"/>
                <a:ea typeface="Arial"/>
                <a:cs typeface="Arial"/>
                <a:sym typeface="Arial"/>
                <a:rtl val="0"/>
              </a:rPr>
              <a:t>).  The activity was compared between the groups (</a:t>
            </a:r>
            <a:r>
              <a:rPr strike="noStrike" u="none" b="1" cap="none" baseline="0" sz="1400" lang="en-US" i="0">
                <a:solidFill>
                  <a:srgbClr val="222222"/>
                </a:solidFill>
                <a:latin typeface="Arial"/>
                <a:ea typeface="Arial"/>
                <a:cs typeface="Arial"/>
                <a:sym typeface="Arial"/>
                <a:rtl val="0"/>
              </a:rPr>
              <a:t>Figure 6 and 7</a:t>
            </a:r>
            <a:r>
              <a:rPr strike="noStrike" u="none" b="0" cap="none" baseline="0" sz="1400" lang="en-US" i="0">
                <a:solidFill>
                  <a:srgbClr val="222222"/>
                </a:solidFill>
                <a:latin typeface="Arial"/>
                <a:ea typeface="Arial"/>
                <a:cs typeface="Arial"/>
                <a:sym typeface="Arial"/>
                <a:rtl val="0"/>
              </a:rPr>
              <a:t>).</a:t>
            </a:r>
          </a:p>
        </p:txBody>
      </p:sp>
      <p:sp>
        <p:nvSpPr>
          <p:cNvPr id="46" name="Shape 46"/>
          <p:cNvSpPr txBox="1"/>
          <p:nvPr/>
        </p:nvSpPr>
        <p:spPr>
          <a:xfrm>
            <a:off y="3444762" x="5303900"/>
            <a:ext cy="547800" cx="11337899"/>
          </a:xfrm>
          <a:prstGeom prst="rect">
            <a:avLst/>
          </a:prstGeom>
          <a:solidFill>
            <a:schemeClr val="accent4"/>
          </a:solidFill>
          <a:ln>
            <a:noFill/>
          </a:ln>
        </p:spPr>
        <p:txBody>
          <a:bodyPr bIns="45700" rIns="91425" lIns="91425" tIns="45700" anchor="ctr" anchorCtr="1">
            <a:noAutofit/>
          </a:bodyPr>
          <a:lstStyle/>
          <a:p>
            <a:pPr algn="ctr" rtl="0" lvl="0" marR="0" indent="0" marL="0">
              <a:lnSpc>
                <a:spcPct val="100000"/>
              </a:lnSpc>
              <a:spcBef>
                <a:spcPts val="0"/>
              </a:spcBef>
              <a:spcAft>
                <a:spcPts val="0"/>
              </a:spcAft>
              <a:buClr>
                <a:schemeClr val="lt1"/>
              </a:buClr>
              <a:buSzPct val="25000"/>
              <a:buFont typeface="Arial"/>
              <a:buNone/>
            </a:pPr>
            <a:r>
              <a:rPr strike="noStrike" u="none" b="1" cap="none" baseline="0" sz="2500" lang="en-US" i="0">
                <a:solidFill>
                  <a:schemeClr val="lt1"/>
                </a:solidFill>
                <a:latin typeface="Arial"/>
                <a:ea typeface="Arial"/>
                <a:cs typeface="Arial"/>
                <a:sym typeface="Arial"/>
                <a:rtl val="0"/>
              </a:rPr>
              <a:t>Methods and Results</a:t>
            </a:r>
          </a:p>
        </p:txBody>
      </p:sp>
      <p:sp>
        <p:nvSpPr>
          <p:cNvPr id="47" name="Shape 47"/>
          <p:cNvSpPr txBox="1"/>
          <p:nvPr/>
        </p:nvSpPr>
        <p:spPr>
          <a:xfrm>
            <a:off y="9844860" x="514349"/>
            <a:ext cy="547800" cx="4570498"/>
          </a:xfrm>
          <a:prstGeom prst="rect">
            <a:avLst/>
          </a:prstGeom>
          <a:solidFill>
            <a:schemeClr val="accent4"/>
          </a:solidFill>
          <a:ln>
            <a:noFill/>
          </a:ln>
        </p:spPr>
        <p:txBody>
          <a:bodyPr bIns="45700" rIns="91425" lIns="91425" tIns="45700" anchor="ctr" anchorCtr="1">
            <a:noAutofit/>
          </a:bodyPr>
          <a:lstStyle/>
          <a:p>
            <a:pPr algn="ctr" rtl="0" lvl="0" marR="0" indent="0" marL="0">
              <a:lnSpc>
                <a:spcPct val="100000"/>
              </a:lnSpc>
              <a:spcBef>
                <a:spcPts val="0"/>
              </a:spcBef>
              <a:spcAft>
                <a:spcPts val="0"/>
              </a:spcAft>
              <a:buClr>
                <a:schemeClr val="lt1"/>
              </a:buClr>
              <a:buSzPct val="25000"/>
              <a:buFont typeface="Arial"/>
              <a:buNone/>
            </a:pPr>
            <a:r>
              <a:rPr strike="noStrike" u="none" b="1" cap="none" baseline="0" sz="2500" lang="en-US" i="0">
                <a:solidFill>
                  <a:schemeClr val="lt1"/>
                </a:solidFill>
                <a:latin typeface="Arial"/>
                <a:ea typeface="Arial"/>
                <a:cs typeface="Arial"/>
                <a:sym typeface="Arial"/>
                <a:rtl val="0"/>
              </a:rPr>
              <a:t>Figure 1: Modification Site</a:t>
            </a:r>
          </a:p>
        </p:txBody>
      </p:sp>
      <p:pic>
        <p:nvPicPr>
          <p:cNvPr id="48" name="Shape 48"/>
          <p:cNvPicPr preferRelativeResize="0"/>
          <p:nvPr/>
        </p:nvPicPr>
        <p:blipFill rotWithShape="1">
          <a:blip r:embed="rId5">
            <a:alphaModFix/>
          </a:blip>
          <a:srcRect t="0" b="27267" r="26144" l="0"/>
          <a:stretch/>
        </p:blipFill>
        <p:spPr>
          <a:xfrm rot="-5400000">
            <a:off y="9246898" x="11154662"/>
            <a:ext cy="1759800" cx="1743299"/>
          </a:xfrm>
          <a:prstGeom prst="rect">
            <a:avLst/>
          </a:prstGeom>
          <a:noFill/>
          <a:ln>
            <a:noFill/>
          </a:ln>
        </p:spPr>
      </p:pic>
      <p:pic>
        <p:nvPicPr>
          <p:cNvPr id="49" name="Shape 49"/>
          <p:cNvPicPr preferRelativeResize="0"/>
          <p:nvPr/>
        </p:nvPicPr>
        <p:blipFill rotWithShape="1">
          <a:blip r:embed="rId6">
            <a:alphaModFix/>
          </a:blip>
          <a:srcRect t="0" b="27267" r="25758" l="0"/>
          <a:stretch/>
        </p:blipFill>
        <p:spPr>
          <a:xfrm rot="-5400000">
            <a:off y="9246821" x="13012514"/>
            <a:ext cy="1759800" cx="1752600"/>
          </a:xfrm>
          <a:prstGeom prst="rect">
            <a:avLst/>
          </a:prstGeom>
          <a:noFill/>
          <a:ln>
            <a:noFill/>
          </a:ln>
        </p:spPr>
      </p:pic>
      <p:pic>
        <p:nvPicPr>
          <p:cNvPr id="50" name="Shape 50"/>
          <p:cNvPicPr preferRelativeResize="0"/>
          <p:nvPr/>
        </p:nvPicPr>
        <p:blipFill rotWithShape="1">
          <a:blip r:embed="rId7">
            <a:alphaModFix/>
          </a:blip>
          <a:srcRect t="0" b="27917" r="25871" l="0"/>
          <a:stretch/>
        </p:blipFill>
        <p:spPr>
          <a:xfrm rot="-5400000">
            <a:off y="9263239" x="14880965"/>
            <a:ext cy="1744071" cx="1749899"/>
          </a:xfrm>
          <a:prstGeom prst="rect">
            <a:avLst/>
          </a:prstGeom>
          <a:noFill/>
          <a:ln>
            <a:noFill/>
          </a:ln>
        </p:spPr>
      </p:pic>
      <p:sp>
        <p:nvSpPr>
          <p:cNvPr id="51" name="Shape 51"/>
          <p:cNvSpPr txBox="1"/>
          <p:nvPr/>
        </p:nvSpPr>
        <p:spPr>
          <a:xfrm>
            <a:off y="10768982" x="11150596"/>
            <a:ext cy="232800" cx="569658"/>
          </a:xfrm>
          <a:prstGeom prst="rect">
            <a:avLst/>
          </a:prstGeom>
          <a:solidFill>
            <a:srgbClr val="FFFFFF"/>
          </a:solid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000" lang="en-US" i="0">
                <a:solidFill>
                  <a:srgbClr val="000000"/>
                </a:solidFill>
                <a:latin typeface="Arial"/>
                <a:ea typeface="Arial"/>
                <a:cs typeface="Arial"/>
                <a:sym typeface="Arial"/>
                <a:rtl val="0"/>
              </a:rPr>
              <a:t>AAV8</a:t>
            </a:r>
          </a:p>
        </p:txBody>
      </p:sp>
      <p:sp>
        <p:nvSpPr>
          <p:cNvPr id="52" name="Shape 52"/>
          <p:cNvSpPr txBox="1"/>
          <p:nvPr/>
        </p:nvSpPr>
        <p:spPr>
          <a:xfrm>
            <a:off y="10782414" x="14883878"/>
            <a:ext cy="232800" cx="911830"/>
          </a:xfrm>
          <a:prstGeom prst="rect">
            <a:avLst/>
          </a:prstGeom>
          <a:solidFill>
            <a:srgbClr val="FFFFFF"/>
          </a:solid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000" lang="en-US" i="0">
                <a:solidFill>
                  <a:srgbClr val="000000"/>
                </a:solidFill>
                <a:latin typeface="Arial"/>
                <a:ea typeface="Arial"/>
                <a:cs typeface="Arial"/>
                <a:sym typeface="Arial"/>
                <a:rtl val="0"/>
              </a:rPr>
              <a:t>AAV8(590c)</a:t>
            </a:r>
          </a:p>
        </p:txBody>
      </p:sp>
      <p:pic>
        <p:nvPicPr>
          <p:cNvPr id="53" name="Shape 53"/>
          <p:cNvPicPr preferRelativeResize="0"/>
          <p:nvPr/>
        </p:nvPicPr>
        <p:blipFill rotWithShape="1">
          <a:blip r:embed="rId8">
            <a:alphaModFix/>
          </a:blip>
          <a:srcRect t="0" b="0" r="0" l="0"/>
          <a:stretch/>
        </p:blipFill>
        <p:spPr>
          <a:xfrm rot="-5400000">
            <a:off y="6974592" x="13010474"/>
            <a:ext cy="1776179" cx="1740298"/>
          </a:xfrm>
          <a:prstGeom prst="rect">
            <a:avLst/>
          </a:prstGeom>
          <a:noFill/>
          <a:ln>
            <a:noFill/>
          </a:ln>
        </p:spPr>
      </p:pic>
      <p:pic>
        <p:nvPicPr>
          <p:cNvPr id="54" name="Shape 54"/>
          <p:cNvPicPr preferRelativeResize="0"/>
          <p:nvPr/>
        </p:nvPicPr>
        <p:blipFill rotWithShape="1">
          <a:blip r:embed="rId9">
            <a:alphaModFix/>
          </a:blip>
          <a:srcRect t="0" b="656" r="0" l="0"/>
          <a:stretch/>
        </p:blipFill>
        <p:spPr>
          <a:xfrm rot="-5400000">
            <a:off y="6963960" x="14859075"/>
            <a:ext cy="1797443" cx="1740298"/>
          </a:xfrm>
          <a:prstGeom prst="rect">
            <a:avLst/>
          </a:prstGeom>
          <a:noFill/>
          <a:ln>
            <a:noFill/>
          </a:ln>
        </p:spPr>
      </p:pic>
      <p:sp>
        <p:nvSpPr>
          <p:cNvPr id="55" name="Shape 55"/>
          <p:cNvSpPr txBox="1"/>
          <p:nvPr/>
        </p:nvSpPr>
        <p:spPr>
          <a:xfrm>
            <a:off y="8509632" x="12977446"/>
            <a:ext cy="223200" cx="925146"/>
          </a:xfrm>
          <a:prstGeom prst="rect">
            <a:avLst/>
          </a:prstGeom>
          <a:solidFill>
            <a:srgbClr val="FFFFFF"/>
          </a:solid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000" lang="en-US" i="0">
                <a:solidFill>
                  <a:srgbClr val="000000"/>
                </a:solidFill>
                <a:latin typeface="Arial"/>
                <a:ea typeface="Arial"/>
                <a:cs typeface="Arial"/>
                <a:sym typeface="Arial"/>
                <a:rtl val="0"/>
              </a:rPr>
              <a:t>AAV8(453c)</a:t>
            </a:r>
          </a:p>
        </p:txBody>
      </p:sp>
      <p:sp>
        <p:nvSpPr>
          <p:cNvPr id="56" name="Shape 56"/>
          <p:cNvSpPr txBox="1"/>
          <p:nvPr/>
        </p:nvSpPr>
        <p:spPr>
          <a:xfrm>
            <a:off y="8509632" x="11155821"/>
            <a:ext cy="234300" cx="564434"/>
          </a:xfrm>
          <a:prstGeom prst="rect">
            <a:avLst/>
          </a:prstGeom>
          <a:solidFill>
            <a:srgbClr val="FFFFFF"/>
          </a:solid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000" lang="en-US" i="0">
                <a:solidFill>
                  <a:srgbClr val="000000"/>
                </a:solidFill>
                <a:latin typeface="Arial"/>
                <a:ea typeface="Arial"/>
                <a:cs typeface="Arial"/>
                <a:sym typeface="Arial"/>
                <a:rtl val="0"/>
              </a:rPr>
              <a:t>AAV8</a:t>
            </a:r>
          </a:p>
        </p:txBody>
      </p:sp>
      <p:sp>
        <p:nvSpPr>
          <p:cNvPr id="57" name="Shape 57"/>
          <p:cNvSpPr txBox="1"/>
          <p:nvPr/>
        </p:nvSpPr>
        <p:spPr>
          <a:xfrm>
            <a:off y="8515032" x="14815453"/>
            <a:ext cy="228900" cx="974363"/>
          </a:xfrm>
          <a:prstGeom prst="rect">
            <a:avLst/>
          </a:prstGeom>
          <a:solidFill>
            <a:srgbClr val="FFFFFF"/>
          </a:solid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000" lang="en-US" i="0">
                <a:solidFill>
                  <a:srgbClr val="000000"/>
                </a:solidFill>
                <a:latin typeface="Arial"/>
                <a:ea typeface="Arial"/>
                <a:cs typeface="Arial"/>
                <a:sym typeface="Arial"/>
                <a:rtl val="0"/>
              </a:rPr>
              <a:t>AAV8(590c)</a:t>
            </a:r>
          </a:p>
        </p:txBody>
      </p:sp>
      <p:sp>
        <p:nvSpPr>
          <p:cNvPr id="58" name="Shape 58"/>
          <p:cNvSpPr txBox="1"/>
          <p:nvPr/>
        </p:nvSpPr>
        <p:spPr>
          <a:xfrm>
            <a:off y="82296" x="152400"/>
            <a:ext cy="3000000" cx="3000000"/>
          </a:xfrm>
          <a:prstGeom prst="rect">
            <a:avLst/>
          </a:prstGeom>
          <a:noFill/>
          <a:ln>
            <a:noFill/>
          </a:ln>
        </p:spPr>
        <p:txBody>
          <a:bodyPr bIns="91425" rIns="91425" lIns="91425" tIns="91425" anchor="ctr"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0" cap="none" baseline="0" sz="1400" lang="en-US" i="0">
                <a:solidFill>
                  <a:srgbClr val="000000"/>
                </a:solidFill>
                <a:latin typeface="Arial"/>
                <a:ea typeface="Arial"/>
                <a:cs typeface="Arial"/>
                <a:sym typeface="Arial"/>
                <a:rtl val="0"/>
              </a:rPr>
              <a:t>		 	 	 		</a:t>
            </a:r>
          </a:p>
          <a:p>
            <a:pPr algn="l" rtl="0" lvl="0" marR="0" indent="0" marL="0">
              <a:lnSpc>
                <a:spcPct val="100000"/>
              </a:lnSpc>
              <a:spcBef>
                <a:spcPts val="0"/>
              </a:spcBef>
              <a:spcAft>
                <a:spcPts val="0"/>
              </a:spcAft>
              <a:buClr>
                <a:srgbClr val="000000"/>
              </a:buClr>
              <a:buSzPct val="25000"/>
              <a:buFont typeface="Arial"/>
              <a:buNone/>
            </a:pPr>
            <a:r>
              <a:rPr strike="noStrike" u="none" b="0" cap="none" baseline="0" sz="1400" lang="en-US" i="0">
                <a:solidFill>
                  <a:srgbClr val="000000"/>
                </a:solidFill>
                <a:latin typeface="Arial"/>
                <a:ea typeface="Arial"/>
                <a:cs typeface="Arial"/>
                <a:sym typeface="Arial"/>
                <a:rtl val="0"/>
              </a:rPr>
              <a:t>			 		</a:t>
            </a:r>
          </a:p>
        </p:txBody>
      </p:sp>
      <p:sp>
        <p:nvSpPr>
          <p:cNvPr id="59" name="Shape 59"/>
          <p:cNvSpPr txBox="1"/>
          <p:nvPr/>
        </p:nvSpPr>
        <p:spPr>
          <a:xfrm>
            <a:off y="10773902" x="12997950"/>
            <a:ext cy="232800" cx="904639"/>
          </a:xfrm>
          <a:prstGeom prst="rect">
            <a:avLst/>
          </a:prstGeom>
          <a:solidFill>
            <a:srgbClr val="FFFFFF"/>
          </a:solid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000" lang="en-US" i="0">
                <a:solidFill>
                  <a:srgbClr val="000000"/>
                </a:solidFill>
                <a:latin typeface="Arial"/>
                <a:ea typeface="Arial"/>
                <a:cs typeface="Arial"/>
                <a:sym typeface="Arial"/>
                <a:rtl val="0"/>
              </a:rPr>
              <a:t>AAV8(453c)</a:t>
            </a:r>
          </a:p>
        </p:txBody>
      </p:sp>
      <p:sp>
        <p:nvSpPr>
          <p:cNvPr id="60" name="Shape 60"/>
          <p:cNvSpPr txBox="1"/>
          <p:nvPr/>
        </p:nvSpPr>
        <p:spPr>
          <a:xfrm>
            <a:off y="3444875" x="16863718"/>
            <a:ext cy="455400" cx="4553398"/>
          </a:xfrm>
          <a:prstGeom prst="rect">
            <a:avLst/>
          </a:prstGeom>
          <a:solidFill>
            <a:schemeClr val="accent4"/>
          </a:solidFill>
          <a:ln>
            <a:noFill/>
          </a:ln>
        </p:spPr>
        <p:txBody>
          <a:bodyPr bIns="45700" rIns="91425" lIns="91425" tIns="45700" anchor="ctr" anchorCtr="1">
            <a:noAutofit/>
          </a:bodyPr>
          <a:lstStyle/>
          <a:p>
            <a:pPr algn="ctr" rtl="0" lvl="0" marR="0" indent="0" marL="0">
              <a:lnSpc>
                <a:spcPct val="100000"/>
              </a:lnSpc>
              <a:spcBef>
                <a:spcPts val="0"/>
              </a:spcBef>
              <a:spcAft>
                <a:spcPts val="0"/>
              </a:spcAft>
              <a:buClr>
                <a:schemeClr val="lt1"/>
              </a:buClr>
              <a:buSzPct val="25000"/>
              <a:buFont typeface="Arial"/>
              <a:buNone/>
            </a:pPr>
            <a:r>
              <a:rPr strike="noStrike" u="none" b="1" cap="none" baseline="0" sz="2500" lang="en-US" i="0">
                <a:solidFill>
                  <a:schemeClr val="lt1"/>
                </a:solidFill>
                <a:latin typeface="Arial"/>
                <a:ea typeface="Arial"/>
                <a:cs typeface="Arial"/>
                <a:sym typeface="Arial"/>
                <a:rtl val="0"/>
              </a:rPr>
              <a:t>Figure 7: Future Plans</a:t>
            </a:r>
          </a:p>
        </p:txBody>
      </p:sp>
      <p:pic>
        <p:nvPicPr>
          <p:cNvPr id="61" name="Shape 61"/>
          <p:cNvPicPr preferRelativeResize="0"/>
          <p:nvPr/>
        </p:nvPicPr>
        <p:blipFill rotWithShape="1">
          <a:blip r:embed="rId10">
            <a:alphaModFix/>
          </a:blip>
          <a:srcRect t="26431" b="49793" r="10008" l="49079"/>
          <a:stretch/>
        </p:blipFill>
        <p:spPr>
          <a:xfrm>
            <a:off y="10259199" x="6479189"/>
            <a:ext cy="1019566" cx="1754786"/>
          </a:xfrm>
          <a:prstGeom prst="rect">
            <a:avLst/>
          </a:prstGeom>
          <a:noFill/>
          <a:ln>
            <a:noFill/>
          </a:ln>
        </p:spPr>
      </p:pic>
      <p:pic>
        <p:nvPicPr>
          <p:cNvPr id="62" name="Shape 62"/>
          <p:cNvPicPr preferRelativeResize="0"/>
          <p:nvPr/>
        </p:nvPicPr>
        <p:blipFill rotWithShape="1">
          <a:blip r:embed="rId11">
            <a:alphaModFix/>
          </a:blip>
          <a:srcRect t="23891" b="38481" r="10269" l="9713"/>
          <a:stretch/>
        </p:blipFill>
        <p:spPr>
          <a:xfrm>
            <a:off y="8115300" x="5467260"/>
            <a:ext cy="698500" cx="2718783"/>
          </a:xfrm>
          <a:prstGeom prst="rect">
            <a:avLst/>
          </a:prstGeom>
          <a:noFill/>
          <a:ln w="9525" cap="flat">
            <a:solidFill>
              <a:srgbClr val="FFFFFF"/>
            </a:solidFill>
            <a:prstDash val="solid"/>
            <a:round/>
            <a:headEnd w="med" len="med" type="none"/>
            <a:tailEnd w="med" len="med" type="none"/>
          </a:ln>
        </p:spPr>
      </p:pic>
      <p:pic>
        <p:nvPicPr>
          <p:cNvPr id="63" name="Shape 63"/>
          <p:cNvPicPr preferRelativeResize="0"/>
          <p:nvPr/>
        </p:nvPicPr>
        <p:blipFill rotWithShape="1">
          <a:blip r:embed="rId12">
            <a:alphaModFix/>
          </a:blip>
          <a:srcRect t="0" b="0" r="0" l="0"/>
          <a:stretch/>
        </p:blipFill>
        <p:spPr>
          <a:xfrm>
            <a:off y="12230475" x="5746660"/>
            <a:ext cy="3090533" cx="4586454"/>
          </a:xfrm>
          <a:prstGeom prst="rect">
            <a:avLst/>
          </a:prstGeom>
          <a:noFill/>
          <a:ln>
            <a:noFill/>
          </a:ln>
        </p:spPr>
      </p:pic>
      <p:sp>
        <p:nvSpPr>
          <p:cNvPr id="64" name="Shape 64"/>
          <p:cNvSpPr txBox="1"/>
          <p:nvPr/>
        </p:nvSpPr>
        <p:spPr>
          <a:xfrm>
            <a:off y="11714227" x="5301487"/>
            <a:ext cy="547800" cx="5476800"/>
          </a:xfrm>
          <a:prstGeom prst="rect">
            <a:avLst/>
          </a:prstGeom>
          <a:solidFill>
            <a:schemeClr val="accent4"/>
          </a:solidFill>
          <a:ln>
            <a:noFill/>
          </a:ln>
        </p:spPr>
        <p:txBody>
          <a:bodyPr bIns="45700" rIns="91425" lIns="91425" tIns="45700" anchor="ctr" anchorCtr="1">
            <a:noAutofit/>
          </a:bodyPr>
          <a:lstStyle/>
          <a:p>
            <a:pPr algn="ctr" rtl="0" lvl="0" marR="0" indent="0" marL="0">
              <a:lnSpc>
                <a:spcPct val="100000"/>
              </a:lnSpc>
              <a:spcBef>
                <a:spcPts val="0"/>
              </a:spcBef>
              <a:spcAft>
                <a:spcPts val="0"/>
              </a:spcAft>
              <a:buClr>
                <a:schemeClr val="lt1"/>
              </a:buClr>
              <a:buSzPct val="25000"/>
              <a:buFont typeface="Arial"/>
              <a:buNone/>
            </a:pPr>
            <a:r>
              <a:rPr strike="noStrike" u="none" b="1" cap="none" baseline="0" sz="2500" lang="en-US" i="0">
                <a:solidFill>
                  <a:schemeClr val="lt1"/>
                </a:solidFill>
                <a:latin typeface="Arial"/>
                <a:ea typeface="Arial"/>
                <a:cs typeface="Arial"/>
                <a:sym typeface="Arial"/>
                <a:rtl val="0"/>
              </a:rPr>
              <a:t>Figure 4: in vitro Effectivity</a:t>
            </a:r>
          </a:p>
        </p:txBody>
      </p:sp>
      <p:sp>
        <p:nvSpPr>
          <p:cNvPr id="65" name="Shape 65"/>
          <p:cNvSpPr txBox="1"/>
          <p:nvPr/>
        </p:nvSpPr>
        <p:spPr>
          <a:xfrm>
            <a:off y="13518298" x="498450"/>
            <a:ext cy="547800" cx="4578448"/>
          </a:xfrm>
          <a:prstGeom prst="rect">
            <a:avLst/>
          </a:prstGeom>
          <a:solidFill>
            <a:schemeClr val="accent4"/>
          </a:solidFill>
          <a:ln>
            <a:noFill/>
          </a:ln>
        </p:spPr>
        <p:txBody>
          <a:bodyPr bIns="45700" rIns="91425" lIns="91425" tIns="45700" anchor="ctr" anchorCtr="1">
            <a:noAutofit/>
          </a:bodyPr>
          <a:lstStyle/>
          <a:p>
            <a:pPr algn="ctr" rtl="0" lvl="0" marR="0" indent="0" marL="0">
              <a:lnSpc>
                <a:spcPct val="100000"/>
              </a:lnSpc>
              <a:spcBef>
                <a:spcPts val="0"/>
              </a:spcBef>
              <a:spcAft>
                <a:spcPts val="0"/>
              </a:spcAft>
              <a:buClr>
                <a:schemeClr val="lt1"/>
              </a:buClr>
              <a:buSzPct val="25000"/>
              <a:buFont typeface="Arial"/>
              <a:buNone/>
            </a:pPr>
            <a:r>
              <a:rPr strike="noStrike" u="none" b="1" cap="none" baseline="0" sz="2500" lang="en-US" i="0">
                <a:solidFill>
                  <a:schemeClr val="lt1"/>
                </a:solidFill>
                <a:latin typeface="Arial"/>
                <a:ea typeface="Arial"/>
                <a:cs typeface="Arial"/>
                <a:sym typeface="Arial"/>
                <a:rtl val="0"/>
              </a:rPr>
              <a:t>Figure 2: Maleimide Rxn</a:t>
            </a:r>
          </a:p>
        </p:txBody>
      </p:sp>
      <p:pic>
        <p:nvPicPr>
          <p:cNvPr id="66" name="Shape 66"/>
          <p:cNvPicPr preferRelativeResize="0"/>
          <p:nvPr/>
        </p:nvPicPr>
        <p:blipFill rotWithShape="1">
          <a:blip r:embed="rId13">
            <a:alphaModFix/>
          </a:blip>
          <a:srcRect t="3959" b="36606" r="3583" l="1536"/>
          <a:stretch/>
        </p:blipFill>
        <p:spPr>
          <a:xfrm>
            <a:off y="14171564" x="652347"/>
            <a:ext cy="1172865" cx="4247197"/>
          </a:xfrm>
          <a:prstGeom prst="rect">
            <a:avLst/>
          </a:prstGeom>
          <a:noFill/>
          <a:ln>
            <a:noFill/>
          </a:ln>
        </p:spPr>
      </p:pic>
      <p:sp>
        <p:nvSpPr>
          <p:cNvPr id="67" name="Shape 67"/>
          <p:cNvSpPr txBox="1"/>
          <p:nvPr/>
        </p:nvSpPr>
        <p:spPr>
          <a:xfrm>
            <a:off y="6361869" x="11146410"/>
            <a:ext cy="547800" cx="5476800"/>
          </a:xfrm>
          <a:prstGeom prst="rect">
            <a:avLst/>
          </a:prstGeom>
          <a:solidFill>
            <a:schemeClr val="accent4"/>
          </a:solidFill>
          <a:ln>
            <a:noFill/>
          </a:ln>
        </p:spPr>
        <p:txBody>
          <a:bodyPr bIns="45700" rIns="91425" lIns="91425" tIns="45700" anchor="ctr" anchorCtr="1">
            <a:noAutofit/>
          </a:bodyPr>
          <a:lstStyle/>
          <a:p>
            <a:pPr algn="ctr" rtl="0" lvl="0" marR="0" indent="0" marL="0">
              <a:lnSpc>
                <a:spcPct val="100000"/>
              </a:lnSpc>
              <a:spcBef>
                <a:spcPts val="0"/>
              </a:spcBef>
              <a:spcAft>
                <a:spcPts val="0"/>
              </a:spcAft>
              <a:buClr>
                <a:schemeClr val="lt1"/>
              </a:buClr>
              <a:buSzPct val="25000"/>
              <a:buFont typeface="Arial"/>
              <a:buNone/>
            </a:pPr>
            <a:r>
              <a:rPr strike="noStrike" u="none" b="1" cap="none" baseline="0" sz="2500" lang="en-US" i="0">
                <a:solidFill>
                  <a:schemeClr val="lt1"/>
                </a:solidFill>
                <a:latin typeface="Arial"/>
                <a:ea typeface="Arial"/>
                <a:cs typeface="Arial"/>
                <a:sym typeface="Arial"/>
                <a:rtl val="0"/>
              </a:rPr>
              <a:t>Figure 5: Luciferase </a:t>
            </a:r>
            <a:r>
              <a:rPr strike="noStrike" u="none" b="1" cap="none" baseline="0" sz="2500" lang="en-US" i="1">
                <a:solidFill>
                  <a:schemeClr val="lt1"/>
                </a:solidFill>
                <a:latin typeface="Arial"/>
                <a:ea typeface="Arial"/>
                <a:cs typeface="Arial"/>
                <a:sym typeface="Arial"/>
                <a:rtl val="0"/>
              </a:rPr>
              <a:t>in vivo</a:t>
            </a:r>
          </a:p>
        </p:txBody>
      </p:sp>
      <p:sp>
        <p:nvSpPr>
          <p:cNvPr id="68" name="Shape 68"/>
          <p:cNvSpPr txBox="1"/>
          <p:nvPr/>
        </p:nvSpPr>
        <p:spPr>
          <a:xfrm>
            <a:off y="6361869" x="5303887"/>
            <a:ext cy="547800" cx="5476800"/>
          </a:xfrm>
          <a:prstGeom prst="rect">
            <a:avLst/>
          </a:prstGeom>
          <a:solidFill>
            <a:schemeClr val="accent4"/>
          </a:solidFill>
          <a:ln>
            <a:noFill/>
          </a:ln>
        </p:spPr>
        <p:txBody>
          <a:bodyPr bIns="45700" rIns="91425" lIns="91425" tIns="45700" anchor="ctr" anchorCtr="1">
            <a:noAutofit/>
          </a:bodyPr>
          <a:lstStyle/>
          <a:p>
            <a:pPr algn="ctr" rtl="0" lvl="0" marR="0" indent="0" marL="0">
              <a:lnSpc>
                <a:spcPct val="100000"/>
              </a:lnSpc>
              <a:spcBef>
                <a:spcPts val="0"/>
              </a:spcBef>
              <a:spcAft>
                <a:spcPts val="0"/>
              </a:spcAft>
              <a:buClr>
                <a:schemeClr val="lt1"/>
              </a:buClr>
              <a:buSzPct val="25000"/>
              <a:buFont typeface="Arial"/>
              <a:buNone/>
            </a:pPr>
            <a:r>
              <a:rPr strike="noStrike" u="none" b="1" cap="none" baseline="0" sz="2500" lang="en-US" i="0">
                <a:solidFill>
                  <a:schemeClr val="lt1"/>
                </a:solidFill>
                <a:latin typeface="Arial"/>
                <a:ea typeface="Arial"/>
                <a:cs typeface="Arial"/>
                <a:sym typeface="Arial"/>
                <a:rtl val="0"/>
              </a:rPr>
              <a:t>Figure 3: Blot Stains</a:t>
            </a:r>
          </a:p>
        </p:txBody>
      </p:sp>
      <p:sp>
        <p:nvSpPr>
          <p:cNvPr id="69" name="Shape 69"/>
          <p:cNvSpPr txBox="1"/>
          <p:nvPr/>
        </p:nvSpPr>
        <p:spPr>
          <a:xfrm>
            <a:off y="3126125" x="-10337850"/>
            <a:ext cy="234300" cx="3126000"/>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Font typeface="Arial"/>
              <a:buNone/>
            </a:pPr>
            <a:r>
              <a:t/>
            </a:r>
            <a:endParaRPr strike="noStrike" u="none" b="0" cap="none" baseline="0" sz="1400" i="0">
              <a:solidFill>
                <a:srgbClr val="000000"/>
              </a:solidFill>
              <a:latin typeface="Arial"/>
              <a:ea typeface="Arial"/>
              <a:cs typeface="Arial"/>
              <a:sym typeface="Arial"/>
              <a:rtl val="0"/>
            </a:endParaRPr>
          </a:p>
        </p:txBody>
      </p:sp>
      <p:sp>
        <p:nvSpPr>
          <p:cNvPr id="70" name="Shape 70"/>
          <p:cNvSpPr txBox="1"/>
          <p:nvPr/>
        </p:nvSpPr>
        <p:spPr>
          <a:xfrm>
            <a:off y="-284075" x="-9442725"/>
            <a:ext cy="1145100" cx="2692798"/>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0" cap="none" baseline="0" sz="1400" lang="en-US" i="0">
                <a:solidFill>
                  <a:srgbClr val="000000"/>
                </a:solidFill>
                <a:latin typeface="Arial"/>
                <a:ea typeface="Arial"/>
                <a:cs typeface="Arial"/>
                <a:sym typeface="Arial"/>
                <a:rtl val="0"/>
              </a:rPr>
              <a:t>DFADFA</a:t>
            </a:r>
          </a:p>
        </p:txBody>
      </p:sp>
      <p:sp>
        <p:nvSpPr>
          <p:cNvPr id="71" name="Shape 71"/>
          <p:cNvSpPr txBox="1"/>
          <p:nvPr/>
        </p:nvSpPr>
        <p:spPr>
          <a:xfrm>
            <a:off y="15434103" x="522306"/>
            <a:ext cy="188395" cx="4554591"/>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000" lang="en-US" i="0">
                <a:solidFill>
                  <a:srgbClr val="000000"/>
                </a:solidFill>
                <a:latin typeface="Arial"/>
                <a:ea typeface="Arial"/>
                <a:cs typeface="Arial"/>
                <a:sym typeface="Arial"/>
                <a:rtl val="0"/>
              </a:rPr>
              <a:t>Image from Thermo Scientific: Pierce Protein Biology Products.</a:t>
            </a:r>
          </a:p>
        </p:txBody>
      </p:sp>
      <p:sp>
        <p:nvSpPr>
          <p:cNvPr id="72" name="Shape 72"/>
          <p:cNvSpPr txBox="1"/>
          <p:nvPr/>
        </p:nvSpPr>
        <p:spPr>
          <a:xfrm>
            <a:off y="8115300" x="8350810"/>
            <a:ext cy="735609" cx="1932548"/>
          </a:xfrm>
          <a:prstGeom prst="rect">
            <a:avLst/>
          </a:prstGeom>
          <a:noFill/>
          <a:ln>
            <a:noFill/>
          </a:ln>
        </p:spPr>
        <p:txBody>
          <a:bodyPr bIns="91425" rIns="91425" lIns="91425" tIns="91425" anchor="t"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1600" lang="en-US" i="0">
                <a:solidFill>
                  <a:srgbClr val="000000"/>
                </a:solidFill>
                <a:latin typeface="Arial"/>
                <a:ea typeface="Arial"/>
                <a:cs typeface="Arial"/>
                <a:sym typeface="Arial"/>
                <a:rtl val="0"/>
              </a:rPr>
              <a:t>Sypro Ruby Stain</a:t>
            </a:r>
          </a:p>
          <a:p>
            <a:pPr algn="ctr" rtl="0" lvl="0" marR="0" indent="0" marL="0">
              <a:lnSpc>
                <a:spcPct val="100000"/>
              </a:lnSpc>
              <a:spcBef>
                <a:spcPts val="0"/>
              </a:spcBef>
              <a:spcAft>
                <a:spcPts val="0"/>
              </a:spcAft>
              <a:buClr>
                <a:srgbClr val="000000"/>
              </a:buClr>
              <a:buSzPct val="25000"/>
              <a:buFont typeface="Arial"/>
              <a:buNone/>
            </a:pPr>
            <a:r>
              <a:rPr strike="noStrike" u="none" b="1" cap="none" baseline="0" sz="1600" lang="en-US" i="0">
                <a:solidFill>
                  <a:srgbClr val="000000"/>
                </a:solidFill>
                <a:latin typeface="Arial"/>
                <a:ea typeface="Arial"/>
                <a:cs typeface="Arial"/>
                <a:sym typeface="Arial"/>
                <a:rtl val="0"/>
              </a:rPr>
              <a:t>(detects protein)</a:t>
            </a:r>
          </a:p>
        </p:txBody>
      </p:sp>
      <p:sp>
        <p:nvSpPr>
          <p:cNvPr id="73" name="Shape 73"/>
          <p:cNvSpPr txBox="1"/>
          <p:nvPr/>
        </p:nvSpPr>
        <p:spPr>
          <a:xfrm>
            <a:off y="10352246" x="8165950"/>
            <a:ext cy="783743" cx="2471844"/>
          </a:xfrm>
          <a:prstGeom prst="rect">
            <a:avLst/>
          </a:prstGeom>
          <a:noFill/>
          <a:ln>
            <a:noFill/>
          </a:ln>
        </p:spPr>
        <p:txBody>
          <a:bodyPr bIns="91425" rIns="91425" lIns="91425" tIns="91425" anchor="t"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1600" lang="en-US" i="0">
                <a:solidFill>
                  <a:srgbClr val="000000"/>
                </a:solidFill>
                <a:latin typeface="Arial"/>
                <a:ea typeface="Arial"/>
                <a:cs typeface="Arial"/>
                <a:sym typeface="Arial"/>
                <a:rtl val="0"/>
              </a:rPr>
              <a:t>Avidin Western Blot</a:t>
            </a:r>
          </a:p>
          <a:p>
            <a:pPr algn="ctr" rtl="0" lvl="0" marR="0" indent="0" marL="0">
              <a:lnSpc>
                <a:spcPct val="100000"/>
              </a:lnSpc>
              <a:spcBef>
                <a:spcPts val="0"/>
              </a:spcBef>
              <a:spcAft>
                <a:spcPts val="0"/>
              </a:spcAft>
              <a:buClr>
                <a:srgbClr val="000000"/>
              </a:buClr>
              <a:buSzPct val="25000"/>
              <a:buFont typeface="Arial"/>
              <a:buNone/>
            </a:pPr>
            <a:r>
              <a:rPr strike="noStrike" u="none" b="1" cap="none" baseline="0" sz="1600" lang="en-US" i="0">
                <a:solidFill>
                  <a:srgbClr val="000000"/>
                </a:solidFill>
                <a:latin typeface="Arial"/>
                <a:ea typeface="Arial"/>
                <a:cs typeface="Arial"/>
                <a:sym typeface="Arial"/>
                <a:rtl val="0"/>
              </a:rPr>
              <a:t>(detects biotin on PEG)</a:t>
            </a:r>
          </a:p>
        </p:txBody>
      </p:sp>
      <p:sp>
        <p:nvSpPr>
          <p:cNvPr id="74" name="Shape 74"/>
          <p:cNvSpPr txBox="1"/>
          <p:nvPr/>
        </p:nvSpPr>
        <p:spPr>
          <a:xfrm rot="-3635115">
            <a:off y="9324223" x="7415189"/>
            <a:ext cy="367385" cx="1693440"/>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100" lang="en-US" i="0">
                <a:solidFill>
                  <a:srgbClr val="000000"/>
                </a:solidFill>
                <a:latin typeface="Arial"/>
                <a:ea typeface="Arial"/>
                <a:cs typeface="Arial"/>
                <a:sym typeface="Arial"/>
                <a:rtl val="0"/>
              </a:rPr>
              <a:t>Biotin Ladder</a:t>
            </a:r>
          </a:p>
        </p:txBody>
      </p:sp>
      <p:sp>
        <p:nvSpPr>
          <p:cNvPr id="75" name="Shape 75"/>
          <p:cNvSpPr txBox="1"/>
          <p:nvPr/>
        </p:nvSpPr>
        <p:spPr>
          <a:xfrm>
            <a:off y="15230125" x="5332576"/>
            <a:ext cy="457200" cx="5414622"/>
          </a:xfrm>
          <a:prstGeom prst="rect">
            <a:avLst/>
          </a:prstGeom>
          <a:solidFill>
            <a:schemeClr val="lt1"/>
          </a:solidFill>
          <a:ln w="9525" cap="flat">
            <a:solidFill>
              <a:srgbClr val="FFFFFF"/>
            </a:solidFill>
            <a:prstDash val="solid"/>
            <a:round/>
            <a:headEnd w="med" len="med" type="none"/>
            <a:tailEnd w="med" len="med" type="none"/>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000" lang="en-US" i="0">
                <a:solidFill>
                  <a:srgbClr val="000000"/>
                </a:solidFill>
                <a:latin typeface="Arial"/>
                <a:ea typeface="Arial"/>
                <a:cs typeface="Arial"/>
                <a:sym typeface="Arial"/>
                <a:rtl val="0"/>
              </a:rPr>
              <a:t>The relative luminescence(RLU) was determined for each lane and then averaged and compared to each other lane of virus.</a:t>
            </a:r>
          </a:p>
        </p:txBody>
      </p:sp>
      <p:sp>
        <p:nvSpPr>
          <p:cNvPr id="76" name="Shape 76"/>
          <p:cNvSpPr txBox="1"/>
          <p:nvPr/>
        </p:nvSpPr>
        <p:spPr>
          <a:xfrm>
            <a:off y="15173256" x="11194350"/>
            <a:ext cy="547800" cx="5433600"/>
          </a:xfrm>
          <a:prstGeom prst="rect">
            <a:avLst/>
          </a:prstGeom>
          <a:solidFill>
            <a:schemeClr val="lt1"/>
          </a:solidFill>
          <a:ln w="9525" cap="flat">
            <a:solidFill>
              <a:srgbClr val="FFFFFF"/>
            </a:solidFill>
            <a:prstDash val="solid"/>
            <a:round/>
            <a:headEnd w="med" len="med" type="none"/>
            <a:tailEnd w="med" len="med" type="none"/>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000" lang="en-US" i="0">
                <a:solidFill>
                  <a:schemeClr val="dk1"/>
                </a:solidFill>
                <a:latin typeface="Arial"/>
                <a:ea typeface="Arial"/>
                <a:cs typeface="Arial"/>
                <a:sym typeface="Arial"/>
                <a:rtl val="0"/>
              </a:rPr>
              <a:t>No artifacts in images used. All mice were imaged for the same amount of time for this data. Noticeable drop in mean intensity of the 590 mice</a:t>
            </a:r>
          </a:p>
        </p:txBody>
      </p:sp>
      <p:sp>
        <p:nvSpPr>
          <p:cNvPr id="77" name="Shape 77"/>
          <p:cNvSpPr txBox="1"/>
          <p:nvPr/>
        </p:nvSpPr>
        <p:spPr>
          <a:xfrm>
            <a:off y="12938478" x="526277"/>
            <a:ext cy="454021" cx="4546641"/>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000" lang="en-US" i="0">
                <a:solidFill>
                  <a:srgbClr val="000000"/>
                </a:solidFill>
                <a:latin typeface="Arial"/>
                <a:ea typeface="Arial"/>
                <a:cs typeface="Arial"/>
                <a:sym typeface="Arial"/>
                <a:rtl val="0"/>
              </a:rPr>
              <a:t>This is a model of AAV2 from a previous paper. A similar addition of a cysteine was created and used in AAV8 in this project (citation).</a:t>
            </a:r>
          </a:p>
        </p:txBody>
      </p:sp>
      <p:pic>
        <p:nvPicPr>
          <p:cNvPr id="78" name="Shape 78"/>
          <p:cNvPicPr preferRelativeResize="0"/>
          <p:nvPr/>
        </p:nvPicPr>
        <p:blipFill rotWithShape="1">
          <a:blip r:embed="rId14">
            <a:alphaModFix/>
          </a:blip>
          <a:srcRect t="0" b="0" r="0" l="0"/>
          <a:stretch/>
        </p:blipFill>
        <p:spPr>
          <a:xfrm>
            <a:off y="10411582" x="574370"/>
            <a:ext cy="2542186" cx="4450458"/>
          </a:xfrm>
          <a:prstGeom prst="rect">
            <a:avLst/>
          </a:prstGeom>
          <a:noFill/>
          <a:ln>
            <a:noFill/>
          </a:ln>
        </p:spPr>
      </p:pic>
      <p:sp>
        <p:nvSpPr>
          <p:cNvPr id="79" name="Shape 79"/>
          <p:cNvSpPr txBox="1"/>
          <p:nvPr/>
        </p:nvSpPr>
        <p:spPr>
          <a:xfrm>
            <a:off y="11686250" x="11171810"/>
            <a:ext cy="547800" cx="5476800"/>
          </a:xfrm>
          <a:prstGeom prst="rect">
            <a:avLst/>
          </a:prstGeom>
          <a:solidFill>
            <a:schemeClr val="accent4"/>
          </a:solidFill>
          <a:ln>
            <a:noFill/>
          </a:ln>
        </p:spPr>
        <p:txBody>
          <a:bodyPr bIns="45700" rIns="91425" lIns="91425" tIns="45700" anchor="ctr" anchorCtr="1">
            <a:noAutofit/>
          </a:bodyPr>
          <a:lstStyle/>
          <a:p>
            <a:pPr algn="ctr" rtl="0" lvl="0" marR="0" indent="0" marL="0">
              <a:lnSpc>
                <a:spcPct val="100000"/>
              </a:lnSpc>
              <a:spcBef>
                <a:spcPts val="0"/>
              </a:spcBef>
              <a:spcAft>
                <a:spcPts val="0"/>
              </a:spcAft>
              <a:buClr>
                <a:schemeClr val="lt1"/>
              </a:buClr>
              <a:buSzPct val="25000"/>
              <a:buFont typeface="Arial"/>
              <a:buNone/>
            </a:pPr>
            <a:r>
              <a:rPr strike="noStrike" u="none" b="1" cap="none" baseline="0" sz="2500" lang="en-US" i="0">
                <a:solidFill>
                  <a:schemeClr val="lt1"/>
                </a:solidFill>
                <a:latin typeface="Arial"/>
                <a:ea typeface="Arial"/>
                <a:cs typeface="Arial"/>
                <a:sym typeface="Arial"/>
                <a:rtl val="0"/>
              </a:rPr>
              <a:t>Figure 6: Week 1 Activity</a:t>
            </a:r>
          </a:p>
        </p:txBody>
      </p:sp>
      <p:sp>
        <p:nvSpPr>
          <p:cNvPr id="80" name="Shape 80"/>
          <p:cNvSpPr txBox="1"/>
          <p:nvPr/>
        </p:nvSpPr>
        <p:spPr>
          <a:xfrm rot="-3635116">
            <a:off y="7433752" x="5406127"/>
            <a:ext cy="367385" cx="1083458"/>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100" lang="en-US" i="0">
                <a:solidFill>
                  <a:srgbClr val="000000"/>
                </a:solidFill>
                <a:latin typeface="Arial"/>
                <a:ea typeface="Arial"/>
                <a:cs typeface="Arial"/>
                <a:sym typeface="Arial"/>
                <a:rtl val="0"/>
              </a:rPr>
              <a:t>Biotin Ladder</a:t>
            </a:r>
          </a:p>
        </p:txBody>
      </p:sp>
      <p:sp>
        <p:nvSpPr>
          <p:cNvPr id="81" name="Shape 81"/>
          <p:cNvSpPr txBox="1"/>
          <p:nvPr/>
        </p:nvSpPr>
        <p:spPr>
          <a:xfrm rot="-3635115">
            <a:off y="7430373" x="5728278"/>
            <a:ext cy="353913" cx="1165002"/>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100" lang="en-US" i="0">
                <a:solidFill>
                  <a:srgbClr val="000000"/>
                </a:solidFill>
                <a:latin typeface="Arial"/>
                <a:ea typeface="Arial"/>
                <a:cs typeface="Arial"/>
                <a:sym typeface="Arial"/>
                <a:rtl val="0"/>
              </a:rPr>
              <a:t>Wildtype</a:t>
            </a:r>
          </a:p>
        </p:txBody>
      </p:sp>
      <p:sp>
        <p:nvSpPr>
          <p:cNvPr id="82" name="Shape 82"/>
          <p:cNvSpPr txBox="1"/>
          <p:nvPr/>
        </p:nvSpPr>
        <p:spPr>
          <a:xfrm rot="-3635115">
            <a:off y="7356233" x="5977068"/>
            <a:ext cy="353913" cx="1335224"/>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100" lang="en-US" i="0">
                <a:solidFill>
                  <a:srgbClr val="000000"/>
                </a:solidFill>
                <a:latin typeface="Arial"/>
                <a:ea typeface="Arial"/>
                <a:cs typeface="Arial"/>
                <a:sym typeface="Arial"/>
                <a:rtl val="0"/>
              </a:rPr>
              <a:t>453 (no PEG)</a:t>
            </a:r>
          </a:p>
        </p:txBody>
      </p:sp>
      <p:sp>
        <p:nvSpPr>
          <p:cNvPr id="83" name="Shape 83"/>
          <p:cNvSpPr txBox="1"/>
          <p:nvPr/>
        </p:nvSpPr>
        <p:spPr>
          <a:xfrm rot="-3635116">
            <a:off y="7269446" x="6243870"/>
            <a:ext cy="353913" cx="1534488"/>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100" lang="en-US" i="0">
                <a:solidFill>
                  <a:srgbClr val="000000"/>
                </a:solidFill>
                <a:latin typeface="Arial"/>
                <a:ea typeface="Arial"/>
                <a:cs typeface="Arial"/>
                <a:sym typeface="Arial"/>
                <a:rtl val="0"/>
              </a:rPr>
              <a:t>453+2 kDa PEG</a:t>
            </a:r>
          </a:p>
        </p:txBody>
      </p:sp>
      <p:sp>
        <p:nvSpPr>
          <p:cNvPr id="84" name="Shape 84"/>
          <p:cNvSpPr txBox="1"/>
          <p:nvPr/>
        </p:nvSpPr>
        <p:spPr>
          <a:xfrm rot="-3635115">
            <a:off y="7374425" x="6622695"/>
            <a:ext cy="353913" cx="1293458"/>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100" lang="en-US" i="0">
                <a:solidFill>
                  <a:srgbClr val="000000"/>
                </a:solidFill>
                <a:latin typeface="Arial"/>
                <a:ea typeface="Arial"/>
                <a:cs typeface="Arial"/>
                <a:sym typeface="Arial"/>
                <a:rtl val="0"/>
              </a:rPr>
              <a:t>453+5 kDa PEG</a:t>
            </a:r>
          </a:p>
        </p:txBody>
      </p:sp>
      <p:sp>
        <p:nvSpPr>
          <p:cNvPr id="85" name="Shape 85"/>
          <p:cNvSpPr txBox="1"/>
          <p:nvPr/>
        </p:nvSpPr>
        <p:spPr>
          <a:xfrm rot="-3635115">
            <a:off y="7471819" x="7001028"/>
            <a:ext cy="367385" cx="1054373"/>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100" lang="en-US" i="0">
                <a:solidFill>
                  <a:srgbClr val="000000"/>
                </a:solidFill>
                <a:latin typeface="Arial"/>
                <a:ea typeface="Arial"/>
                <a:cs typeface="Arial"/>
                <a:sym typeface="Arial"/>
                <a:rtl val="0"/>
              </a:rPr>
              <a:t>590 (no PEG)</a:t>
            </a:r>
          </a:p>
        </p:txBody>
      </p:sp>
      <p:sp>
        <p:nvSpPr>
          <p:cNvPr id="86" name="Shape 86"/>
          <p:cNvSpPr txBox="1"/>
          <p:nvPr/>
        </p:nvSpPr>
        <p:spPr>
          <a:xfrm rot="-3635115">
            <a:off y="7385674" x="7251567"/>
            <a:ext cy="353913" cx="1267628"/>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100" lang="en-US" i="0">
                <a:solidFill>
                  <a:srgbClr val="000000"/>
                </a:solidFill>
                <a:latin typeface="Arial"/>
                <a:ea typeface="Arial"/>
                <a:cs typeface="Arial"/>
                <a:sym typeface="Arial"/>
                <a:rtl val="0"/>
              </a:rPr>
              <a:t>590+2 kDa PEG</a:t>
            </a:r>
          </a:p>
        </p:txBody>
      </p:sp>
      <p:sp>
        <p:nvSpPr>
          <p:cNvPr id="87" name="Shape 87"/>
          <p:cNvSpPr txBox="1"/>
          <p:nvPr/>
        </p:nvSpPr>
        <p:spPr>
          <a:xfrm rot="-3635116">
            <a:off y="7357991" x="7544130"/>
            <a:ext cy="367385" cx="1315722"/>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100" lang="en-US" i="0">
                <a:solidFill>
                  <a:srgbClr val="000000"/>
                </a:solidFill>
                <a:latin typeface="Arial"/>
                <a:ea typeface="Arial"/>
                <a:cs typeface="Arial"/>
                <a:sym typeface="Arial"/>
                <a:rtl val="0"/>
              </a:rPr>
              <a:t>590+5 kDa PEG</a:t>
            </a:r>
          </a:p>
        </p:txBody>
      </p:sp>
      <p:pic>
        <p:nvPicPr>
          <p:cNvPr id="88" name="Shape 88"/>
          <p:cNvPicPr preferRelativeResize="0"/>
          <p:nvPr/>
        </p:nvPicPr>
        <p:blipFill rotWithShape="1">
          <a:blip r:embed="rId15">
            <a:alphaModFix/>
          </a:blip>
          <a:srcRect t="0" b="0" r="0" l="0"/>
          <a:stretch/>
        </p:blipFill>
        <p:spPr>
          <a:xfrm>
            <a:off y="12333764" x="11637671"/>
            <a:ext cy="1274400" cx="1613699"/>
          </a:xfrm>
          <a:prstGeom prst="rect">
            <a:avLst/>
          </a:prstGeom>
          <a:noFill/>
          <a:ln>
            <a:noFill/>
          </a:ln>
        </p:spPr>
      </p:pic>
      <p:pic>
        <p:nvPicPr>
          <p:cNvPr id="89" name="Shape 89"/>
          <p:cNvPicPr preferRelativeResize="0"/>
          <p:nvPr/>
        </p:nvPicPr>
        <p:blipFill rotWithShape="1">
          <a:blip r:embed="rId16">
            <a:alphaModFix/>
          </a:blip>
          <a:srcRect t="0" b="0" r="0" l="0"/>
          <a:stretch/>
        </p:blipFill>
        <p:spPr>
          <a:xfrm>
            <a:off y="12333200" x="14493403"/>
            <a:ext cy="1364400" cx="1727400"/>
          </a:xfrm>
          <a:prstGeom prst="rect">
            <a:avLst/>
          </a:prstGeom>
          <a:noFill/>
          <a:ln>
            <a:noFill/>
          </a:ln>
        </p:spPr>
      </p:pic>
      <p:pic>
        <p:nvPicPr>
          <p:cNvPr id="90" name="Shape 90"/>
          <p:cNvPicPr preferRelativeResize="0"/>
          <p:nvPr/>
        </p:nvPicPr>
        <p:blipFill rotWithShape="1">
          <a:blip r:embed="rId17">
            <a:alphaModFix/>
          </a:blip>
          <a:srcRect t="0" b="0" r="0" l="0"/>
          <a:stretch/>
        </p:blipFill>
        <p:spPr>
          <a:xfrm>
            <a:off y="13679992" x="11603675"/>
            <a:ext cy="1394100" cx="1727400"/>
          </a:xfrm>
          <a:prstGeom prst="rect">
            <a:avLst/>
          </a:prstGeom>
          <a:noFill/>
          <a:ln>
            <a:noFill/>
          </a:ln>
        </p:spPr>
      </p:pic>
      <p:pic>
        <p:nvPicPr>
          <p:cNvPr id="91" name="Shape 91"/>
          <p:cNvPicPr preferRelativeResize="0"/>
          <p:nvPr/>
        </p:nvPicPr>
        <p:blipFill rotWithShape="1">
          <a:blip r:embed="rId18">
            <a:alphaModFix/>
          </a:blip>
          <a:srcRect t="0" b="0" r="0" l="0"/>
          <a:stretch/>
        </p:blipFill>
        <p:spPr>
          <a:xfrm>
            <a:off y="13648776" x="14493403"/>
            <a:ext cy="1394100" cx="1727400"/>
          </a:xfrm>
          <a:prstGeom prst="rect">
            <a:avLst/>
          </a:prstGeom>
          <a:noFill/>
          <a:ln>
            <a:noFill/>
          </a:ln>
        </p:spPr>
      </p:pic>
      <p:graphicFrame>
        <p:nvGraphicFramePr>
          <p:cNvPr id="92" name="Shape 92"/>
          <p:cNvGraphicFramePr/>
          <p:nvPr/>
        </p:nvGraphicFramePr>
        <p:xfrm>
          <a:off y="3986525" x="16857300"/>
          <a:ext cy="3000000" cx="3000000"/>
        </p:xfrm>
        <a:graphic>
          <a:graphicData uri="http://schemas.openxmlformats.org/drawingml/2006/table">
            <a:tbl>
              <a:tblPr>
                <a:noFill/>
                <a:tableStyleId>{E9004114-8208-44E9-8735-424ED8BD3A7C}</a:tableStyleId>
              </a:tblPr>
              <a:tblGrid>
                <a:gridCol w="440325"/>
                <a:gridCol w="691175"/>
                <a:gridCol w="1197250"/>
                <a:gridCol w="1238600"/>
                <a:gridCol w="992475"/>
              </a:tblGrid>
              <a:tr h="392950">
                <a:tc>
                  <a:txBody>
                    <a:bodyPr>
                      <a:noAutofit/>
                    </a:bodyPr>
                    <a:lstStyle/>
                    <a:p>
                      <a:pPr algn="l" rtl="0" lvl="0" marR="0" indent="0" marL="0">
                        <a:lnSpc>
                          <a:spcPct val="115000"/>
                        </a:lnSpc>
                        <a:spcBef>
                          <a:spcPts val="0"/>
                        </a:spcBef>
                        <a:spcAft>
                          <a:spcPts val="0"/>
                        </a:spcAft>
                        <a:buClr>
                          <a:srgbClr val="000000"/>
                        </a:buClr>
                        <a:buSzPct val="25000"/>
                        <a:buFont typeface="Arial"/>
                        <a:buNone/>
                      </a:pPr>
                      <a:r>
                        <a:rPr strike="noStrike" u="none" cap="none" baseline="0" sz="1000" lang="en-US">
                          <a:rtl val="0"/>
                        </a:rPr>
                        <a:t>Future plans</a:t>
                      </a:r>
                    </a:p>
                  </a:txBody>
                  <a:tcPr marR="28575" marB="19050" marT="19050" anchor="b"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noAutofit/>
                    </a:bodyPr>
                    <a:lstStyle/>
                    <a:p>
                      <a:pPr algn="l" rtl="0" lvl="0" marR="0" indent="0" marL="0">
                        <a:lnSpc>
                          <a:spcPct val="115000"/>
                        </a:lnSpc>
                        <a:spcBef>
                          <a:spcPts val="0"/>
                        </a:spcBef>
                        <a:spcAft>
                          <a:spcPts val="0"/>
                        </a:spcAft>
                        <a:buClr>
                          <a:srgbClr val="000000"/>
                        </a:buClr>
                        <a:buSzPct val="25000"/>
                        <a:buFont typeface="Arial"/>
                        <a:buNone/>
                      </a:pPr>
                      <a:r>
                        <a:rPr strike="noStrike" u="none" cap="none" baseline="0" sz="1000" lang="en-US">
                          <a:rtl val="0"/>
                        </a:rPr>
                        <a:t>Preliminary</a:t>
                      </a:r>
                    </a:p>
                  </a:txBody>
                  <a:tcPr marR="28575" marB="19050" marT="19050" anchor="b"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noAutofit/>
                    </a:bodyPr>
                    <a:lstStyle/>
                    <a:p>
                      <a:pPr algn="l" rtl="0" lvl="0" marR="0" indent="0" marL="0">
                        <a:lnSpc>
                          <a:spcPct val="115000"/>
                        </a:lnSpc>
                        <a:spcBef>
                          <a:spcPts val="0"/>
                        </a:spcBef>
                        <a:spcAft>
                          <a:spcPts val="0"/>
                        </a:spcAft>
                        <a:buClr>
                          <a:srgbClr val="000000"/>
                        </a:buClr>
                        <a:buSzPct val="25000"/>
                        <a:buFont typeface="Arial"/>
                        <a:buNone/>
                      </a:pPr>
                      <a:r>
                        <a:rPr strike="noStrike" u="none" cap="none" baseline="0" sz="1000" lang="en-US">
                          <a:rtl val="0"/>
                        </a:rPr>
                        <a:t>Amine to Sulfhydryl(cysteine)</a:t>
                      </a:r>
                    </a:p>
                  </a:txBody>
                  <a:tcPr marR="28575" marB="19050" marT="19050" anchor="b"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noAutofit/>
                    </a:bodyPr>
                    <a:lstStyle/>
                    <a:p>
                      <a:pPr algn="l" rtl="0" lvl="0" marR="0" indent="0" marL="0">
                        <a:lnSpc>
                          <a:spcPct val="115000"/>
                        </a:lnSpc>
                        <a:spcBef>
                          <a:spcPts val="0"/>
                        </a:spcBef>
                        <a:spcAft>
                          <a:spcPts val="0"/>
                        </a:spcAft>
                        <a:buClr>
                          <a:srgbClr val="000000"/>
                        </a:buClr>
                        <a:buSzPct val="25000"/>
                        <a:buFont typeface="Arial"/>
                        <a:buNone/>
                      </a:pPr>
                      <a:r>
                        <a:rPr strike="noStrike" u="none" cap="none" baseline="0" sz="1000" lang="en-US">
                          <a:rtl val="0"/>
                        </a:rPr>
                        <a:t>Carbohydrate to Sulfhydryl</a:t>
                      </a:r>
                    </a:p>
                  </a:txBody>
                  <a:tcPr marR="28575" marB="19050" marT="19050" anchor="b"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noAutofit/>
                    </a:bodyPr>
                    <a:lstStyle/>
                    <a:p>
                      <a:pPr algn="l" rtl="0" lvl="0" marR="0" indent="0" marL="0">
                        <a:lnSpc>
                          <a:spcPct val="115000"/>
                        </a:lnSpc>
                        <a:spcBef>
                          <a:spcPts val="0"/>
                        </a:spcBef>
                        <a:spcAft>
                          <a:spcPts val="0"/>
                        </a:spcAft>
                        <a:buClr>
                          <a:srgbClr val="000000"/>
                        </a:buClr>
                        <a:buSzPct val="25000"/>
                        <a:buFont typeface="Arial"/>
                        <a:buNone/>
                      </a:pPr>
                      <a:r>
                        <a:rPr strike="noStrike" u="none" cap="none" baseline="0" sz="1000" lang="en-US">
                          <a:rtl val="0"/>
                        </a:rPr>
                        <a:t>Sulfhydryl to Hydroxyl</a:t>
                      </a:r>
                    </a:p>
                  </a:txBody>
                  <a:tcPr marR="28575" marB="19050" marT="19050" anchor="b"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r>
              <a:tr h="719850">
                <a:tc>
                  <a:txBody>
                    <a:bodyPr>
                      <a:noAutofit/>
                    </a:bodyPr>
                    <a:lstStyle/>
                    <a:p>
                      <a:pPr algn="l" rtl="0" lvl="0" marR="0" indent="0" marL="0">
                        <a:lnSpc>
                          <a:spcPct val="115000"/>
                        </a:lnSpc>
                        <a:spcBef>
                          <a:spcPts val="0"/>
                        </a:spcBef>
                        <a:spcAft>
                          <a:spcPts val="0"/>
                        </a:spcAft>
                        <a:buClr>
                          <a:srgbClr val="000000"/>
                        </a:buClr>
                        <a:buSzPct val="25000"/>
                        <a:buFont typeface="Arial"/>
                        <a:buNone/>
                      </a:pPr>
                      <a:r>
                        <a:rPr strike="noStrike" u="none" cap="none" baseline="0" sz="1000" lang="en-US">
                          <a:rtl val="0"/>
                        </a:rPr>
                        <a:t>Test:</a:t>
                      </a:r>
                    </a:p>
                  </a:txBody>
                  <a:tcPr marR="28575" marB="19050" marT="19050" anchor="b"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noAutofit/>
                    </a:bodyPr>
                    <a:lstStyle/>
                    <a:p>
                      <a:pPr algn="l" rtl="0" lvl="0" marR="0" indent="0" marL="0">
                        <a:lnSpc>
                          <a:spcPct val="115000"/>
                        </a:lnSpc>
                        <a:spcBef>
                          <a:spcPts val="0"/>
                        </a:spcBef>
                        <a:spcAft>
                          <a:spcPts val="0"/>
                        </a:spcAft>
                        <a:buClr>
                          <a:srgbClr val="000000"/>
                        </a:buClr>
                        <a:buSzPct val="25000"/>
                        <a:buFont typeface="Arial"/>
                        <a:buNone/>
                      </a:pPr>
                      <a:r>
                        <a:rPr strike="noStrike" u="none" cap="none" baseline="0" sz="1000" lang="en-US">
                          <a:rtl val="0"/>
                        </a:rPr>
                        <a:t>Maleimide</a:t>
                      </a:r>
                    </a:p>
                  </a:txBody>
                  <a:tcPr marR="28575" marB="19050" marT="19050" anchor="b"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noAutofit/>
                    </a:bodyPr>
                    <a:lstStyle/>
                    <a:p>
                      <a:pPr algn="l" rtl="0" lvl="0" marR="0" indent="0" marL="0">
                        <a:lnSpc>
                          <a:spcPct val="115000"/>
                        </a:lnSpc>
                        <a:spcBef>
                          <a:spcPts val="0"/>
                        </a:spcBef>
                        <a:spcAft>
                          <a:spcPts val="0"/>
                        </a:spcAft>
                        <a:buClr>
                          <a:srgbClr val="000000"/>
                        </a:buClr>
                        <a:buSzPct val="25000"/>
                        <a:buFont typeface="Arial"/>
                        <a:buNone/>
                      </a:pPr>
                      <a:r>
                        <a:rPr strike="noStrike" u="none" cap="none" baseline="0" sz="1000" lang="en-US">
                          <a:rtl val="0"/>
                        </a:rPr>
                        <a:t>Imject Maleimide-Activated BSA</a:t>
                      </a:r>
                    </a:p>
                  </a:txBody>
                  <a:tcPr marR="28575" marB="19050" marT="19050" anchor="b"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noAutofit/>
                    </a:bodyPr>
                    <a:lstStyle/>
                    <a:p>
                      <a:pPr algn="l" rtl="0" lvl="0" marR="0" indent="0" marL="0">
                        <a:lnSpc>
                          <a:spcPct val="115000"/>
                        </a:lnSpc>
                        <a:spcBef>
                          <a:spcPts val="0"/>
                        </a:spcBef>
                        <a:spcAft>
                          <a:spcPts val="0"/>
                        </a:spcAft>
                        <a:buClr>
                          <a:srgbClr val="000000"/>
                        </a:buClr>
                        <a:buSzPct val="25000"/>
                        <a:buFont typeface="Arial"/>
                        <a:buNone/>
                      </a:pPr>
                      <a:r>
                        <a:rPr strike="noStrike" u="none" cap="none" baseline="0" sz="1000" lang="en-US">
                          <a:rtl val="0"/>
                        </a:rPr>
                        <a:t>N-B-Maleimidopropionic Acid Hydrazide</a:t>
                      </a:r>
                    </a:p>
                  </a:txBody>
                  <a:tcPr marR="28575" marB="19050" marT="19050" anchor="b"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noAutofit/>
                    </a:bodyPr>
                    <a:lstStyle/>
                    <a:p>
                      <a:pPr algn="l" rtl="0" lvl="0" marR="0" indent="0" marL="0">
                        <a:lnSpc>
                          <a:spcPct val="115000"/>
                        </a:lnSpc>
                        <a:spcBef>
                          <a:spcPts val="0"/>
                        </a:spcBef>
                        <a:spcAft>
                          <a:spcPts val="0"/>
                        </a:spcAft>
                        <a:buClr>
                          <a:srgbClr val="000000"/>
                        </a:buClr>
                        <a:buSzPct val="25000"/>
                        <a:buFont typeface="Arial"/>
                        <a:buNone/>
                      </a:pPr>
                      <a:r>
                        <a:rPr strike="noStrike" u="none" cap="none" baseline="0" sz="1000" lang="en-US">
                          <a:rtl val="0"/>
                        </a:rPr>
                        <a:t>p-Maleimidophenyl isocyanate</a:t>
                      </a:r>
                    </a:p>
                  </a:txBody>
                  <a:tcPr marR="28575" marB="19050" marT="19050" anchor="b"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r>
              <a:tr h="475100">
                <a:tc>
                  <a:txBody>
                    <a:bodyPr>
                      <a:noAutofit/>
                    </a:bodyPr>
                    <a:lstStyle/>
                    <a:p>
                      <a:pPr algn="l" rtl="0" lvl="0" marR="0" indent="0" marL="0">
                        <a:lnSpc>
                          <a:spcPct val="100000"/>
                        </a:lnSpc>
                        <a:spcBef>
                          <a:spcPts val="0"/>
                        </a:spcBef>
                        <a:spcAft>
                          <a:spcPts val="0"/>
                        </a:spcAft>
                        <a:buClr>
                          <a:srgbClr val="000000"/>
                        </a:buClr>
                        <a:buFont typeface="Arial"/>
                        <a:buNone/>
                      </a:pPr>
                      <a:r>
                        <a:t/>
                      </a:r>
                      <a:endParaRPr strike="noStrike" u="none" cap="none" baseline="0" sz="1400">
                        <a:rtl val="0"/>
                      </a:endParaRPr>
                    </a:p>
                  </a:txBody>
                  <a:tcPr marR="28575" marB="19050" marT="19050" anchor="b"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noAutofit/>
                    </a:bodyPr>
                    <a:lstStyle/>
                    <a:p>
                      <a:pPr algn="l" rtl="0" lvl="0" marR="0" indent="0" marL="0">
                        <a:lnSpc>
                          <a:spcPct val="115000"/>
                        </a:lnSpc>
                        <a:spcBef>
                          <a:spcPts val="0"/>
                        </a:spcBef>
                        <a:spcAft>
                          <a:spcPts val="0"/>
                        </a:spcAft>
                        <a:buClr>
                          <a:srgbClr val="000000"/>
                        </a:buClr>
                        <a:buSzPct val="25000"/>
                        <a:buFont typeface="Arial"/>
                        <a:buNone/>
                      </a:pPr>
                      <a:r>
                        <a:rPr strike="noStrike" u="none" cap="none" baseline="0" sz="1000" lang="en-US">
                          <a:rtl val="0"/>
                        </a:rPr>
                        <a:t>Maleimide-Biotin</a:t>
                      </a:r>
                    </a:p>
                  </a:txBody>
                  <a:tcPr marR="28575" marB="19050" marT="19050" anchor="b"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noAutofit/>
                    </a:bodyPr>
                    <a:lstStyle/>
                    <a:p>
                      <a:pPr algn="l" rtl="0" lvl="0" marR="0" indent="0" marL="0">
                        <a:lnSpc>
                          <a:spcPct val="115000"/>
                        </a:lnSpc>
                        <a:spcBef>
                          <a:spcPts val="0"/>
                        </a:spcBef>
                        <a:spcAft>
                          <a:spcPts val="0"/>
                        </a:spcAft>
                        <a:buClr>
                          <a:srgbClr val="000000"/>
                        </a:buClr>
                        <a:buSzPct val="25000"/>
                        <a:buFont typeface="Arial"/>
                        <a:buNone/>
                      </a:pPr>
                      <a:r>
                        <a:rPr strike="noStrike" u="none" cap="none" baseline="0" sz="1000" lang="en-US">
                          <a:rtl val="0"/>
                        </a:rPr>
                        <a:t>Anti-Sialic Acid</a:t>
                      </a:r>
                    </a:p>
                  </a:txBody>
                  <a:tcPr marR="28575" marB="19050" marT="19050" anchor="b"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noAutofit/>
                    </a:bodyPr>
                    <a:lstStyle/>
                    <a:p>
                      <a:pPr algn="l" rtl="0" lvl="0" marR="0" indent="0" marL="0">
                        <a:lnSpc>
                          <a:spcPct val="115000"/>
                        </a:lnSpc>
                        <a:spcBef>
                          <a:spcPts val="0"/>
                        </a:spcBef>
                        <a:spcAft>
                          <a:spcPts val="0"/>
                        </a:spcAft>
                        <a:buClr>
                          <a:srgbClr val="000000"/>
                        </a:buClr>
                        <a:buSzPct val="25000"/>
                        <a:buFont typeface="Arial"/>
                        <a:buNone/>
                      </a:pPr>
                      <a:r>
                        <a:rPr strike="noStrike" u="none" cap="none" baseline="0" sz="1000" lang="en-US">
                          <a:rtl val="0"/>
                        </a:rPr>
                        <a:t>Glucose</a:t>
                      </a:r>
                    </a:p>
                  </a:txBody>
                  <a:tcPr marR="28575" marB="19050" marT="19050" anchor="b"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noAutofit/>
                    </a:bodyPr>
                    <a:lstStyle/>
                    <a:p>
                      <a:pPr algn="l" rtl="0" lvl="0" marR="0" indent="0" marL="0">
                        <a:lnSpc>
                          <a:spcPct val="115000"/>
                        </a:lnSpc>
                        <a:spcBef>
                          <a:spcPts val="0"/>
                        </a:spcBef>
                        <a:spcAft>
                          <a:spcPts val="0"/>
                        </a:spcAft>
                        <a:buClr>
                          <a:srgbClr val="000000"/>
                        </a:buClr>
                        <a:buSzPct val="25000"/>
                        <a:buFont typeface="Arial"/>
                        <a:buNone/>
                      </a:pPr>
                      <a:r>
                        <a:rPr strike="noStrike" u="none" cap="none" baseline="0" sz="1000" lang="en-US">
                          <a:rtl val="0"/>
                        </a:rPr>
                        <a:t>Antihistamine</a:t>
                      </a:r>
                    </a:p>
                  </a:txBody>
                  <a:tcPr marR="28575" marB="19050" marT="19050" anchor="b"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r>
              <a:tr h="475100">
                <a:tc>
                  <a:txBody>
                    <a:bodyPr>
                      <a:noAutofit/>
                    </a:bodyPr>
                    <a:lstStyle/>
                    <a:p>
                      <a:pPr algn="l" rtl="0" lvl="0" marR="0" indent="0" marL="0">
                        <a:lnSpc>
                          <a:spcPct val="100000"/>
                        </a:lnSpc>
                        <a:spcBef>
                          <a:spcPts val="0"/>
                        </a:spcBef>
                        <a:spcAft>
                          <a:spcPts val="0"/>
                        </a:spcAft>
                        <a:buClr>
                          <a:srgbClr val="000000"/>
                        </a:buClr>
                        <a:buFont typeface="Arial"/>
                        <a:buNone/>
                      </a:pPr>
                      <a:r>
                        <a:t/>
                      </a:r>
                      <a:endParaRPr strike="noStrike" u="none" cap="none" baseline="0" sz="1400">
                        <a:rtl val="0"/>
                      </a:endParaRPr>
                    </a:p>
                  </a:txBody>
                  <a:tcPr marR="28575" marB="19050" marT="19050" anchor="b"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noAutofit/>
                    </a:bodyPr>
                    <a:lstStyle/>
                    <a:p>
                      <a:pPr algn="l" rtl="0" lvl="0" marR="0" indent="0" marL="0">
                        <a:lnSpc>
                          <a:spcPct val="100000"/>
                        </a:lnSpc>
                        <a:spcBef>
                          <a:spcPts val="0"/>
                        </a:spcBef>
                        <a:spcAft>
                          <a:spcPts val="0"/>
                        </a:spcAft>
                        <a:buClr>
                          <a:srgbClr val="000000"/>
                        </a:buClr>
                        <a:buFont typeface="Arial"/>
                        <a:buNone/>
                      </a:pPr>
                      <a:r>
                        <a:t/>
                      </a:r>
                      <a:endParaRPr strike="noStrike" u="none" cap="none" baseline="0" sz="1400">
                        <a:rtl val="0"/>
                      </a:endParaRPr>
                    </a:p>
                  </a:txBody>
                  <a:tcPr marR="28575" marB="19050" marT="19050" anchor="b"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noAutofit/>
                    </a:bodyPr>
                    <a:lstStyle/>
                    <a:p>
                      <a:pPr algn="l" rtl="0" lvl="0" marR="0" indent="0" marL="0">
                        <a:lnSpc>
                          <a:spcPct val="115000"/>
                        </a:lnSpc>
                        <a:spcBef>
                          <a:spcPts val="0"/>
                        </a:spcBef>
                        <a:spcAft>
                          <a:spcPts val="0"/>
                        </a:spcAft>
                        <a:buClr>
                          <a:srgbClr val="000000"/>
                        </a:buClr>
                        <a:buSzPct val="25000"/>
                        <a:buFont typeface="Arial"/>
                        <a:buNone/>
                      </a:pPr>
                      <a:r>
                        <a:rPr strike="noStrike" u="none" cap="none" baseline="0" sz="1000" lang="en-US">
                          <a:rtl val="0"/>
                        </a:rPr>
                        <a:t>Glucosamine</a:t>
                      </a:r>
                    </a:p>
                  </a:txBody>
                  <a:tcPr marR="28575" marB="19050" marT="19050" anchor="b"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noAutofit/>
                    </a:bodyPr>
                    <a:lstStyle/>
                    <a:p>
                      <a:pPr algn="l" rtl="0" lvl="0" marR="0" indent="0" marL="0">
                        <a:lnSpc>
                          <a:spcPct val="115000"/>
                        </a:lnSpc>
                        <a:spcBef>
                          <a:spcPts val="0"/>
                        </a:spcBef>
                        <a:spcAft>
                          <a:spcPts val="0"/>
                        </a:spcAft>
                        <a:buClr>
                          <a:srgbClr val="000000"/>
                        </a:buClr>
                        <a:buSzPct val="25000"/>
                        <a:buFont typeface="Arial"/>
                        <a:buNone/>
                      </a:pPr>
                      <a:r>
                        <a:rPr strike="noStrike" u="none" cap="none" baseline="0" sz="1000" lang="en-US">
                          <a:rtl val="0"/>
                        </a:rPr>
                        <a:t>Glycoproteins</a:t>
                      </a:r>
                    </a:p>
                  </a:txBody>
                  <a:tcPr marR="28575" marB="19050" marT="19050" anchor="b"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noAutofit/>
                    </a:bodyPr>
                    <a:lstStyle/>
                    <a:p>
                      <a:pPr algn="l" rtl="0" lvl="0" marR="0" indent="0" marL="0">
                        <a:lnSpc>
                          <a:spcPct val="100000"/>
                        </a:lnSpc>
                        <a:spcBef>
                          <a:spcPts val="0"/>
                        </a:spcBef>
                        <a:spcAft>
                          <a:spcPts val="0"/>
                        </a:spcAft>
                        <a:buClr>
                          <a:srgbClr val="000000"/>
                        </a:buClr>
                        <a:buFont typeface="Arial"/>
                        <a:buNone/>
                      </a:pPr>
                      <a:r>
                        <a:t/>
                      </a:r>
                      <a:endParaRPr strike="noStrike" u="none" cap="none" baseline="0" sz="1400">
                        <a:rtl val="0"/>
                      </a:endParaRPr>
                    </a:p>
                  </a:txBody>
                  <a:tcPr marR="28575" marB="19050" marT="19050" anchor="b"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r>
              <a:tr h="475100">
                <a:tc>
                  <a:txBody>
                    <a:bodyPr>
                      <a:noAutofit/>
                    </a:bodyPr>
                    <a:lstStyle/>
                    <a:p>
                      <a:pPr algn="l" rtl="0" lvl="0" marR="0" indent="0" marL="0">
                        <a:lnSpc>
                          <a:spcPct val="100000"/>
                        </a:lnSpc>
                        <a:spcBef>
                          <a:spcPts val="0"/>
                        </a:spcBef>
                        <a:spcAft>
                          <a:spcPts val="0"/>
                        </a:spcAft>
                        <a:buClr>
                          <a:srgbClr val="000000"/>
                        </a:buClr>
                        <a:buFont typeface="Arial"/>
                        <a:buNone/>
                      </a:pPr>
                      <a:r>
                        <a:t/>
                      </a:r>
                      <a:endParaRPr strike="noStrike" u="none" cap="none" baseline="0" sz="1400">
                        <a:rtl val="0"/>
                      </a:endParaRPr>
                    </a:p>
                  </a:txBody>
                  <a:tcPr marR="28575" marB="19050" marT="19050" anchor="b"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noAutofit/>
                    </a:bodyPr>
                    <a:lstStyle/>
                    <a:p>
                      <a:pPr algn="l" rtl="0" lvl="0" marR="0" indent="0" marL="0">
                        <a:lnSpc>
                          <a:spcPct val="100000"/>
                        </a:lnSpc>
                        <a:spcBef>
                          <a:spcPts val="0"/>
                        </a:spcBef>
                        <a:spcAft>
                          <a:spcPts val="0"/>
                        </a:spcAft>
                        <a:buClr>
                          <a:srgbClr val="000000"/>
                        </a:buClr>
                        <a:buFont typeface="Arial"/>
                        <a:buNone/>
                      </a:pPr>
                      <a:r>
                        <a:t/>
                      </a:r>
                      <a:endParaRPr strike="noStrike" u="none" cap="none" baseline="0" sz="1400">
                        <a:rtl val="0"/>
                      </a:endParaRPr>
                    </a:p>
                  </a:txBody>
                  <a:tcPr marR="28575" marB="19050" marT="19050" anchor="b"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noAutofit/>
                    </a:bodyPr>
                    <a:lstStyle/>
                    <a:p>
                      <a:pPr algn="l" rtl="0" lvl="0" marR="0" indent="0" marL="0">
                        <a:lnSpc>
                          <a:spcPct val="115000"/>
                        </a:lnSpc>
                        <a:spcBef>
                          <a:spcPts val="0"/>
                        </a:spcBef>
                        <a:spcAft>
                          <a:spcPts val="0"/>
                        </a:spcAft>
                        <a:buClr>
                          <a:srgbClr val="000000"/>
                        </a:buClr>
                        <a:buSzPct val="25000"/>
                        <a:buFont typeface="Arial"/>
                        <a:buNone/>
                      </a:pPr>
                      <a:r>
                        <a:rPr strike="noStrike" u="none" cap="none" baseline="0" sz="1000" lang="en-US">
                          <a:rtl val="0"/>
                        </a:rPr>
                        <a:t>Antibodies</a:t>
                      </a:r>
                    </a:p>
                  </a:txBody>
                  <a:tcPr marR="28575" marB="19050" marT="19050" anchor="b"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noAutofit/>
                    </a:bodyPr>
                    <a:lstStyle/>
                    <a:p>
                      <a:pPr algn="l" rtl="0" lvl="0" marR="0" indent="0" marL="0">
                        <a:lnSpc>
                          <a:spcPct val="100000"/>
                        </a:lnSpc>
                        <a:spcBef>
                          <a:spcPts val="0"/>
                        </a:spcBef>
                        <a:spcAft>
                          <a:spcPts val="0"/>
                        </a:spcAft>
                        <a:buClr>
                          <a:srgbClr val="000000"/>
                        </a:buClr>
                        <a:buFont typeface="Arial"/>
                        <a:buNone/>
                      </a:pPr>
                      <a:r>
                        <a:t/>
                      </a:r>
                      <a:endParaRPr strike="noStrike" u="none" cap="none" baseline="0" sz="1400">
                        <a:rtl val="0"/>
                      </a:endParaRPr>
                    </a:p>
                  </a:txBody>
                  <a:tcPr marR="28575" marB="19050" marT="19050" anchor="b"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noAutofit/>
                    </a:bodyPr>
                    <a:lstStyle/>
                    <a:p>
                      <a:pPr algn="l" rtl="0" lvl="0" marR="0" indent="0" marL="0">
                        <a:lnSpc>
                          <a:spcPct val="100000"/>
                        </a:lnSpc>
                        <a:spcBef>
                          <a:spcPts val="0"/>
                        </a:spcBef>
                        <a:spcAft>
                          <a:spcPts val="0"/>
                        </a:spcAft>
                        <a:buClr>
                          <a:srgbClr val="000000"/>
                        </a:buClr>
                        <a:buFont typeface="Arial"/>
                        <a:buNone/>
                      </a:pPr>
                      <a:r>
                        <a:t/>
                      </a:r>
                      <a:endParaRPr strike="noStrike" u="none" cap="none" baseline="0" sz="1400">
                        <a:rtl val="0"/>
                      </a:endParaRPr>
                    </a:p>
                  </a:txBody>
                  <a:tcPr marR="28575" marB="19050" marT="19050" anchor="b"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r>
            </a:tbl>
          </a:graphicData>
        </a:graphic>
      </p:graphicFrame>
      <p:sp>
        <p:nvSpPr>
          <p:cNvPr id="93" name="Shape 93"/>
          <p:cNvSpPr txBox="1"/>
          <p:nvPr/>
        </p:nvSpPr>
        <p:spPr>
          <a:xfrm>
            <a:off y="6585100" x="16873875"/>
            <a:ext cy="1173000" cx="4546499"/>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0" cap="none" baseline="0" sz="1400" lang="en-US" i="0">
                <a:solidFill>
                  <a:srgbClr val="000000"/>
                </a:solidFill>
                <a:latin typeface="Arial"/>
                <a:ea typeface="Arial"/>
                <a:cs typeface="Arial"/>
                <a:sym typeface="Arial"/>
                <a:rtl val="0"/>
              </a:rPr>
              <a:t>Listed above are the possible ideas for future research. Maleimide and maleimide-biotin would be the first test to check if blocking these sites will inactivate the viruses.</a:t>
            </a:r>
          </a:p>
        </p:txBody>
      </p:sp>
      <p:sp>
        <p:nvSpPr>
          <p:cNvPr id="94" name="Shape 94"/>
          <p:cNvSpPr txBox="1"/>
          <p:nvPr/>
        </p:nvSpPr>
        <p:spPr>
          <a:xfrm rot="-3635116">
            <a:off y="9384804" x="6194495"/>
            <a:ext cy="367385" cx="1660416"/>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100" lang="en-US" i="0">
                <a:solidFill>
                  <a:srgbClr val="000000"/>
                </a:solidFill>
                <a:latin typeface="Arial"/>
                <a:ea typeface="Arial"/>
                <a:cs typeface="Arial"/>
                <a:sym typeface="Arial"/>
                <a:rtl val="0"/>
              </a:rPr>
              <a:t>453+2 kDa PEG</a:t>
            </a:r>
          </a:p>
        </p:txBody>
      </p:sp>
      <p:sp>
        <p:nvSpPr>
          <p:cNvPr id="95" name="Shape 95"/>
          <p:cNvSpPr txBox="1"/>
          <p:nvPr/>
        </p:nvSpPr>
        <p:spPr>
          <a:xfrm rot="-3635115">
            <a:off y="9444580" x="6564703"/>
            <a:ext cy="367385" cx="1523164"/>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100" lang="en-US" i="0">
                <a:solidFill>
                  <a:srgbClr val="000000"/>
                </a:solidFill>
                <a:latin typeface="Arial"/>
                <a:ea typeface="Arial"/>
                <a:cs typeface="Arial"/>
                <a:sym typeface="Arial"/>
                <a:rtl val="0"/>
              </a:rPr>
              <a:t>453+5 kDa PEG</a:t>
            </a:r>
          </a:p>
        </p:txBody>
      </p:sp>
      <p:sp>
        <p:nvSpPr>
          <p:cNvPr id="96" name="Shape 96"/>
          <p:cNvSpPr txBox="1"/>
          <p:nvPr/>
        </p:nvSpPr>
        <p:spPr>
          <a:xfrm rot="-3635115">
            <a:off y="9452095" x="6883185"/>
            <a:ext cy="367385" cx="1505909"/>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100" lang="en-US" i="0">
                <a:solidFill>
                  <a:srgbClr val="000000"/>
                </a:solidFill>
                <a:latin typeface="Arial"/>
                <a:ea typeface="Arial"/>
                <a:cs typeface="Arial"/>
                <a:sym typeface="Arial"/>
                <a:rtl val="0"/>
              </a:rPr>
              <a:t>590+2 kDa PEG</a:t>
            </a:r>
          </a:p>
        </p:txBody>
      </p:sp>
      <p:sp>
        <p:nvSpPr>
          <p:cNvPr id="97" name="Shape 97"/>
          <p:cNvSpPr txBox="1"/>
          <p:nvPr/>
        </p:nvSpPr>
        <p:spPr>
          <a:xfrm rot="-3635116">
            <a:off y="9509531" x="7223623"/>
            <a:ext cy="367385" cx="1315722"/>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100" lang="en-US" i="0">
                <a:solidFill>
                  <a:srgbClr val="000000"/>
                </a:solidFill>
                <a:latin typeface="Arial"/>
                <a:ea typeface="Arial"/>
                <a:cs typeface="Arial"/>
                <a:sym typeface="Arial"/>
                <a:rtl val="0"/>
              </a:rPr>
              <a:t>590+5 kDa PEG</a:t>
            </a:r>
          </a:p>
        </p:txBody>
      </p:sp>
      <p:sp>
        <p:nvSpPr>
          <p:cNvPr id="98" name="Shape 98"/>
          <p:cNvSpPr txBox="1"/>
          <p:nvPr/>
        </p:nvSpPr>
        <p:spPr>
          <a:xfrm rot="-3635115">
            <a:off y="9444354" x="5942616"/>
            <a:ext cy="367385" cx="1523164"/>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100" lang="en-US" i="0">
                <a:solidFill>
                  <a:srgbClr val="000000"/>
                </a:solidFill>
                <a:latin typeface="Arial"/>
                <a:ea typeface="Arial"/>
                <a:cs typeface="Arial"/>
                <a:sym typeface="Arial"/>
                <a:rtl val="0"/>
              </a:rPr>
              <a:t>453 (no PEG)</a:t>
            </a:r>
          </a:p>
        </p:txBody>
      </p:sp>
      <p:pic>
        <p:nvPicPr>
          <p:cNvPr id="99" name="Shape 99"/>
          <p:cNvPicPr preferRelativeResize="0"/>
          <p:nvPr/>
        </p:nvPicPr>
        <p:blipFill rotWithShape="1">
          <a:blip r:embed="rId10">
            <a:alphaModFix/>
          </a:blip>
          <a:srcRect t="26431" b="49793" r="66230" l="24745"/>
          <a:stretch/>
        </p:blipFill>
        <p:spPr>
          <a:xfrm>
            <a:off y="10260549" x="6096496"/>
            <a:ext cy="1019566" cx="38707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MC Self-Service Scientific Poster_4x4 Blue">
  <a:themeElements>
    <a:clrScheme name="SHPoster1">
      <a:dk1>
        <a:srgbClr val="000000"/>
      </a:dk1>
      <a:lt1>
        <a:srgbClr val="FFFFFF"/>
      </a:lt1>
      <a:dk2>
        <a:srgbClr val="1F2D60"/>
      </a:dk2>
      <a:lt2>
        <a:srgbClr val="ECEADC"/>
      </a:lt2>
      <a:accent1>
        <a:srgbClr val="FFCC00"/>
      </a:accent1>
      <a:accent2>
        <a:srgbClr val="FF6600"/>
      </a:accent2>
      <a:accent3>
        <a:srgbClr val="3CBE18"/>
      </a:accent3>
      <a:accent4>
        <a:srgbClr val="2158A1"/>
      </a:accent4>
      <a:accent5>
        <a:srgbClr val="FF66CC"/>
      </a:accent5>
      <a:accent6>
        <a:srgbClr val="99CCFF"/>
      </a:accent6>
      <a:hlink>
        <a:srgbClr val="CC99FF"/>
      </a:hlink>
      <a:folHlink>
        <a:srgbClr val="969696"/>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