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1" r:id="rId10"/>
    <p:sldId id="265" r:id="rId11"/>
    <p:sldId id="266" r:id="rId12"/>
    <p:sldId id="273" r:id="rId13"/>
    <p:sldId id="269" r:id="rId14"/>
    <p:sldId id="270" r:id="rId15"/>
    <p:sldId id="271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284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6"/>
    </p:cViewPr>
  </p:sorterViewPr>
  <p:notesViewPr>
    <p:cSldViewPr>
      <p:cViewPr varScale="1">
        <p:scale>
          <a:sx n="60" d="100"/>
          <a:sy n="60" d="100"/>
        </p:scale>
        <p:origin x="-171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24D63-5408-40E7-ABE2-C2C55CB166AE}" type="doc">
      <dgm:prSet loTypeId="urn:microsoft.com/office/officeart/2005/8/layout/orgChart1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544A0A5F-39EC-4CE0-AEC7-4859A407D2C1}">
      <dgm:prSet phldrT="[Text]"/>
      <dgm:spPr/>
      <dgm:t>
        <a:bodyPr/>
        <a:lstStyle/>
        <a:p>
          <a:r>
            <a:rPr lang="en-US" dirty="0" smtClean="0"/>
            <a:t>VHL silencing in </a:t>
          </a:r>
          <a:r>
            <a:rPr lang="en-US" dirty="0" err="1" smtClean="0"/>
            <a:t>ccRCC</a:t>
          </a:r>
          <a:endParaRPr lang="en-US" dirty="0"/>
        </a:p>
      </dgm:t>
    </dgm:pt>
    <dgm:pt modelId="{9807D07E-FAB9-4216-92F6-10C72591BBFF}" type="parTrans" cxnId="{0C9AFEA9-6F4F-4477-BBC8-7A444D95D500}">
      <dgm:prSet/>
      <dgm:spPr/>
      <dgm:t>
        <a:bodyPr/>
        <a:lstStyle/>
        <a:p>
          <a:endParaRPr lang="en-US"/>
        </a:p>
      </dgm:t>
    </dgm:pt>
    <dgm:pt modelId="{348CC693-2476-4D13-B932-3129B077436B}" type="sibTrans" cxnId="{0C9AFEA9-6F4F-4477-BBC8-7A444D95D500}">
      <dgm:prSet/>
      <dgm:spPr/>
      <dgm:t>
        <a:bodyPr/>
        <a:lstStyle/>
        <a:p>
          <a:endParaRPr lang="en-US"/>
        </a:p>
      </dgm:t>
    </dgm:pt>
    <dgm:pt modelId="{A94F206C-2F6D-4F6E-9721-904B3AD869E4}">
      <dgm:prSet phldrT="[Text]"/>
      <dgm:spPr/>
      <dgm:t>
        <a:bodyPr/>
        <a:lstStyle/>
        <a:p>
          <a:r>
            <a:rPr lang="en-US" dirty="0" smtClean="0"/>
            <a:t>Accumulation of HIF-</a:t>
          </a:r>
          <a:r>
            <a:rPr lang="el-GR" dirty="0" smtClean="0">
              <a:latin typeface="Calibri"/>
              <a:cs typeface="Calibri"/>
            </a:rPr>
            <a:t>α</a:t>
          </a:r>
          <a:endParaRPr lang="en-US" dirty="0"/>
        </a:p>
      </dgm:t>
    </dgm:pt>
    <dgm:pt modelId="{BCB09D64-5A5C-4D64-867E-F4D10CC73F80}" type="parTrans" cxnId="{92E68438-93C4-479B-8596-8F16F9F7CDCB}">
      <dgm:prSet/>
      <dgm:spPr/>
      <dgm:t>
        <a:bodyPr/>
        <a:lstStyle/>
        <a:p>
          <a:endParaRPr lang="en-US"/>
        </a:p>
      </dgm:t>
    </dgm:pt>
    <dgm:pt modelId="{391A617B-31E3-444F-9BF0-4C5BEC5E6097}" type="sibTrans" cxnId="{92E68438-93C4-479B-8596-8F16F9F7CDCB}">
      <dgm:prSet/>
      <dgm:spPr/>
      <dgm:t>
        <a:bodyPr/>
        <a:lstStyle/>
        <a:p>
          <a:endParaRPr lang="en-US"/>
        </a:p>
      </dgm:t>
    </dgm:pt>
    <dgm:pt modelId="{140537AA-AC5D-4BB1-BB79-BF0198221005}">
      <dgm:prSet phldrT="[Text]"/>
      <dgm:spPr/>
      <dgm:t>
        <a:bodyPr/>
        <a:lstStyle/>
        <a:p>
          <a:r>
            <a:rPr lang="en-US" dirty="0" smtClean="0"/>
            <a:t>Deregulation of apoptosis</a:t>
          </a:r>
          <a:endParaRPr lang="en-US" dirty="0"/>
        </a:p>
      </dgm:t>
    </dgm:pt>
    <dgm:pt modelId="{2E067250-CE55-430C-A0CB-F45A3CC8B6DC}" type="parTrans" cxnId="{DFDE7031-09B0-4066-B9F7-C00736F97A3B}">
      <dgm:prSet/>
      <dgm:spPr/>
      <dgm:t>
        <a:bodyPr/>
        <a:lstStyle/>
        <a:p>
          <a:endParaRPr lang="en-US"/>
        </a:p>
      </dgm:t>
    </dgm:pt>
    <dgm:pt modelId="{D77E8C26-C494-4C39-AC04-DE6BA5DF9E83}" type="sibTrans" cxnId="{DFDE7031-09B0-4066-B9F7-C00736F97A3B}">
      <dgm:prSet/>
      <dgm:spPr/>
      <dgm:t>
        <a:bodyPr/>
        <a:lstStyle/>
        <a:p>
          <a:endParaRPr lang="en-US"/>
        </a:p>
      </dgm:t>
    </dgm:pt>
    <dgm:pt modelId="{4070BAA1-47C4-4DE8-B6ED-F23C1FEC8355}">
      <dgm:prSet phldrT="[Text]"/>
      <dgm:spPr/>
      <dgm:t>
        <a:bodyPr/>
        <a:lstStyle/>
        <a:p>
          <a:r>
            <a:rPr lang="en-US" dirty="0" smtClean="0"/>
            <a:t>Invasive capabilities</a:t>
          </a:r>
          <a:endParaRPr lang="en-US" dirty="0"/>
        </a:p>
      </dgm:t>
    </dgm:pt>
    <dgm:pt modelId="{D3EDEB60-FE02-45AF-87C1-6EC9D7628D04}" type="parTrans" cxnId="{79864548-FFEC-48CD-9CB8-2D3283268C26}">
      <dgm:prSet/>
      <dgm:spPr/>
      <dgm:t>
        <a:bodyPr/>
        <a:lstStyle/>
        <a:p>
          <a:endParaRPr lang="en-US"/>
        </a:p>
      </dgm:t>
    </dgm:pt>
    <dgm:pt modelId="{DFF5B56D-DC0E-4B69-898A-D856BE6AA3E8}" type="sibTrans" cxnId="{79864548-FFEC-48CD-9CB8-2D3283268C26}">
      <dgm:prSet/>
      <dgm:spPr/>
      <dgm:t>
        <a:bodyPr/>
        <a:lstStyle/>
        <a:p>
          <a:endParaRPr lang="en-US"/>
        </a:p>
      </dgm:t>
    </dgm:pt>
    <dgm:pt modelId="{1FFD1BAA-6755-4F1F-A7DA-259C70959944}">
      <dgm:prSet phldrT="[Text]"/>
      <dgm:spPr/>
      <dgm:t>
        <a:bodyPr/>
        <a:lstStyle/>
        <a:p>
          <a:r>
            <a:rPr lang="en-US" dirty="0" smtClean="0"/>
            <a:t>Angiogenesis</a:t>
          </a:r>
          <a:endParaRPr lang="en-US" dirty="0"/>
        </a:p>
      </dgm:t>
    </dgm:pt>
    <dgm:pt modelId="{744FDD70-04EC-4CA5-A145-BB0E6674E04F}" type="parTrans" cxnId="{C5EB17A7-8A80-42FB-AC8C-BBC56346E753}">
      <dgm:prSet/>
      <dgm:spPr/>
      <dgm:t>
        <a:bodyPr/>
        <a:lstStyle/>
        <a:p>
          <a:endParaRPr lang="en-US"/>
        </a:p>
      </dgm:t>
    </dgm:pt>
    <dgm:pt modelId="{BCF69390-0299-40A0-8199-8C645EFA1FAF}" type="sibTrans" cxnId="{C5EB17A7-8A80-42FB-AC8C-BBC56346E753}">
      <dgm:prSet/>
      <dgm:spPr/>
      <dgm:t>
        <a:bodyPr/>
        <a:lstStyle/>
        <a:p>
          <a:endParaRPr lang="en-US"/>
        </a:p>
      </dgm:t>
    </dgm:pt>
    <dgm:pt modelId="{615A384A-A27B-4FAA-AD81-D4D024FD75F0}">
      <dgm:prSet phldrT="[Text]"/>
      <dgm:spPr/>
      <dgm:t>
        <a:bodyPr/>
        <a:lstStyle/>
        <a:p>
          <a:r>
            <a:rPr lang="en-US" dirty="0" smtClean="0"/>
            <a:t>Glucose metabolism</a:t>
          </a:r>
          <a:endParaRPr lang="en-US" dirty="0"/>
        </a:p>
      </dgm:t>
    </dgm:pt>
    <dgm:pt modelId="{FA8505BC-0790-424F-A031-5EA181F64092}" type="parTrans" cxnId="{6121AA4B-2F51-4381-A7D3-4C140240D0EC}">
      <dgm:prSet/>
      <dgm:spPr/>
      <dgm:t>
        <a:bodyPr/>
        <a:lstStyle/>
        <a:p>
          <a:endParaRPr lang="en-US"/>
        </a:p>
      </dgm:t>
    </dgm:pt>
    <dgm:pt modelId="{5B524AAA-A1CC-4138-B532-0D0938D34A97}" type="sibTrans" cxnId="{6121AA4B-2F51-4381-A7D3-4C140240D0EC}">
      <dgm:prSet/>
      <dgm:spPr/>
      <dgm:t>
        <a:bodyPr/>
        <a:lstStyle/>
        <a:p>
          <a:endParaRPr lang="en-US"/>
        </a:p>
      </dgm:t>
    </dgm:pt>
    <dgm:pt modelId="{A68AB573-7E68-4294-A2E1-216FC93B2B8A}">
      <dgm:prSet phldrT="[Text]"/>
      <dgm:spPr/>
      <dgm:t>
        <a:bodyPr/>
        <a:lstStyle/>
        <a:p>
          <a:r>
            <a:rPr lang="en-US" dirty="0" smtClean="0"/>
            <a:t>Invasive capabilities</a:t>
          </a:r>
          <a:endParaRPr lang="en-US" dirty="0"/>
        </a:p>
      </dgm:t>
    </dgm:pt>
    <dgm:pt modelId="{01D5107B-CD5E-4BF8-8C21-8ABD48196234}" type="parTrans" cxnId="{3F28177A-FD1A-45F7-943B-9891F1E85DFF}">
      <dgm:prSet/>
      <dgm:spPr/>
      <dgm:t>
        <a:bodyPr/>
        <a:lstStyle/>
        <a:p>
          <a:endParaRPr lang="en-US"/>
        </a:p>
      </dgm:t>
    </dgm:pt>
    <dgm:pt modelId="{02648049-1496-4762-A91C-958BBC216AB4}" type="sibTrans" cxnId="{3F28177A-FD1A-45F7-943B-9891F1E85DFF}">
      <dgm:prSet/>
      <dgm:spPr/>
      <dgm:t>
        <a:bodyPr/>
        <a:lstStyle/>
        <a:p>
          <a:endParaRPr lang="en-US"/>
        </a:p>
      </dgm:t>
    </dgm:pt>
    <dgm:pt modelId="{9FFD8833-537C-41EF-B93D-8EE9DB9BD183}">
      <dgm:prSet phldrT="[Text]"/>
      <dgm:spPr/>
      <dgm:t>
        <a:bodyPr/>
        <a:lstStyle/>
        <a:p>
          <a:r>
            <a:rPr lang="en-US" dirty="0" smtClean="0"/>
            <a:t>Proliferation and survival</a:t>
          </a:r>
          <a:endParaRPr lang="en-US" dirty="0"/>
        </a:p>
      </dgm:t>
    </dgm:pt>
    <dgm:pt modelId="{861AE9CB-5926-434A-B3A7-209819EE0E4F}" type="parTrans" cxnId="{ECD46EAB-28F4-461D-9CA5-BD15FDE831D5}">
      <dgm:prSet/>
      <dgm:spPr/>
      <dgm:t>
        <a:bodyPr/>
        <a:lstStyle/>
        <a:p>
          <a:endParaRPr lang="en-US"/>
        </a:p>
      </dgm:t>
    </dgm:pt>
    <dgm:pt modelId="{A56AEBE4-FE38-4C4A-A4BC-A8F22291B83B}" type="sibTrans" cxnId="{ECD46EAB-28F4-461D-9CA5-BD15FDE831D5}">
      <dgm:prSet/>
      <dgm:spPr/>
      <dgm:t>
        <a:bodyPr/>
        <a:lstStyle/>
        <a:p>
          <a:endParaRPr lang="en-US"/>
        </a:p>
      </dgm:t>
    </dgm:pt>
    <dgm:pt modelId="{A8E7DC37-C3BD-4BB4-BA2C-8885C1963787}" type="pres">
      <dgm:prSet presAssocID="{E9D24D63-5408-40E7-ABE2-C2C55CB16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ABC266-4346-48D0-8147-A6FE61BEB281}" type="pres">
      <dgm:prSet presAssocID="{544A0A5F-39EC-4CE0-AEC7-4859A407D2C1}" presName="hierRoot1" presStyleCnt="0">
        <dgm:presLayoutVars>
          <dgm:hierBranch val="init"/>
        </dgm:presLayoutVars>
      </dgm:prSet>
      <dgm:spPr/>
    </dgm:pt>
    <dgm:pt modelId="{51AD2B44-3911-402B-ACFE-4D44BF060128}" type="pres">
      <dgm:prSet presAssocID="{544A0A5F-39EC-4CE0-AEC7-4859A407D2C1}" presName="rootComposite1" presStyleCnt="0"/>
      <dgm:spPr/>
    </dgm:pt>
    <dgm:pt modelId="{C7BAA68A-75F8-40EB-91BF-1BE32FCBE6CC}" type="pres">
      <dgm:prSet presAssocID="{544A0A5F-39EC-4CE0-AEC7-4859A407D2C1}" presName="rootText1" presStyleLbl="node0" presStyleIdx="0" presStyleCnt="1" custLinFactY="-100000" custLinFactNeighborX="4807" custLinFactNeighborY="-124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09E5E-88BE-4106-848F-0AFAA869B991}" type="pres">
      <dgm:prSet presAssocID="{544A0A5F-39EC-4CE0-AEC7-4859A407D2C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5C4578D-A52C-47AC-8DF0-202BA8582755}" type="pres">
      <dgm:prSet presAssocID="{544A0A5F-39EC-4CE0-AEC7-4859A407D2C1}" presName="hierChild2" presStyleCnt="0"/>
      <dgm:spPr/>
    </dgm:pt>
    <dgm:pt modelId="{CD908FAC-4994-466B-A7AC-52C8C4B7E129}" type="pres">
      <dgm:prSet presAssocID="{BCB09D64-5A5C-4D64-867E-F4D10CC73F8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C5A27AE-965A-426F-A692-7B6B1FC039AB}" type="pres">
      <dgm:prSet presAssocID="{A94F206C-2F6D-4F6E-9721-904B3AD869E4}" presName="hierRoot2" presStyleCnt="0">
        <dgm:presLayoutVars>
          <dgm:hierBranch val="init"/>
        </dgm:presLayoutVars>
      </dgm:prSet>
      <dgm:spPr/>
    </dgm:pt>
    <dgm:pt modelId="{3CB889AC-68B0-4E1B-9304-61E57EFF2988}" type="pres">
      <dgm:prSet presAssocID="{A94F206C-2F6D-4F6E-9721-904B3AD869E4}" presName="rootComposite" presStyleCnt="0"/>
      <dgm:spPr/>
    </dgm:pt>
    <dgm:pt modelId="{6EC8894F-3928-4E2C-81DD-BB65C1F76AF1}" type="pres">
      <dgm:prSet presAssocID="{A94F206C-2F6D-4F6E-9721-904B3AD869E4}" presName="rootText" presStyleLbl="node2" presStyleIdx="0" presStyleCnt="3" custLinFactNeighborX="-23" custLinFactNeighborY="6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D5932-24E1-436E-954C-FE84EFAEE1D8}" type="pres">
      <dgm:prSet presAssocID="{A94F206C-2F6D-4F6E-9721-904B3AD869E4}" presName="rootConnector" presStyleLbl="node2" presStyleIdx="0" presStyleCnt="3"/>
      <dgm:spPr/>
      <dgm:t>
        <a:bodyPr/>
        <a:lstStyle/>
        <a:p>
          <a:endParaRPr lang="en-US"/>
        </a:p>
      </dgm:t>
    </dgm:pt>
    <dgm:pt modelId="{10075FB0-5F48-4CD6-BD9A-D5C9549D77CA}" type="pres">
      <dgm:prSet presAssocID="{A94F206C-2F6D-4F6E-9721-904B3AD869E4}" presName="hierChild4" presStyleCnt="0"/>
      <dgm:spPr/>
    </dgm:pt>
    <dgm:pt modelId="{9E75E60B-0705-4774-84E1-C79C1CE97EA3}" type="pres">
      <dgm:prSet presAssocID="{744FDD70-04EC-4CA5-A145-BB0E6674E04F}" presName="Name37" presStyleLbl="parChTrans1D3" presStyleIdx="0" presStyleCnt="4"/>
      <dgm:spPr/>
      <dgm:t>
        <a:bodyPr/>
        <a:lstStyle/>
        <a:p>
          <a:endParaRPr lang="en-US"/>
        </a:p>
      </dgm:t>
    </dgm:pt>
    <dgm:pt modelId="{DDC96704-D41A-4D62-91E1-363E452FD03F}" type="pres">
      <dgm:prSet presAssocID="{1FFD1BAA-6755-4F1F-A7DA-259C70959944}" presName="hierRoot2" presStyleCnt="0">
        <dgm:presLayoutVars>
          <dgm:hierBranch val="init"/>
        </dgm:presLayoutVars>
      </dgm:prSet>
      <dgm:spPr/>
    </dgm:pt>
    <dgm:pt modelId="{A964C333-1BDA-4D95-AD30-A62F31F56538}" type="pres">
      <dgm:prSet presAssocID="{1FFD1BAA-6755-4F1F-A7DA-259C70959944}" presName="rootComposite" presStyleCnt="0"/>
      <dgm:spPr/>
    </dgm:pt>
    <dgm:pt modelId="{2DCAEBC7-5028-4813-955E-C625DC5CCD8B}" type="pres">
      <dgm:prSet presAssocID="{1FFD1BAA-6755-4F1F-A7DA-259C70959944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0D05A-275A-460A-A7DB-F70BC2FA00C3}" type="pres">
      <dgm:prSet presAssocID="{1FFD1BAA-6755-4F1F-A7DA-259C70959944}" presName="rootConnector" presStyleLbl="node3" presStyleIdx="0" presStyleCnt="4"/>
      <dgm:spPr/>
      <dgm:t>
        <a:bodyPr/>
        <a:lstStyle/>
        <a:p>
          <a:endParaRPr lang="en-US"/>
        </a:p>
      </dgm:t>
    </dgm:pt>
    <dgm:pt modelId="{FB86BFA8-F6DA-4ECA-BC1B-9259B952312A}" type="pres">
      <dgm:prSet presAssocID="{1FFD1BAA-6755-4F1F-A7DA-259C70959944}" presName="hierChild4" presStyleCnt="0"/>
      <dgm:spPr/>
    </dgm:pt>
    <dgm:pt modelId="{784BD7F1-4943-4A9A-AECC-E9DE3A9D4091}" type="pres">
      <dgm:prSet presAssocID="{1FFD1BAA-6755-4F1F-A7DA-259C70959944}" presName="hierChild5" presStyleCnt="0"/>
      <dgm:spPr/>
    </dgm:pt>
    <dgm:pt modelId="{7DCD53FE-CADC-4AC2-8AE4-CDB7EB195BBA}" type="pres">
      <dgm:prSet presAssocID="{FA8505BC-0790-424F-A031-5EA181F64092}" presName="Name37" presStyleLbl="parChTrans1D3" presStyleIdx="1" presStyleCnt="4"/>
      <dgm:spPr/>
      <dgm:t>
        <a:bodyPr/>
        <a:lstStyle/>
        <a:p>
          <a:endParaRPr lang="en-US"/>
        </a:p>
      </dgm:t>
    </dgm:pt>
    <dgm:pt modelId="{59F4CC42-69C2-4DEA-811A-9C3D6196E142}" type="pres">
      <dgm:prSet presAssocID="{615A384A-A27B-4FAA-AD81-D4D024FD75F0}" presName="hierRoot2" presStyleCnt="0">
        <dgm:presLayoutVars>
          <dgm:hierBranch val="init"/>
        </dgm:presLayoutVars>
      </dgm:prSet>
      <dgm:spPr/>
    </dgm:pt>
    <dgm:pt modelId="{BB2E5292-4614-4B2F-BF86-CE8FBE0440D2}" type="pres">
      <dgm:prSet presAssocID="{615A384A-A27B-4FAA-AD81-D4D024FD75F0}" presName="rootComposite" presStyleCnt="0"/>
      <dgm:spPr/>
    </dgm:pt>
    <dgm:pt modelId="{905081F6-59C5-4C29-9CB2-23B36694EF23}" type="pres">
      <dgm:prSet presAssocID="{615A384A-A27B-4FAA-AD81-D4D024FD75F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DE099B-4AA8-422C-B7A7-67BE91EA3565}" type="pres">
      <dgm:prSet presAssocID="{615A384A-A27B-4FAA-AD81-D4D024FD75F0}" presName="rootConnector" presStyleLbl="node3" presStyleIdx="1" presStyleCnt="4"/>
      <dgm:spPr/>
      <dgm:t>
        <a:bodyPr/>
        <a:lstStyle/>
        <a:p>
          <a:endParaRPr lang="en-US"/>
        </a:p>
      </dgm:t>
    </dgm:pt>
    <dgm:pt modelId="{0E653FF7-941E-410E-815A-B29427551FB7}" type="pres">
      <dgm:prSet presAssocID="{615A384A-A27B-4FAA-AD81-D4D024FD75F0}" presName="hierChild4" presStyleCnt="0"/>
      <dgm:spPr/>
    </dgm:pt>
    <dgm:pt modelId="{AF966285-DFCD-4369-957F-B706EC65CA13}" type="pres">
      <dgm:prSet presAssocID="{615A384A-A27B-4FAA-AD81-D4D024FD75F0}" presName="hierChild5" presStyleCnt="0"/>
      <dgm:spPr/>
    </dgm:pt>
    <dgm:pt modelId="{4F7B67FF-51C5-448F-A2A6-44E2DEB357F9}" type="pres">
      <dgm:prSet presAssocID="{01D5107B-CD5E-4BF8-8C21-8ABD48196234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6E8F661-BA8C-4DBB-B042-960B25EA5BD1}" type="pres">
      <dgm:prSet presAssocID="{A68AB573-7E68-4294-A2E1-216FC93B2B8A}" presName="hierRoot2" presStyleCnt="0">
        <dgm:presLayoutVars>
          <dgm:hierBranch val="init"/>
        </dgm:presLayoutVars>
      </dgm:prSet>
      <dgm:spPr/>
    </dgm:pt>
    <dgm:pt modelId="{AA874407-E676-4EDC-AF59-6C6E646844FD}" type="pres">
      <dgm:prSet presAssocID="{A68AB573-7E68-4294-A2E1-216FC93B2B8A}" presName="rootComposite" presStyleCnt="0"/>
      <dgm:spPr/>
    </dgm:pt>
    <dgm:pt modelId="{5E7996DE-94B6-4C89-A0E2-5FCE9F34103C}" type="pres">
      <dgm:prSet presAssocID="{A68AB573-7E68-4294-A2E1-216FC93B2B8A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EEE007-C00F-4DB0-86D3-CAFE1E6A8EE9}" type="pres">
      <dgm:prSet presAssocID="{A68AB573-7E68-4294-A2E1-216FC93B2B8A}" presName="rootConnector" presStyleLbl="node3" presStyleIdx="2" presStyleCnt="4"/>
      <dgm:spPr/>
      <dgm:t>
        <a:bodyPr/>
        <a:lstStyle/>
        <a:p>
          <a:endParaRPr lang="en-US"/>
        </a:p>
      </dgm:t>
    </dgm:pt>
    <dgm:pt modelId="{27348E13-075D-47DA-97BC-CDB6EE6194FC}" type="pres">
      <dgm:prSet presAssocID="{A68AB573-7E68-4294-A2E1-216FC93B2B8A}" presName="hierChild4" presStyleCnt="0"/>
      <dgm:spPr/>
    </dgm:pt>
    <dgm:pt modelId="{3E691B7A-9050-4AE1-B53F-E1193BDB7898}" type="pres">
      <dgm:prSet presAssocID="{A68AB573-7E68-4294-A2E1-216FC93B2B8A}" presName="hierChild5" presStyleCnt="0"/>
      <dgm:spPr/>
    </dgm:pt>
    <dgm:pt modelId="{E0EFD1D8-C169-44BB-823B-C65698736EBF}" type="pres">
      <dgm:prSet presAssocID="{861AE9CB-5926-434A-B3A7-209819EE0E4F}" presName="Name37" presStyleLbl="parChTrans1D3" presStyleIdx="3" presStyleCnt="4"/>
      <dgm:spPr/>
      <dgm:t>
        <a:bodyPr/>
        <a:lstStyle/>
        <a:p>
          <a:endParaRPr lang="en-US"/>
        </a:p>
      </dgm:t>
    </dgm:pt>
    <dgm:pt modelId="{1A921BA3-12D3-40CA-8452-CFB647C4F7BF}" type="pres">
      <dgm:prSet presAssocID="{9FFD8833-537C-41EF-B93D-8EE9DB9BD183}" presName="hierRoot2" presStyleCnt="0">
        <dgm:presLayoutVars>
          <dgm:hierBranch val="init"/>
        </dgm:presLayoutVars>
      </dgm:prSet>
      <dgm:spPr/>
    </dgm:pt>
    <dgm:pt modelId="{3B49519E-05FD-47F2-8339-889BA1872673}" type="pres">
      <dgm:prSet presAssocID="{9FFD8833-537C-41EF-B93D-8EE9DB9BD183}" presName="rootComposite" presStyleCnt="0"/>
      <dgm:spPr/>
    </dgm:pt>
    <dgm:pt modelId="{02A9854D-D240-40B6-86F6-23984AB6247B}" type="pres">
      <dgm:prSet presAssocID="{9FFD8833-537C-41EF-B93D-8EE9DB9BD183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A3DCE-6BE4-469D-9766-F36F0DBAFC59}" type="pres">
      <dgm:prSet presAssocID="{9FFD8833-537C-41EF-B93D-8EE9DB9BD183}" presName="rootConnector" presStyleLbl="node3" presStyleIdx="3" presStyleCnt="4"/>
      <dgm:spPr/>
      <dgm:t>
        <a:bodyPr/>
        <a:lstStyle/>
        <a:p>
          <a:endParaRPr lang="en-US"/>
        </a:p>
      </dgm:t>
    </dgm:pt>
    <dgm:pt modelId="{984524C3-EB77-432A-ABDB-AA10C06CCF32}" type="pres">
      <dgm:prSet presAssocID="{9FFD8833-537C-41EF-B93D-8EE9DB9BD183}" presName="hierChild4" presStyleCnt="0"/>
      <dgm:spPr/>
    </dgm:pt>
    <dgm:pt modelId="{32566145-B642-44C8-B179-4AC74069855A}" type="pres">
      <dgm:prSet presAssocID="{9FFD8833-537C-41EF-B93D-8EE9DB9BD183}" presName="hierChild5" presStyleCnt="0"/>
      <dgm:spPr/>
    </dgm:pt>
    <dgm:pt modelId="{309316E9-421B-4720-B283-49A1A4293057}" type="pres">
      <dgm:prSet presAssocID="{A94F206C-2F6D-4F6E-9721-904B3AD869E4}" presName="hierChild5" presStyleCnt="0"/>
      <dgm:spPr/>
    </dgm:pt>
    <dgm:pt modelId="{497EF20C-D2B4-47A7-87C3-8BCD64B75E1F}" type="pres">
      <dgm:prSet presAssocID="{2E067250-CE55-430C-A0CB-F45A3CC8B6D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9BF9A01-C7C8-499E-ADE0-A684B903C6D7}" type="pres">
      <dgm:prSet presAssocID="{140537AA-AC5D-4BB1-BB79-BF0198221005}" presName="hierRoot2" presStyleCnt="0">
        <dgm:presLayoutVars>
          <dgm:hierBranch val="init"/>
        </dgm:presLayoutVars>
      </dgm:prSet>
      <dgm:spPr/>
    </dgm:pt>
    <dgm:pt modelId="{38E77B44-3B9D-4B57-94D9-2C1D8AF2CF84}" type="pres">
      <dgm:prSet presAssocID="{140537AA-AC5D-4BB1-BB79-BF0198221005}" presName="rootComposite" presStyleCnt="0"/>
      <dgm:spPr/>
    </dgm:pt>
    <dgm:pt modelId="{4FCB865C-6C0D-4974-A1C0-FEC6CCC9CCAB}" type="pres">
      <dgm:prSet presAssocID="{140537AA-AC5D-4BB1-BB79-BF01982210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3AC451-3C8B-4867-AD7F-6AC86995B1E0}" type="pres">
      <dgm:prSet presAssocID="{140537AA-AC5D-4BB1-BB79-BF019822100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B78A33E-9865-4894-9C25-CF458C527808}" type="pres">
      <dgm:prSet presAssocID="{140537AA-AC5D-4BB1-BB79-BF0198221005}" presName="hierChild4" presStyleCnt="0"/>
      <dgm:spPr/>
    </dgm:pt>
    <dgm:pt modelId="{A3FB964F-686E-4A40-8581-D93CDAD4597B}" type="pres">
      <dgm:prSet presAssocID="{140537AA-AC5D-4BB1-BB79-BF0198221005}" presName="hierChild5" presStyleCnt="0"/>
      <dgm:spPr/>
    </dgm:pt>
    <dgm:pt modelId="{FF2E8595-A483-4190-A38F-55CC43D2307C}" type="pres">
      <dgm:prSet presAssocID="{D3EDEB60-FE02-45AF-87C1-6EC9D7628D0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DAF386C-AB49-48F4-857D-E77BF7D7C07C}" type="pres">
      <dgm:prSet presAssocID="{4070BAA1-47C4-4DE8-B6ED-F23C1FEC8355}" presName="hierRoot2" presStyleCnt="0">
        <dgm:presLayoutVars>
          <dgm:hierBranch val="init"/>
        </dgm:presLayoutVars>
      </dgm:prSet>
      <dgm:spPr/>
    </dgm:pt>
    <dgm:pt modelId="{F63A319B-B639-4E7B-8128-EFC1DA46FDB0}" type="pres">
      <dgm:prSet presAssocID="{4070BAA1-47C4-4DE8-B6ED-F23C1FEC8355}" presName="rootComposite" presStyleCnt="0"/>
      <dgm:spPr/>
    </dgm:pt>
    <dgm:pt modelId="{1A683E94-38D3-4281-9BD8-8A511985A2BC}" type="pres">
      <dgm:prSet presAssocID="{4070BAA1-47C4-4DE8-B6ED-F23C1FEC83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6FAEDC-24BD-410F-A932-C5F5D354F06B}" type="pres">
      <dgm:prSet presAssocID="{4070BAA1-47C4-4DE8-B6ED-F23C1FEC8355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F9C2E3-3623-4598-9DA1-884B4E682BC7}" type="pres">
      <dgm:prSet presAssocID="{4070BAA1-47C4-4DE8-B6ED-F23C1FEC8355}" presName="hierChild4" presStyleCnt="0"/>
      <dgm:spPr/>
    </dgm:pt>
    <dgm:pt modelId="{AD2D26A4-6F2D-4AAD-97FA-E6E8877068E6}" type="pres">
      <dgm:prSet presAssocID="{4070BAA1-47C4-4DE8-B6ED-F23C1FEC8355}" presName="hierChild5" presStyleCnt="0"/>
      <dgm:spPr/>
    </dgm:pt>
    <dgm:pt modelId="{54D26BEA-AAC0-4079-A505-7E42778A0778}" type="pres">
      <dgm:prSet presAssocID="{544A0A5F-39EC-4CE0-AEC7-4859A407D2C1}" presName="hierChild3" presStyleCnt="0"/>
      <dgm:spPr/>
    </dgm:pt>
  </dgm:ptLst>
  <dgm:cxnLst>
    <dgm:cxn modelId="{98DA191F-3486-45E1-82CA-D67E7239E41B}" type="presOf" srcId="{A94F206C-2F6D-4F6E-9721-904B3AD869E4}" destId="{6EC8894F-3928-4E2C-81DD-BB65C1F76AF1}" srcOrd="0" destOrd="0" presId="urn:microsoft.com/office/officeart/2005/8/layout/orgChart1"/>
    <dgm:cxn modelId="{85F94616-5538-4262-A61C-44DD6C01BF20}" type="presOf" srcId="{744FDD70-04EC-4CA5-A145-BB0E6674E04F}" destId="{9E75E60B-0705-4774-84E1-C79C1CE97EA3}" srcOrd="0" destOrd="0" presId="urn:microsoft.com/office/officeart/2005/8/layout/orgChart1"/>
    <dgm:cxn modelId="{6121AA4B-2F51-4381-A7D3-4C140240D0EC}" srcId="{A94F206C-2F6D-4F6E-9721-904B3AD869E4}" destId="{615A384A-A27B-4FAA-AD81-D4D024FD75F0}" srcOrd="1" destOrd="0" parTransId="{FA8505BC-0790-424F-A031-5EA181F64092}" sibTransId="{5B524AAA-A1CC-4138-B532-0D0938D34A97}"/>
    <dgm:cxn modelId="{E891AA96-22C8-48A0-A497-4EEA4020D6A8}" type="presOf" srcId="{615A384A-A27B-4FAA-AD81-D4D024FD75F0}" destId="{BFDE099B-4AA8-422C-B7A7-67BE91EA3565}" srcOrd="1" destOrd="0" presId="urn:microsoft.com/office/officeart/2005/8/layout/orgChart1"/>
    <dgm:cxn modelId="{C9EC5BCA-A763-4182-861B-1C956F73AA21}" type="presOf" srcId="{01D5107B-CD5E-4BF8-8C21-8ABD48196234}" destId="{4F7B67FF-51C5-448F-A2A6-44E2DEB357F9}" srcOrd="0" destOrd="0" presId="urn:microsoft.com/office/officeart/2005/8/layout/orgChart1"/>
    <dgm:cxn modelId="{0C9AFEA9-6F4F-4477-BBC8-7A444D95D500}" srcId="{E9D24D63-5408-40E7-ABE2-C2C55CB166AE}" destId="{544A0A5F-39EC-4CE0-AEC7-4859A407D2C1}" srcOrd="0" destOrd="0" parTransId="{9807D07E-FAB9-4216-92F6-10C72591BBFF}" sibTransId="{348CC693-2476-4D13-B932-3129B077436B}"/>
    <dgm:cxn modelId="{77B7EFD9-B244-402D-944B-DC1405E9C710}" type="presOf" srcId="{D3EDEB60-FE02-45AF-87C1-6EC9D7628D04}" destId="{FF2E8595-A483-4190-A38F-55CC43D2307C}" srcOrd="0" destOrd="0" presId="urn:microsoft.com/office/officeart/2005/8/layout/orgChart1"/>
    <dgm:cxn modelId="{566BFD35-326D-4888-A0D5-510B248E9F8E}" type="presOf" srcId="{1FFD1BAA-6755-4F1F-A7DA-259C70959944}" destId="{2D30D05A-275A-460A-A7DB-F70BC2FA00C3}" srcOrd="1" destOrd="0" presId="urn:microsoft.com/office/officeart/2005/8/layout/orgChart1"/>
    <dgm:cxn modelId="{B00A9BCB-04DF-4246-975B-E27DB0AC0F31}" type="presOf" srcId="{1FFD1BAA-6755-4F1F-A7DA-259C70959944}" destId="{2DCAEBC7-5028-4813-955E-C625DC5CCD8B}" srcOrd="0" destOrd="0" presId="urn:microsoft.com/office/officeart/2005/8/layout/orgChart1"/>
    <dgm:cxn modelId="{79864548-FFEC-48CD-9CB8-2D3283268C26}" srcId="{544A0A5F-39EC-4CE0-AEC7-4859A407D2C1}" destId="{4070BAA1-47C4-4DE8-B6ED-F23C1FEC8355}" srcOrd="2" destOrd="0" parTransId="{D3EDEB60-FE02-45AF-87C1-6EC9D7628D04}" sibTransId="{DFF5B56D-DC0E-4B69-898A-D856BE6AA3E8}"/>
    <dgm:cxn modelId="{70EC502A-19DC-4B0A-BFA2-2F4D5E47CB65}" type="presOf" srcId="{4070BAA1-47C4-4DE8-B6ED-F23C1FEC8355}" destId="{1A683E94-38D3-4281-9BD8-8A511985A2BC}" srcOrd="0" destOrd="0" presId="urn:microsoft.com/office/officeart/2005/8/layout/orgChart1"/>
    <dgm:cxn modelId="{6FDE97B0-3665-43B6-B54D-5C852F836692}" type="presOf" srcId="{FA8505BC-0790-424F-A031-5EA181F64092}" destId="{7DCD53FE-CADC-4AC2-8AE4-CDB7EB195BBA}" srcOrd="0" destOrd="0" presId="urn:microsoft.com/office/officeart/2005/8/layout/orgChart1"/>
    <dgm:cxn modelId="{0C4DDC0A-2CF9-4207-974D-6048185976F3}" type="presOf" srcId="{4070BAA1-47C4-4DE8-B6ED-F23C1FEC8355}" destId="{E96FAEDC-24BD-410F-A932-C5F5D354F06B}" srcOrd="1" destOrd="0" presId="urn:microsoft.com/office/officeart/2005/8/layout/orgChart1"/>
    <dgm:cxn modelId="{636864F8-9A5E-4AE4-8A0C-304F334C49DF}" type="presOf" srcId="{A68AB573-7E68-4294-A2E1-216FC93B2B8A}" destId="{B9EEE007-C00F-4DB0-86D3-CAFE1E6A8EE9}" srcOrd="1" destOrd="0" presId="urn:microsoft.com/office/officeart/2005/8/layout/orgChart1"/>
    <dgm:cxn modelId="{C5EB17A7-8A80-42FB-AC8C-BBC56346E753}" srcId="{A94F206C-2F6D-4F6E-9721-904B3AD869E4}" destId="{1FFD1BAA-6755-4F1F-A7DA-259C70959944}" srcOrd="0" destOrd="0" parTransId="{744FDD70-04EC-4CA5-A145-BB0E6674E04F}" sibTransId="{BCF69390-0299-40A0-8199-8C645EFA1FAF}"/>
    <dgm:cxn modelId="{3F28177A-FD1A-45F7-943B-9891F1E85DFF}" srcId="{A94F206C-2F6D-4F6E-9721-904B3AD869E4}" destId="{A68AB573-7E68-4294-A2E1-216FC93B2B8A}" srcOrd="2" destOrd="0" parTransId="{01D5107B-CD5E-4BF8-8C21-8ABD48196234}" sibTransId="{02648049-1496-4762-A91C-958BBC216AB4}"/>
    <dgm:cxn modelId="{3FC19D87-05E9-406C-9193-541723488D9B}" type="presOf" srcId="{A94F206C-2F6D-4F6E-9721-904B3AD869E4}" destId="{B73D5932-24E1-436E-954C-FE84EFAEE1D8}" srcOrd="1" destOrd="0" presId="urn:microsoft.com/office/officeart/2005/8/layout/orgChart1"/>
    <dgm:cxn modelId="{6E5E0AC3-52B4-4E4A-8AF3-4E80E2F596B1}" type="presOf" srcId="{9FFD8833-537C-41EF-B93D-8EE9DB9BD183}" destId="{3EEA3DCE-6BE4-469D-9766-F36F0DBAFC59}" srcOrd="1" destOrd="0" presId="urn:microsoft.com/office/officeart/2005/8/layout/orgChart1"/>
    <dgm:cxn modelId="{B9504106-D2A4-45CB-AEFA-D860DA23A986}" type="presOf" srcId="{9FFD8833-537C-41EF-B93D-8EE9DB9BD183}" destId="{02A9854D-D240-40B6-86F6-23984AB6247B}" srcOrd="0" destOrd="0" presId="urn:microsoft.com/office/officeart/2005/8/layout/orgChart1"/>
    <dgm:cxn modelId="{C6D56977-819B-4C88-9BD8-154C372BAE58}" type="presOf" srcId="{140537AA-AC5D-4BB1-BB79-BF0198221005}" destId="{4FCB865C-6C0D-4974-A1C0-FEC6CCC9CCAB}" srcOrd="0" destOrd="0" presId="urn:microsoft.com/office/officeart/2005/8/layout/orgChart1"/>
    <dgm:cxn modelId="{E47EECF8-F0D0-4512-BBB5-14ED62E029A1}" type="presOf" srcId="{544A0A5F-39EC-4CE0-AEC7-4859A407D2C1}" destId="{C7BAA68A-75F8-40EB-91BF-1BE32FCBE6CC}" srcOrd="0" destOrd="0" presId="urn:microsoft.com/office/officeart/2005/8/layout/orgChart1"/>
    <dgm:cxn modelId="{92E68438-93C4-479B-8596-8F16F9F7CDCB}" srcId="{544A0A5F-39EC-4CE0-AEC7-4859A407D2C1}" destId="{A94F206C-2F6D-4F6E-9721-904B3AD869E4}" srcOrd="0" destOrd="0" parTransId="{BCB09D64-5A5C-4D64-867E-F4D10CC73F80}" sibTransId="{391A617B-31E3-444F-9BF0-4C5BEC5E6097}"/>
    <dgm:cxn modelId="{560DA0AA-BBBB-4B90-AF1B-3C57FB85B534}" type="presOf" srcId="{A68AB573-7E68-4294-A2E1-216FC93B2B8A}" destId="{5E7996DE-94B6-4C89-A0E2-5FCE9F34103C}" srcOrd="0" destOrd="0" presId="urn:microsoft.com/office/officeart/2005/8/layout/orgChart1"/>
    <dgm:cxn modelId="{2A8F78C9-6C63-46FD-B9D6-7E304B1DFC72}" type="presOf" srcId="{615A384A-A27B-4FAA-AD81-D4D024FD75F0}" destId="{905081F6-59C5-4C29-9CB2-23B36694EF23}" srcOrd="0" destOrd="0" presId="urn:microsoft.com/office/officeart/2005/8/layout/orgChart1"/>
    <dgm:cxn modelId="{49E9CF9A-2A14-4A12-ACE1-58239F6F20ED}" type="presOf" srcId="{861AE9CB-5926-434A-B3A7-209819EE0E4F}" destId="{E0EFD1D8-C169-44BB-823B-C65698736EBF}" srcOrd="0" destOrd="0" presId="urn:microsoft.com/office/officeart/2005/8/layout/orgChart1"/>
    <dgm:cxn modelId="{DFDE7031-09B0-4066-B9F7-C00736F97A3B}" srcId="{544A0A5F-39EC-4CE0-AEC7-4859A407D2C1}" destId="{140537AA-AC5D-4BB1-BB79-BF0198221005}" srcOrd="1" destOrd="0" parTransId="{2E067250-CE55-430C-A0CB-F45A3CC8B6DC}" sibTransId="{D77E8C26-C494-4C39-AC04-DE6BA5DF9E83}"/>
    <dgm:cxn modelId="{9A33A210-2930-4F53-AD33-1A8F93DAC1F3}" type="presOf" srcId="{E9D24D63-5408-40E7-ABE2-C2C55CB166AE}" destId="{A8E7DC37-C3BD-4BB4-BA2C-8885C1963787}" srcOrd="0" destOrd="0" presId="urn:microsoft.com/office/officeart/2005/8/layout/orgChart1"/>
    <dgm:cxn modelId="{133D216F-12D2-4725-8E49-C30BF1724102}" type="presOf" srcId="{BCB09D64-5A5C-4D64-867E-F4D10CC73F80}" destId="{CD908FAC-4994-466B-A7AC-52C8C4B7E129}" srcOrd="0" destOrd="0" presId="urn:microsoft.com/office/officeart/2005/8/layout/orgChart1"/>
    <dgm:cxn modelId="{ECD46EAB-28F4-461D-9CA5-BD15FDE831D5}" srcId="{A94F206C-2F6D-4F6E-9721-904B3AD869E4}" destId="{9FFD8833-537C-41EF-B93D-8EE9DB9BD183}" srcOrd="3" destOrd="0" parTransId="{861AE9CB-5926-434A-B3A7-209819EE0E4F}" sibTransId="{A56AEBE4-FE38-4C4A-A4BC-A8F22291B83B}"/>
    <dgm:cxn modelId="{6F2FCE86-97F1-461A-A533-700E6E24C836}" type="presOf" srcId="{2E067250-CE55-430C-A0CB-F45A3CC8B6DC}" destId="{497EF20C-D2B4-47A7-87C3-8BCD64B75E1F}" srcOrd="0" destOrd="0" presId="urn:microsoft.com/office/officeart/2005/8/layout/orgChart1"/>
    <dgm:cxn modelId="{08C6C34C-F8EE-4249-A622-469D923BB2F2}" type="presOf" srcId="{140537AA-AC5D-4BB1-BB79-BF0198221005}" destId="{373AC451-3C8B-4867-AD7F-6AC86995B1E0}" srcOrd="1" destOrd="0" presId="urn:microsoft.com/office/officeart/2005/8/layout/orgChart1"/>
    <dgm:cxn modelId="{9C9ABC9C-20E5-4985-83EC-1FD38555A014}" type="presOf" srcId="{544A0A5F-39EC-4CE0-AEC7-4859A407D2C1}" destId="{0F109E5E-88BE-4106-848F-0AFAA869B991}" srcOrd="1" destOrd="0" presId="urn:microsoft.com/office/officeart/2005/8/layout/orgChart1"/>
    <dgm:cxn modelId="{C83C610E-EAA7-4790-B582-E5171725D538}" type="presParOf" srcId="{A8E7DC37-C3BD-4BB4-BA2C-8885C1963787}" destId="{8BABC266-4346-48D0-8147-A6FE61BEB281}" srcOrd="0" destOrd="0" presId="urn:microsoft.com/office/officeart/2005/8/layout/orgChart1"/>
    <dgm:cxn modelId="{D220AE6F-D014-44C8-BDE1-57E0B631D34B}" type="presParOf" srcId="{8BABC266-4346-48D0-8147-A6FE61BEB281}" destId="{51AD2B44-3911-402B-ACFE-4D44BF060128}" srcOrd="0" destOrd="0" presId="urn:microsoft.com/office/officeart/2005/8/layout/orgChart1"/>
    <dgm:cxn modelId="{EB46F833-929A-4CB1-9E3A-AF55AEF74D35}" type="presParOf" srcId="{51AD2B44-3911-402B-ACFE-4D44BF060128}" destId="{C7BAA68A-75F8-40EB-91BF-1BE32FCBE6CC}" srcOrd="0" destOrd="0" presId="urn:microsoft.com/office/officeart/2005/8/layout/orgChart1"/>
    <dgm:cxn modelId="{E8814363-CEA1-485F-8936-760261001801}" type="presParOf" srcId="{51AD2B44-3911-402B-ACFE-4D44BF060128}" destId="{0F109E5E-88BE-4106-848F-0AFAA869B991}" srcOrd="1" destOrd="0" presId="urn:microsoft.com/office/officeart/2005/8/layout/orgChart1"/>
    <dgm:cxn modelId="{9C05F56B-F700-44B3-B9E0-3E12CA2E5CFA}" type="presParOf" srcId="{8BABC266-4346-48D0-8147-A6FE61BEB281}" destId="{65C4578D-A52C-47AC-8DF0-202BA8582755}" srcOrd="1" destOrd="0" presId="urn:microsoft.com/office/officeart/2005/8/layout/orgChart1"/>
    <dgm:cxn modelId="{26548931-4DEF-4845-ACDE-6E29721F6C84}" type="presParOf" srcId="{65C4578D-A52C-47AC-8DF0-202BA8582755}" destId="{CD908FAC-4994-466B-A7AC-52C8C4B7E129}" srcOrd="0" destOrd="0" presId="urn:microsoft.com/office/officeart/2005/8/layout/orgChart1"/>
    <dgm:cxn modelId="{E3848225-3825-4509-A34E-49312F745445}" type="presParOf" srcId="{65C4578D-A52C-47AC-8DF0-202BA8582755}" destId="{CC5A27AE-965A-426F-A692-7B6B1FC039AB}" srcOrd="1" destOrd="0" presId="urn:microsoft.com/office/officeart/2005/8/layout/orgChart1"/>
    <dgm:cxn modelId="{5B04E3A8-B0F5-49B9-B747-088064A4DF81}" type="presParOf" srcId="{CC5A27AE-965A-426F-A692-7B6B1FC039AB}" destId="{3CB889AC-68B0-4E1B-9304-61E57EFF2988}" srcOrd="0" destOrd="0" presId="urn:microsoft.com/office/officeart/2005/8/layout/orgChart1"/>
    <dgm:cxn modelId="{2275A599-F510-4793-99DC-C9F461A539C2}" type="presParOf" srcId="{3CB889AC-68B0-4E1B-9304-61E57EFF2988}" destId="{6EC8894F-3928-4E2C-81DD-BB65C1F76AF1}" srcOrd="0" destOrd="0" presId="urn:microsoft.com/office/officeart/2005/8/layout/orgChart1"/>
    <dgm:cxn modelId="{60D9C43B-C917-4BDC-9FE2-7484B629F529}" type="presParOf" srcId="{3CB889AC-68B0-4E1B-9304-61E57EFF2988}" destId="{B73D5932-24E1-436E-954C-FE84EFAEE1D8}" srcOrd="1" destOrd="0" presId="urn:microsoft.com/office/officeart/2005/8/layout/orgChart1"/>
    <dgm:cxn modelId="{FCD5DB22-8507-49AB-A901-E2CC353BB7A7}" type="presParOf" srcId="{CC5A27AE-965A-426F-A692-7B6B1FC039AB}" destId="{10075FB0-5F48-4CD6-BD9A-D5C9549D77CA}" srcOrd="1" destOrd="0" presId="urn:microsoft.com/office/officeart/2005/8/layout/orgChart1"/>
    <dgm:cxn modelId="{870BE649-4D0D-4651-B3A0-91DEE1BD3858}" type="presParOf" srcId="{10075FB0-5F48-4CD6-BD9A-D5C9549D77CA}" destId="{9E75E60B-0705-4774-84E1-C79C1CE97EA3}" srcOrd="0" destOrd="0" presId="urn:microsoft.com/office/officeart/2005/8/layout/orgChart1"/>
    <dgm:cxn modelId="{C1719EF7-F2DF-4216-8EC2-1F95B1731061}" type="presParOf" srcId="{10075FB0-5F48-4CD6-BD9A-D5C9549D77CA}" destId="{DDC96704-D41A-4D62-91E1-363E452FD03F}" srcOrd="1" destOrd="0" presId="urn:microsoft.com/office/officeart/2005/8/layout/orgChart1"/>
    <dgm:cxn modelId="{2CBD2184-A3A3-4F6C-A176-C6D66A700945}" type="presParOf" srcId="{DDC96704-D41A-4D62-91E1-363E452FD03F}" destId="{A964C333-1BDA-4D95-AD30-A62F31F56538}" srcOrd="0" destOrd="0" presId="urn:microsoft.com/office/officeart/2005/8/layout/orgChart1"/>
    <dgm:cxn modelId="{D60D3526-2787-43B5-86E6-FC78F567BD2D}" type="presParOf" srcId="{A964C333-1BDA-4D95-AD30-A62F31F56538}" destId="{2DCAEBC7-5028-4813-955E-C625DC5CCD8B}" srcOrd="0" destOrd="0" presId="urn:microsoft.com/office/officeart/2005/8/layout/orgChart1"/>
    <dgm:cxn modelId="{CB2A6CEA-ACC8-48A6-8C7F-719DC7C07813}" type="presParOf" srcId="{A964C333-1BDA-4D95-AD30-A62F31F56538}" destId="{2D30D05A-275A-460A-A7DB-F70BC2FA00C3}" srcOrd="1" destOrd="0" presId="urn:microsoft.com/office/officeart/2005/8/layout/orgChart1"/>
    <dgm:cxn modelId="{E282766F-FA92-417A-B613-9590FBA888B3}" type="presParOf" srcId="{DDC96704-D41A-4D62-91E1-363E452FD03F}" destId="{FB86BFA8-F6DA-4ECA-BC1B-9259B952312A}" srcOrd="1" destOrd="0" presId="urn:microsoft.com/office/officeart/2005/8/layout/orgChart1"/>
    <dgm:cxn modelId="{3DC33BA2-E8D4-4423-8CB5-CA0F0345844B}" type="presParOf" srcId="{DDC96704-D41A-4D62-91E1-363E452FD03F}" destId="{784BD7F1-4943-4A9A-AECC-E9DE3A9D4091}" srcOrd="2" destOrd="0" presId="urn:microsoft.com/office/officeart/2005/8/layout/orgChart1"/>
    <dgm:cxn modelId="{8DDC48D1-63C5-41A1-ACDC-88B1D7812E14}" type="presParOf" srcId="{10075FB0-5F48-4CD6-BD9A-D5C9549D77CA}" destId="{7DCD53FE-CADC-4AC2-8AE4-CDB7EB195BBA}" srcOrd="2" destOrd="0" presId="urn:microsoft.com/office/officeart/2005/8/layout/orgChart1"/>
    <dgm:cxn modelId="{6FDCCCF6-CD2A-49FD-945A-125AA3D7E111}" type="presParOf" srcId="{10075FB0-5F48-4CD6-BD9A-D5C9549D77CA}" destId="{59F4CC42-69C2-4DEA-811A-9C3D6196E142}" srcOrd="3" destOrd="0" presId="urn:microsoft.com/office/officeart/2005/8/layout/orgChart1"/>
    <dgm:cxn modelId="{F48A8F61-0329-4EE1-87AE-D58A6C13F48C}" type="presParOf" srcId="{59F4CC42-69C2-4DEA-811A-9C3D6196E142}" destId="{BB2E5292-4614-4B2F-BF86-CE8FBE0440D2}" srcOrd="0" destOrd="0" presId="urn:microsoft.com/office/officeart/2005/8/layout/orgChart1"/>
    <dgm:cxn modelId="{1EBBD28B-D52F-473A-A35A-68488C097E21}" type="presParOf" srcId="{BB2E5292-4614-4B2F-BF86-CE8FBE0440D2}" destId="{905081F6-59C5-4C29-9CB2-23B36694EF23}" srcOrd="0" destOrd="0" presId="urn:microsoft.com/office/officeart/2005/8/layout/orgChart1"/>
    <dgm:cxn modelId="{1E82A0C3-5021-43A3-84DD-78BE53A3AD37}" type="presParOf" srcId="{BB2E5292-4614-4B2F-BF86-CE8FBE0440D2}" destId="{BFDE099B-4AA8-422C-B7A7-67BE91EA3565}" srcOrd="1" destOrd="0" presId="urn:microsoft.com/office/officeart/2005/8/layout/orgChart1"/>
    <dgm:cxn modelId="{40216AF2-6A99-4640-A9F0-FBA4D71B450C}" type="presParOf" srcId="{59F4CC42-69C2-4DEA-811A-9C3D6196E142}" destId="{0E653FF7-941E-410E-815A-B29427551FB7}" srcOrd="1" destOrd="0" presId="urn:microsoft.com/office/officeart/2005/8/layout/orgChart1"/>
    <dgm:cxn modelId="{272E134D-2DF1-46BC-83FB-F95C24EFC5C7}" type="presParOf" srcId="{59F4CC42-69C2-4DEA-811A-9C3D6196E142}" destId="{AF966285-DFCD-4369-957F-B706EC65CA13}" srcOrd="2" destOrd="0" presId="urn:microsoft.com/office/officeart/2005/8/layout/orgChart1"/>
    <dgm:cxn modelId="{CF6A801C-87DE-4437-9546-F96A2DBC0AEB}" type="presParOf" srcId="{10075FB0-5F48-4CD6-BD9A-D5C9549D77CA}" destId="{4F7B67FF-51C5-448F-A2A6-44E2DEB357F9}" srcOrd="4" destOrd="0" presId="urn:microsoft.com/office/officeart/2005/8/layout/orgChart1"/>
    <dgm:cxn modelId="{7026CEA9-8249-40E4-9070-F24C2383F5FA}" type="presParOf" srcId="{10075FB0-5F48-4CD6-BD9A-D5C9549D77CA}" destId="{F6E8F661-BA8C-4DBB-B042-960B25EA5BD1}" srcOrd="5" destOrd="0" presId="urn:microsoft.com/office/officeart/2005/8/layout/orgChart1"/>
    <dgm:cxn modelId="{80236337-92B0-4325-BEB0-294537D2451F}" type="presParOf" srcId="{F6E8F661-BA8C-4DBB-B042-960B25EA5BD1}" destId="{AA874407-E676-4EDC-AF59-6C6E646844FD}" srcOrd="0" destOrd="0" presId="urn:microsoft.com/office/officeart/2005/8/layout/orgChart1"/>
    <dgm:cxn modelId="{F2128B67-DD90-4E70-BD87-22655A8CC538}" type="presParOf" srcId="{AA874407-E676-4EDC-AF59-6C6E646844FD}" destId="{5E7996DE-94B6-4C89-A0E2-5FCE9F34103C}" srcOrd="0" destOrd="0" presId="urn:microsoft.com/office/officeart/2005/8/layout/orgChart1"/>
    <dgm:cxn modelId="{921BDBB5-9E4F-4335-9178-EB4E23366091}" type="presParOf" srcId="{AA874407-E676-4EDC-AF59-6C6E646844FD}" destId="{B9EEE007-C00F-4DB0-86D3-CAFE1E6A8EE9}" srcOrd="1" destOrd="0" presId="urn:microsoft.com/office/officeart/2005/8/layout/orgChart1"/>
    <dgm:cxn modelId="{40E22910-8ED1-4A10-9935-45542E86437D}" type="presParOf" srcId="{F6E8F661-BA8C-4DBB-B042-960B25EA5BD1}" destId="{27348E13-075D-47DA-97BC-CDB6EE6194FC}" srcOrd="1" destOrd="0" presId="urn:microsoft.com/office/officeart/2005/8/layout/orgChart1"/>
    <dgm:cxn modelId="{94307EB5-2530-4957-8610-E1890B46A7C9}" type="presParOf" srcId="{F6E8F661-BA8C-4DBB-B042-960B25EA5BD1}" destId="{3E691B7A-9050-4AE1-B53F-E1193BDB7898}" srcOrd="2" destOrd="0" presId="urn:microsoft.com/office/officeart/2005/8/layout/orgChart1"/>
    <dgm:cxn modelId="{6A1DFBE2-10F4-4F2B-B824-052F164AB785}" type="presParOf" srcId="{10075FB0-5F48-4CD6-BD9A-D5C9549D77CA}" destId="{E0EFD1D8-C169-44BB-823B-C65698736EBF}" srcOrd="6" destOrd="0" presId="urn:microsoft.com/office/officeart/2005/8/layout/orgChart1"/>
    <dgm:cxn modelId="{5E1F8FCF-BA6D-449A-B49D-8EDA8FF6D36E}" type="presParOf" srcId="{10075FB0-5F48-4CD6-BD9A-D5C9549D77CA}" destId="{1A921BA3-12D3-40CA-8452-CFB647C4F7BF}" srcOrd="7" destOrd="0" presId="urn:microsoft.com/office/officeart/2005/8/layout/orgChart1"/>
    <dgm:cxn modelId="{C273B110-A546-4B8C-BC93-69323E84919F}" type="presParOf" srcId="{1A921BA3-12D3-40CA-8452-CFB647C4F7BF}" destId="{3B49519E-05FD-47F2-8339-889BA1872673}" srcOrd="0" destOrd="0" presId="urn:microsoft.com/office/officeart/2005/8/layout/orgChart1"/>
    <dgm:cxn modelId="{FD2B0FDC-C364-4642-8876-C45836AF1196}" type="presParOf" srcId="{3B49519E-05FD-47F2-8339-889BA1872673}" destId="{02A9854D-D240-40B6-86F6-23984AB6247B}" srcOrd="0" destOrd="0" presId="urn:microsoft.com/office/officeart/2005/8/layout/orgChart1"/>
    <dgm:cxn modelId="{A20B89E2-D648-493D-9FBB-E007CD67E199}" type="presParOf" srcId="{3B49519E-05FD-47F2-8339-889BA1872673}" destId="{3EEA3DCE-6BE4-469D-9766-F36F0DBAFC59}" srcOrd="1" destOrd="0" presId="urn:microsoft.com/office/officeart/2005/8/layout/orgChart1"/>
    <dgm:cxn modelId="{972B8053-A126-4CF9-BEF4-BC7A29EF4B19}" type="presParOf" srcId="{1A921BA3-12D3-40CA-8452-CFB647C4F7BF}" destId="{984524C3-EB77-432A-ABDB-AA10C06CCF32}" srcOrd="1" destOrd="0" presId="urn:microsoft.com/office/officeart/2005/8/layout/orgChart1"/>
    <dgm:cxn modelId="{5E1AF191-C15F-4533-8C41-7E3D18CF3C0A}" type="presParOf" srcId="{1A921BA3-12D3-40CA-8452-CFB647C4F7BF}" destId="{32566145-B642-44C8-B179-4AC74069855A}" srcOrd="2" destOrd="0" presId="urn:microsoft.com/office/officeart/2005/8/layout/orgChart1"/>
    <dgm:cxn modelId="{0BA5BD5C-8921-489B-8217-FC4D1378CC07}" type="presParOf" srcId="{CC5A27AE-965A-426F-A692-7B6B1FC039AB}" destId="{309316E9-421B-4720-B283-49A1A4293057}" srcOrd="2" destOrd="0" presId="urn:microsoft.com/office/officeart/2005/8/layout/orgChart1"/>
    <dgm:cxn modelId="{066F9D0F-13A6-437F-AEA0-035FD008553A}" type="presParOf" srcId="{65C4578D-A52C-47AC-8DF0-202BA8582755}" destId="{497EF20C-D2B4-47A7-87C3-8BCD64B75E1F}" srcOrd="2" destOrd="0" presId="urn:microsoft.com/office/officeart/2005/8/layout/orgChart1"/>
    <dgm:cxn modelId="{2EB7F4EC-E3E1-49E8-9347-A476E1C4BBF8}" type="presParOf" srcId="{65C4578D-A52C-47AC-8DF0-202BA8582755}" destId="{89BF9A01-C7C8-499E-ADE0-A684B903C6D7}" srcOrd="3" destOrd="0" presId="urn:microsoft.com/office/officeart/2005/8/layout/orgChart1"/>
    <dgm:cxn modelId="{B995BDDF-CF02-4796-9F39-06FD2D63C1E2}" type="presParOf" srcId="{89BF9A01-C7C8-499E-ADE0-A684B903C6D7}" destId="{38E77B44-3B9D-4B57-94D9-2C1D8AF2CF84}" srcOrd="0" destOrd="0" presId="urn:microsoft.com/office/officeart/2005/8/layout/orgChart1"/>
    <dgm:cxn modelId="{2C8D1C3A-2194-484B-98DA-568DACCBA313}" type="presParOf" srcId="{38E77B44-3B9D-4B57-94D9-2C1D8AF2CF84}" destId="{4FCB865C-6C0D-4974-A1C0-FEC6CCC9CCAB}" srcOrd="0" destOrd="0" presId="urn:microsoft.com/office/officeart/2005/8/layout/orgChart1"/>
    <dgm:cxn modelId="{76875E98-BEC1-4D46-BCAF-F13DD5A514F2}" type="presParOf" srcId="{38E77B44-3B9D-4B57-94D9-2C1D8AF2CF84}" destId="{373AC451-3C8B-4867-AD7F-6AC86995B1E0}" srcOrd="1" destOrd="0" presId="urn:microsoft.com/office/officeart/2005/8/layout/orgChart1"/>
    <dgm:cxn modelId="{471AA7DC-0D5E-4AF6-AC4F-E31102843511}" type="presParOf" srcId="{89BF9A01-C7C8-499E-ADE0-A684B903C6D7}" destId="{3B78A33E-9865-4894-9C25-CF458C527808}" srcOrd="1" destOrd="0" presId="urn:microsoft.com/office/officeart/2005/8/layout/orgChart1"/>
    <dgm:cxn modelId="{48DBE600-DDA8-43D1-8EB8-B23EC23AE50A}" type="presParOf" srcId="{89BF9A01-C7C8-499E-ADE0-A684B903C6D7}" destId="{A3FB964F-686E-4A40-8581-D93CDAD4597B}" srcOrd="2" destOrd="0" presId="urn:microsoft.com/office/officeart/2005/8/layout/orgChart1"/>
    <dgm:cxn modelId="{E0623482-F8CD-4043-8D23-EEEEB8E690BB}" type="presParOf" srcId="{65C4578D-A52C-47AC-8DF0-202BA8582755}" destId="{FF2E8595-A483-4190-A38F-55CC43D2307C}" srcOrd="4" destOrd="0" presId="urn:microsoft.com/office/officeart/2005/8/layout/orgChart1"/>
    <dgm:cxn modelId="{146BFFA4-FB5E-491E-8A53-FEAE8B93CF0B}" type="presParOf" srcId="{65C4578D-A52C-47AC-8DF0-202BA8582755}" destId="{5DAF386C-AB49-48F4-857D-E77BF7D7C07C}" srcOrd="5" destOrd="0" presId="urn:microsoft.com/office/officeart/2005/8/layout/orgChart1"/>
    <dgm:cxn modelId="{2F64ED6D-D772-48C3-9820-74FF45C8E9E9}" type="presParOf" srcId="{5DAF386C-AB49-48F4-857D-E77BF7D7C07C}" destId="{F63A319B-B639-4E7B-8128-EFC1DA46FDB0}" srcOrd="0" destOrd="0" presId="urn:microsoft.com/office/officeart/2005/8/layout/orgChart1"/>
    <dgm:cxn modelId="{F849DD5B-E500-4DC5-9B99-E53BAFF1C72A}" type="presParOf" srcId="{F63A319B-B639-4E7B-8128-EFC1DA46FDB0}" destId="{1A683E94-38D3-4281-9BD8-8A511985A2BC}" srcOrd="0" destOrd="0" presId="urn:microsoft.com/office/officeart/2005/8/layout/orgChart1"/>
    <dgm:cxn modelId="{8C233923-10C2-4ACF-8314-679485593CD3}" type="presParOf" srcId="{F63A319B-B639-4E7B-8128-EFC1DA46FDB0}" destId="{E96FAEDC-24BD-410F-A932-C5F5D354F06B}" srcOrd="1" destOrd="0" presId="urn:microsoft.com/office/officeart/2005/8/layout/orgChart1"/>
    <dgm:cxn modelId="{B9EAF08D-A52A-41AA-933E-FFC78D6CC82D}" type="presParOf" srcId="{5DAF386C-AB49-48F4-857D-E77BF7D7C07C}" destId="{CFF9C2E3-3623-4598-9DA1-884B4E682BC7}" srcOrd="1" destOrd="0" presId="urn:microsoft.com/office/officeart/2005/8/layout/orgChart1"/>
    <dgm:cxn modelId="{D6B7F7DA-4000-4CF7-B623-BEEFBE3DE780}" type="presParOf" srcId="{5DAF386C-AB49-48F4-857D-E77BF7D7C07C}" destId="{AD2D26A4-6F2D-4AAD-97FA-E6E8877068E6}" srcOrd="2" destOrd="0" presId="urn:microsoft.com/office/officeart/2005/8/layout/orgChart1"/>
    <dgm:cxn modelId="{3E9020D8-6F94-4793-AA64-24604155C12D}" type="presParOf" srcId="{8BABC266-4346-48D0-8147-A6FE61BEB281}" destId="{54D26BEA-AAC0-4079-A505-7E42778A07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2E8595-A483-4190-A38F-55CC43D2307C}">
      <dsp:nvSpPr>
        <dsp:cNvPr id="0" name=""/>
        <dsp:cNvSpPr/>
      </dsp:nvSpPr>
      <dsp:spPr>
        <a:xfrm>
          <a:off x="2135843" y="607360"/>
          <a:ext cx="1411420" cy="347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35"/>
              </a:lnTo>
              <a:lnTo>
                <a:pt x="1411420" y="220435"/>
              </a:lnTo>
              <a:lnTo>
                <a:pt x="1411420" y="347981"/>
              </a:lnTo>
            </a:path>
          </a:pathLst>
        </a:custGeom>
        <a:noFill/>
        <a:ln w="264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EF20C-D2B4-47A7-87C3-8BCD64B75E1F}">
      <dsp:nvSpPr>
        <dsp:cNvPr id="0" name=""/>
        <dsp:cNvSpPr/>
      </dsp:nvSpPr>
      <dsp:spPr>
        <a:xfrm>
          <a:off x="2031731" y="607360"/>
          <a:ext cx="91440" cy="347981"/>
        </a:xfrm>
        <a:custGeom>
          <a:avLst/>
          <a:gdLst/>
          <a:ahLst/>
          <a:cxnLst/>
          <a:rect l="0" t="0" r="0" b="0"/>
          <a:pathLst>
            <a:path>
              <a:moveTo>
                <a:pt x="104111" y="0"/>
              </a:moveTo>
              <a:lnTo>
                <a:pt x="104111" y="220435"/>
              </a:lnTo>
              <a:lnTo>
                <a:pt x="45720" y="220435"/>
              </a:lnTo>
              <a:lnTo>
                <a:pt x="45720" y="347981"/>
              </a:lnTo>
            </a:path>
          </a:pathLst>
        </a:custGeom>
        <a:noFill/>
        <a:ln w="264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FD1D8-C169-44BB-823B-C65698736EBF}">
      <dsp:nvSpPr>
        <dsp:cNvPr id="0" name=""/>
        <dsp:cNvSpPr/>
      </dsp:nvSpPr>
      <dsp:spPr>
        <a:xfrm>
          <a:off x="121472" y="1600200"/>
          <a:ext cx="182487" cy="310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8629"/>
              </a:lnTo>
              <a:lnTo>
                <a:pt x="182487" y="3108629"/>
              </a:lnTo>
            </a:path>
          </a:pathLst>
        </a:custGeom>
        <a:noFill/>
        <a:ln w="264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B67FF-51C5-448F-A2A6-44E2DEB357F9}">
      <dsp:nvSpPr>
        <dsp:cNvPr id="0" name=""/>
        <dsp:cNvSpPr/>
      </dsp:nvSpPr>
      <dsp:spPr>
        <a:xfrm>
          <a:off x="121472" y="1600200"/>
          <a:ext cx="182487" cy="2246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177"/>
              </a:lnTo>
              <a:lnTo>
                <a:pt x="182487" y="2246177"/>
              </a:lnTo>
            </a:path>
          </a:pathLst>
        </a:custGeom>
        <a:noFill/>
        <a:ln w="264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D53FE-CADC-4AC2-8AE4-CDB7EB195BBA}">
      <dsp:nvSpPr>
        <dsp:cNvPr id="0" name=""/>
        <dsp:cNvSpPr/>
      </dsp:nvSpPr>
      <dsp:spPr>
        <a:xfrm>
          <a:off x="121472" y="1600200"/>
          <a:ext cx="182487" cy="138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725"/>
              </a:lnTo>
              <a:lnTo>
                <a:pt x="182487" y="1383725"/>
              </a:lnTo>
            </a:path>
          </a:pathLst>
        </a:custGeom>
        <a:noFill/>
        <a:ln w="264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E60B-0705-4774-84E1-C79C1CE97EA3}">
      <dsp:nvSpPr>
        <dsp:cNvPr id="0" name=""/>
        <dsp:cNvSpPr/>
      </dsp:nvSpPr>
      <dsp:spPr>
        <a:xfrm>
          <a:off x="121472" y="1600200"/>
          <a:ext cx="182487" cy="521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73"/>
              </a:lnTo>
              <a:lnTo>
                <a:pt x="182487" y="521273"/>
              </a:lnTo>
            </a:path>
          </a:pathLst>
        </a:custGeom>
        <a:noFill/>
        <a:ln w="264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08FAC-4994-466B-A7AC-52C8C4B7E129}">
      <dsp:nvSpPr>
        <dsp:cNvPr id="0" name=""/>
        <dsp:cNvSpPr/>
      </dsp:nvSpPr>
      <dsp:spPr>
        <a:xfrm>
          <a:off x="607360" y="607360"/>
          <a:ext cx="1528483" cy="385479"/>
        </a:xfrm>
        <a:custGeom>
          <a:avLst/>
          <a:gdLst/>
          <a:ahLst/>
          <a:cxnLst/>
          <a:rect l="0" t="0" r="0" b="0"/>
          <a:pathLst>
            <a:path>
              <a:moveTo>
                <a:pt x="1528483" y="0"/>
              </a:moveTo>
              <a:lnTo>
                <a:pt x="1528483" y="257933"/>
              </a:lnTo>
              <a:lnTo>
                <a:pt x="0" y="257933"/>
              </a:lnTo>
              <a:lnTo>
                <a:pt x="0" y="385479"/>
              </a:lnTo>
            </a:path>
          </a:pathLst>
        </a:custGeom>
        <a:noFill/>
        <a:ln w="264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AA68A-75F8-40EB-91BF-1BE32FCBE6CC}">
      <dsp:nvSpPr>
        <dsp:cNvPr id="0" name=""/>
        <dsp:cNvSpPr/>
      </dsp:nvSpPr>
      <dsp:spPr>
        <a:xfrm>
          <a:off x="1528483" y="0"/>
          <a:ext cx="1214721" cy="607360"/>
        </a:xfrm>
        <a:prstGeom prst="rect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alpha val="8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VHL silencing in </a:t>
          </a:r>
          <a:r>
            <a:rPr lang="en-US" sz="1600" kern="1200" dirty="0" err="1" smtClean="0"/>
            <a:t>ccRCC</a:t>
          </a:r>
          <a:endParaRPr lang="en-US" sz="1600" kern="1200" dirty="0"/>
        </a:p>
      </dsp:txBody>
      <dsp:txXfrm>
        <a:off x="1528483" y="0"/>
        <a:ext cx="1214721" cy="607360"/>
      </dsp:txXfrm>
    </dsp:sp>
    <dsp:sp modelId="{6EC8894F-3928-4E2C-81DD-BB65C1F76AF1}">
      <dsp:nvSpPr>
        <dsp:cNvPr id="0" name=""/>
        <dsp:cNvSpPr/>
      </dsp:nvSpPr>
      <dsp:spPr>
        <a:xfrm>
          <a:off x="0" y="992840"/>
          <a:ext cx="1214721" cy="607360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alpha val="7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Accumulation of HIF-</a:t>
          </a:r>
          <a:r>
            <a:rPr lang="el-GR" sz="1600" kern="1200" dirty="0" smtClean="0">
              <a:latin typeface="Calibri"/>
              <a:cs typeface="Calibri"/>
            </a:rPr>
            <a:t>α</a:t>
          </a:r>
          <a:endParaRPr lang="en-US" sz="1600" kern="1200" dirty="0"/>
        </a:p>
      </dsp:txBody>
      <dsp:txXfrm>
        <a:off x="0" y="992840"/>
        <a:ext cx="1214721" cy="607360"/>
      </dsp:txXfrm>
    </dsp:sp>
    <dsp:sp modelId="{2DCAEBC7-5028-4813-955E-C625DC5CCD8B}">
      <dsp:nvSpPr>
        <dsp:cNvPr id="0" name=""/>
        <dsp:cNvSpPr/>
      </dsp:nvSpPr>
      <dsp:spPr>
        <a:xfrm>
          <a:off x="303959" y="1817793"/>
          <a:ext cx="1214721" cy="607360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Angiogenesis</a:t>
          </a:r>
          <a:endParaRPr lang="en-US" sz="1600" kern="1200" dirty="0"/>
        </a:p>
      </dsp:txBody>
      <dsp:txXfrm>
        <a:off x="303959" y="1817793"/>
        <a:ext cx="1214721" cy="607360"/>
      </dsp:txXfrm>
    </dsp:sp>
    <dsp:sp modelId="{905081F6-59C5-4C29-9CB2-23B36694EF23}">
      <dsp:nvSpPr>
        <dsp:cNvPr id="0" name=""/>
        <dsp:cNvSpPr/>
      </dsp:nvSpPr>
      <dsp:spPr>
        <a:xfrm>
          <a:off x="303959" y="2680245"/>
          <a:ext cx="1214721" cy="607360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Glucose metabolism</a:t>
          </a:r>
          <a:endParaRPr lang="en-US" sz="1600" kern="1200" dirty="0"/>
        </a:p>
      </dsp:txBody>
      <dsp:txXfrm>
        <a:off x="303959" y="2680245"/>
        <a:ext cx="1214721" cy="607360"/>
      </dsp:txXfrm>
    </dsp:sp>
    <dsp:sp modelId="{5E7996DE-94B6-4C89-A0E2-5FCE9F34103C}">
      <dsp:nvSpPr>
        <dsp:cNvPr id="0" name=""/>
        <dsp:cNvSpPr/>
      </dsp:nvSpPr>
      <dsp:spPr>
        <a:xfrm>
          <a:off x="303959" y="3542697"/>
          <a:ext cx="1214721" cy="607360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Invasive capabilities</a:t>
          </a:r>
          <a:endParaRPr lang="en-US" sz="1600" kern="1200" dirty="0"/>
        </a:p>
      </dsp:txBody>
      <dsp:txXfrm>
        <a:off x="303959" y="3542697"/>
        <a:ext cx="1214721" cy="607360"/>
      </dsp:txXfrm>
    </dsp:sp>
    <dsp:sp modelId="{02A9854D-D240-40B6-86F6-23984AB6247B}">
      <dsp:nvSpPr>
        <dsp:cNvPr id="0" name=""/>
        <dsp:cNvSpPr/>
      </dsp:nvSpPr>
      <dsp:spPr>
        <a:xfrm>
          <a:off x="303959" y="4405149"/>
          <a:ext cx="1214721" cy="607360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Proliferation and survival</a:t>
          </a:r>
          <a:endParaRPr lang="en-US" sz="1600" kern="1200" dirty="0"/>
        </a:p>
      </dsp:txBody>
      <dsp:txXfrm>
        <a:off x="303959" y="4405149"/>
        <a:ext cx="1214721" cy="607360"/>
      </dsp:txXfrm>
    </dsp:sp>
    <dsp:sp modelId="{4FCB865C-6C0D-4974-A1C0-FEC6CCC9CCAB}">
      <dsp:nvSpPr>
        <dsp:cNvPr id="0" name=""/>
        <dsp:cNvSpPr/>
      </dsp:nvSpPr>
      <dsp:spPr>
        <a:xfrm>
          <a:off x="1470091" y="955341"/>
          <a:ext cx="1214721" cy="607360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alpha val="7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Deregulation of apoptosis</a:t>
          </a:r>
          <a:endParaRPr lang="en-US" sz="1600" kern="1200" dirty="0"/>
        </a:p>
      </dsp:txBody>
      <dsp:txXfrm>
        <a:off x="1470091" y="955341"/>
        <a:ext cx="1214721" cy="607360"/>
      </dsp:txXfrm>
    </dsp:sp>
    <dsp:sp modelId="{1A683E94-38D3-4281-9BD8-8A511985A2BC}">
      <dsp:nvSpPr>
        <dsp:cNvPr id="0" name=""/>
        <dsp:cNvSpPr/>
      </dsp:nvSpPr>
      <dsp:spPr>
        <a:xfrm>
          <a:off x="2939903" y="955341"/>
          <a:ext cx="1214721" cy="607360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alpha val="7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Invasive capabilities</a:t>
          </a:r>
          <a:endParaRPr lang="en-US" sz="1600" kern="1200" dirty="0"/>
        </a:p>
      </dsp:txBody>
      <dsp:txXfrm>
        <a:off x="2939903" y="955341"/>
        <a:ext cx="1214721" cy="60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80CF3-8448-4AD5-A0DD-693B7C05E14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0BE8-8843-429F-A4A8-110287D8F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40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B377-9B42-4EDC-A9A7-B227C9AFDFC3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A133E-0D99-4D64-AC3D-946849AA4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30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45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developments:</a:t>
            </a:r>
            <a:r>
              <a:rPr lang="en-US" baseline="0" dirty="0" smtClean="0"/>
              <a:t> Life Technology announced that with the semiconductor technology from Ion Torrent, they could sequence a genome for $1,000 (the machine will be called Ion Proton Sequencer). At the same time, </a:t>
            </a:r>
            <a:r>
              <a:rPr lang="en-US" baseline="0" dirty="0" err="1" smtClean="0"/>
              <a:t>Illumina</a:t>
            </a:r>
            <a:r>
              <a:rPr lang="en-US" baseline="0" dirty="0" smtClean="0"/>
              <a:t> announced their HiSeq2500, which can sequence a genome in a day. This will be again based on sequencing by synthesis (reversible termination).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74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Emulsion PCR: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Every droplet contains 1 bead, 1 template, and all components for PCR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Every bead will contain several thousand copies of the same template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Beads</a:t>
            </a:r>
            <a:r>
              <a:rPr lang="en-US" baseline="0" dirty="0" smtClean="0"/>
              <a:t> are either attached to slides or placed in </a:t>
            </a:r>
            <a:r>
              <a:rPr lang="en-US" baseline="0" dirty="0" err="1" smtClean="0"/>
              <a:t>picotitre</a:t>
            </a:r>
            <a:r>
              <a:rPr lang="en-US" baseline="0" dirty="0" smtClean="0"/>
              <a:t> plates</a:t>
            </a:r>
            <a:endParaRPr lang="en-US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Solid-phase amplification: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Primed template anneals to immobilized primer, which is extended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Immobilized template undergoes bridge amplification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Clusters of the same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334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3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15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Kidney cancers account for 2% of adult</a:t>
            </a:r>
            <a:r>
              <a:rPr lang="en-US" sz="2400" baseline="0" dirty="0" smtClean="0"/>
              <a:t> malignancies. 80-90% of kidney cancers are renal cell carcinomas.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38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76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77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04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VHL is part of a multi</a:t>
            </a:r>
            <a:r>
              <a:rPr lang="en-US" baseline="0" dirty="0" smtClean="0"/>
              <a:t> subunit RING-finger type E3, a Cullin-Rbx-E3, specifically, the ECV complex. So, the ring finger is RBX1, the </a:t>
            </a:r>
            <a:r>
              <a:rPr lang="en-US" baseline="0" dirty="0" err="1" smtClean="0"/>
              <a:t>cullin</a:t>
            </a:r>
            <a:r>
              <a:rPr lang="en-US" baseline="0" dirty="0" smtClean="0"/>
              <a:t> is Cul2, the adaptor proteins are </a:t>
            </a:r>
            <a:r>
              <a:rPr lang="en-US" baseline="0" dirty="0" err="1" smtClean="0"/>
              <a:t>elongin</a:t>
            </a:r>
            <a:r>
              <a:rPr lang="en-US" baseline="0" dirty="0" smtClean="0"/>
              <a:t> B and C, and the target recognizing substrate is VHL.</a:t>
            </a:r>
          </a:p>
          <a:p>
            <a:r>
              <a:rPr lang="en-US" baseline="0" dirty="0" smtClean="0"/>
              <a:t>Mutations found in the UMPP involved other complexes, not ECV. Two more target recognizing subunits, a </a:t>
            </a:r>
            <a:r>
              <a:rPr lang="en-US" baseline="0" dirty="0" err="1" smtClean="0"/>
              <a:t>cullin</a:t>
            </a:r>
            <a:r>
              <a:rPr lang="en-US" baseline="0" dirty="0" smtClean="0"/>
              <a:t>, and a </a:t>
            </a:r>
            <a:r>
              <a:rPr lang="en-US" baseline="0" dirty="0" err="1" smtClean="0"/>
              <a:t>deubiquitinating</a:t>
            </a:r>
            <a:r>
              <a:rPr lang="en-US" baseline="0" dirty="0" smtClean="0"/>
              <a:t> enzyme were found to contain significant mutations.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41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Histone-modifying</a:t>
            </a:r>
            <a:r>
              <a:rPr lang="en-US" baseline="0" dirty="0" smtClean="0"/>
              <a:t> enzymes and transcription machinery: genome instability and mutation (enabling characteristic)</a:t>
            </a:r>
          </a:p>
          <a:p>
            <a:r>
              <a:rPr lang="en-US" baseline="0" dirty="0" smtClean="0"/>
              <a:t>PKA anchor protein: PKA involved in countless signaling pathways, so could affect sustaining proliferative signaling and deregulation of cellular energetics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Cytoskeletal and nuclear proteins: perhaps enabling replication and invasive capacities?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Immunotherapy, particularly HD IL-2, has</a:t>
            </a:r>
            <a:r>
              <a:rPr lang="en-US" baseline="0" dirty="0" smtClean="0"/>
              <a:t> highest and most durable response rates.</a:t>
            </a:r>
          </a:p>
          <a:p>
            <a:endParaRPr lang="en-US" dirty="0" smtClean="0"/>
          </a:p>
          <a:p>
            <a:r>
              <a:rPr lang="en-US" dirty="0" err="1" smtClean="0"/>
              <a:t>mTOR</a:t>
            </a:r>
            <a:r>
              <a:rPr lang="en-US" dirty="0" smtClean="0"/>
              <a:t>: mTORC1 regulates</a:t>
            </a:r>
            <a:r>
              <a:rPr lang="en-US" baseline="0" dirty="0" smtClean="0"/>
              <a:t> transcription of HIF1a, but not HIF2a, which may be the more important. Therefore limited and short lived efficacy.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133E-0D99-4D64-AC3D-946849AA4B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71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356B75-C229-42FD-ADF0-0C418D6068F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59089CD-F621-4975-8233-379CB9537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none" dirty="0" smtClean="0"/>
              <a:t>Frequent mutations of genes encoding ubiquitin-mediated proteolysis pathway components in clear cell renal carcinoma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endParaRPr lang="en-US" dirty="0"/>
          </a:p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Nathalie Javidi-Sharifi</a:t>
            </a:r>
          </a:p>
          <a:p>
            <a:r>
              <a:rPr lang="en-US" dirty="0" smtClean="0"/>
              <a:t>Druker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7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Generation Sequencing Strategies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4877319"/>
              </p:ext>
            </p:extLst>
          </p:nvPr>
        </p:nvGraphicFramePr>
        <p:xfrm>
          <a:off x="1524000" y="1397000"/>
          <a:ext cx="60960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NGS chemistry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Roche/454’2 GS FLX Titanium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Emulsion 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Pyrosequencing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Illumina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Solexa’s</a:t>
                      </a:r>
                      <a:r>
                        <a:rPr lang="en-US" dirty="0" smtClean="0"/>
                        <a:t> GAII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Solid-phase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Reversible</a:t>
                      </a:r>
                      <a:r>
                        <a:rPr lang="en-US" baseline="0" dirty="0" smtClean="0"/>
                        <a:t> termination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Life/ APG’s </a:t>
                      </a:r>
                      <a:r>
                        <a:rPr lang="en-US" dirty="0" err="1" smtClean="0"/>
                        <a:t>SOLiD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Emulsion 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Cleavable</a:t>
                      </a:r>
                      <a:r>
                        <a:rPr lang="en-US" baseline="0" dirty="0" smtClean="0"/>
                        <a:t> probe sequencing by ligation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Polonator</a:t>
                      </a:r>
                      <a:r>
                        <a:rPr lang="en-US" dirty="0" smtClean="0"/>
                        <a:t> G.007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Emulsion 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Non-cleavable probe sequencing by ligation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Helicos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BioScienceses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HeliScope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molecule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Reversible termination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Biosciences’ </a:t>
                      </a:r>
                      <a:r>
                        <a:rPr lang="en-US" dirty="0" err="1" smtClean="0"/>
                        <a:t>PacBio</a:t>
                      </a:r>
                      <a:r>
                        <a:rPr lang="en-US" dirty="0" smtClean="0"/>
                        <a:t> 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molecule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Real-time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98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preparation strategies</a:t>
            </a:r>
            <a:endParaRPr lang="en-US" dirty="0"/>
          </a:p>
        </p:txBody>
      </p:sp>
      <p:pic>
        <p:nvPicPr>
          <p:cNvPr id="4" name="Picture 12" descr="nrg2626-f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71" r="32993" b="34260"/>
          <a:stretch/>
        </p:blipFill>
        <p:spPr bwMode="auto">
          <a:xfrm>
            <a:off x="2133600" y="2612571"/>
            <a:ext cx="4800600" cy="27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4186" y="6412468"/>
            <a:ext cx="577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808080"/>
                </a:solidFill>
              </a:rPr>
              <a:t>Metzker</a:t>
            </a:r>
            <a:r>
              <a:rPr lang="en-US" i="1" dirty="0" smtClean="0">
                <a:solidFill>
                  <a:srgbClr val="808080"/>
                </a:solidFill>
              </a:rPr>
              <a:t>, M. Nature </a:t>
            </a:r>
            <a:r>
              <a:rPr lang="en-US" i="1" dirty="0">
                <a:solidFill>
                  <a:srgbClr val="808080"/>
                </a:solidFill>
              </a:rPr>
              <a:t>Reviews Genetics</a:t>
            </a:r>
            <a:r>
              <a:rPr lang="en-US" dirty="0">
                <a:solidFill>
                  <a:srgbClr val="808080"/>
                </a:solidFill>
              </a:rPr>
              <a:t> </a:t>
            </a:r>
            <a:r>
              <a:rPr lang="en-US" b="1" dirty="0">
                <a:solidFill>
                  <a:srgbClr val="808080"/>
                </a:solidFill>
              </a:rPr>
              <a:t>11</a:t>
            </a:r>
            <a:r>
              <a:rPr lang="en-US" dirty="0">
                <a:solidFill>
                  <a:srgbClr val="808080"/>
                </a:solidFill>
              </a:rPr>
              <a:t>, 31-46 (January 2010)</a:t>
            </a:r>
          </a:p>
        </p:txBody>
      </p:sp>
    </p:spTree>
    <p:extLst>
      <p:ext uri="{BB962C8B-B14F-4D97-AF65-F5344CB8AC3E}">
        <p14:creationId xmlns:p14="http://schemas.microsoft.com/office/powerpoint/2010/main" xmlns="" val="37865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Reversible Termination </a:t>
            </a:r>
            <a:endParaRPr lang="en-US" dirty="0"/>
          </a:p>
        </p:txBody>
      </p:sp>
      <p:pic>
        <p:nvPicPr>
          <p:cNvPr id="4" name="Picture 13" descr="nrg2626-f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47937" b="5650"/>
          <a:stretch/>
        </p:blipFill>
        <p:spPr bwMode="auto">
          <a:xfrm>
            <a:off x="653143" y="838200"/>
            <a:ext cx="3566160" cy="58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Exome</a:t>
            </a:r>
            <a:r>
              <a:rPr lang="en-US" dirty="0" smtClean="0"/>
              <a:t> Sequencing: hybrid selection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43181"/>
            <a:ext cx="4205288" cy="548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9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for cancer genome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Sample characteristics</a:t>
            </a:r>
          </a:p>
          <a:p>
            <a:pPr lvl="1"/>
            <a:r>
              <a:rPr lang="en-US" dirty="0" smtClean="0"/>
              <a:t>Nucleic acid quantity</a:t>
            </a:r>
          </a:p>
          <a:p>
            <a:pPr lvl="1"/>
            <a:r>
              <a:rPr lang="en-US" dirty="0" smtClean="0"/>
              <a:t>Nucleic acid quality</a:t>
            </a:r>
          </a:p>
          <a:p>
            <a:pPr lvl="1"/>
            <a:r>
              <a:rPr lang="en-US" dirty="0" smtClean="0"/>
              <a:t>Sample heterogeneity</a:t>
            </a:r>
          </a:p>
          <a:p>
            <a:pPr lvl="2"/>
            <a:r>
              <a:rPr lang="en-US" dirty="0" smtClean="0"/>
              <a:t>Incorporation of normal tissue</a:t>
            </a:r>
          </a:p>
          <a:p>
            <a:pPr lvl="2"/>
            <a:r>
              <a:rPr lang="en-US" dirty="0" smtClean="0"/>
              <a:t>Tumor heterogeneity</a:t>
            </a:r>
            <a:r>
              <a:rPr lang="en-US" dirty="0"/>
              <a:t>		</a:t>
            </a:r>
            <a:r>
              <a:rPr lang="en-US" dirty="0" smtClean="0"/>
              <a:t>                                                               	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86200"/>
            <a:ext cx="822960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2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3200" b="1" dirty="0" smtClean="0"/>
              <a:t>How to identify significant somatic mutations: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3200" dirty="0" smtClean="0"/>
              <a:t>Compare to </a:t>
            </a:r>
            <a:r>
              <a:rPr lang="en-US" sz="3200" dirty="0"/>
              <a:t>matched normal DNA to distinguish from germ line </a:t>
            </a:r>
            <a:r>
              <a:rPr lang="en-US" sz="3200" dirty="0" smtClean="0"/>
              <a:t>mutations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3200" dirty="0" smtClean="0"/>
              <a:t>Compare to sample-specific background mutation rate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3200" dirty="0"/>
              <a:t>Validate by mass spectrometry or Sanger sequencing, or another round of directed second generation </a:t>
            </a:r>
            <a:r>
              <a:rPr lang="en-US" sz="3200" dirty="0" smtClean="0"/>
              <a:t>sequencing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3200" dirty="0"/>
              <a:t>Assess functional significance (computation or transformation assay)</a:t>
            </a:r>
            <a:r>
              <a:rPr lang="en-US" sz="2900" dirty="0" smtClean="0"/>
              <a:t>	                                                               </a:t>
            </a:r>
            <a:r>
              <a:rPr lang="en-US" sz="24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6232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Goal: Find and validate driver mutations and place them in the context of pathways</a:t>
            </a:r>
          </a:p>
          <a:p>
            <a:pPr marL="457200" indent="-457200">
              <a:buAutoNum type="arabicPeriod"/>
            </a:pPr>
            <a:r>
              <a:rPr lang="en-US" dirty="0" smtClean="0"/>
              <a:t>Primer design for directed sequencing (f. e. all transcripts in the </a:t>
            </a:r>
            <a:r>
              <a:rPr lang="en-US" dirty="0" err="1" smtClean="0"/>
              <a:t>RefSeq</a:t>
            </a:r>
            <a:r>
              <a:rPr lang="en-US" dirty="0" smtClean="0"/>
              <a:t> database)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Discovery Screen</a:t>
            </a:r>
            <a:r>
              <a:rPr lang="en-US" dirty="0" smtClean="0"/>
              <a:t>: limited sample number, complete primer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Mutational analysis: </a:t>
            </a:r>
          </a:p>
          <a:p>
            <a:pPr lvl="1"/>
            <a:r>
              <a:rPr lang="en-US" dirty="0" smtClean="0"/>
              <a:t>Remove </a:t>
            </a:r>
            <a:r>
              <a:rPr lang="en-US" dirty="0" err="1" smtClean="0"/>
              <a:t>nonsynonymous</a:t>
            </a:r>
            <a:r>
              <a:rPr lang="en-US" dirty="0" smtClean="0"/>
              <a:t> </a:t>
            </a:r>
            <a:r>
              <a:rPr lang="en-US" dirty="0"/>
              <a:t>changes </a:t>
            </a:r>
            <a:r>
              <a:rPr lang="en-US" dirty="0" smtClean="0"/>
              <a:t>that occur in normal</a:t>
            </a:r>
            <a:endParaRPr lang="en-US" dirty="0"/>
          </a:p>
          <a:p>
            <a:pPr lvl="1"/>
            <a:r>
              <a:rPr lang="en-US" dirty="0" smtClean="0"/>
              <a:t>Remove known single-nucleotide polymorphisms</a:t>
            </a:r>
          </a:p>
          <a:p>
            <a:pPr lvl="1"/>
            <a:r>
              <a:rPr lang="en-US" dirty="0" smtClean="0"/>
              <a:t>Remove false </a:t>
            </a:r>
            <a:r>
              <a:rPr lang="en-US" dirty="0"/>
              <a:t>positive </a:t>
            </a:r>
            <a:r>
              <a:rPr lang="en-US" dirty="0" smtClean="0"/>
              <a:t>artifacts by visual inspection</a:t>
            </a:r>
          </a:p>
          <a:p>
            <a:pPr lvl="1"/>
            <a:r>
              <a:rPr lang="en-US" dirty="0" smtClean="0"/>
              <a:t>Re-amplify in tumor and normal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 Screen</a:t>
            </a:r>
            <a:r>
              <a:rPr lang="en-US" dirty="0" smtClean="0"/>
              <a:t>: sequence genes from discovery screen in more samples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Again mutational analysis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Determine passenger mutation rates</a:t>
            </a:r>
          </a:p>
          <a:p>
            <a:pPr lvl="1"/>
            <a:r>
              <a:rPr lang="en-US" dirty="0" smtClean="0"/>
              <a:t>Mutation rate in noncoding regions</a:t>
            </a:r>
          </a:p>
          <a:p>
            <a:pPr lvl="1"/>
            <a:r>
              <a:rPr lang="en-US" dirty="0" smtClean="0"/>
              <a:t>Rate of synonymous mutations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Evaluate mutated genes</a:t>
            </a:r>
          </a:p>
          <a:p>
            <a:pPr lvl="1"/>
            <a:r>
              <a:rPr lang="en-US" dirty="0" err="1" smtClean="0"/>
              <a:t>CaMP</a:t>
            </a:r>
            <a:r>
              <a:rPr lang="en-US" dirty="0" smtClean="0"/>
              <a:t> score: ranks genes by type and frequency of mutation</a:t>
            </a:r>
          </a:p>
          <a:p>
            <a:pPr lvl="1"/>
            <a:r>
              <a:rPr lang="en-US" dirty="0" err="1" smtClean="0"/>
              <a:t>Predicing</a:t>
            </a:r>
            <a:r>
              <a:rPr lang="en-US" dirty="0" smtClean="0"/>
              <a:t> effect on protein function</a:t>
            </a:r>
          </a:p>
          <a:p>
            <a:pPr lvl="2"/>
            <a:r>
              <a:rPr lang="en-US" dirty="0" smtClean="0"/>
              <a:t>Sequence based: SIFT (Sorting Intolerant From Tolerant)</a:t>
            </a:r>
          </a:p>
          <a:p>
            <a:pPr lvl="2"/>
            <a:r>
              <a:rPr lang="en-US" dirty="0" smtClean="0"/>
              <a:t>Structural: LS-SNP software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Evaluate pathways</a:t>
            </a:r>
          </a:p>
          <a:p>
            <a:pPr lvl="1"/>
            <a:r>
              <a:rPr lang="en-US" dirty="0" smtClean="0"/>
              <a:t>Assign “pathway </a:t>
            </a:r>
            <a:r>
              <a:rPr lang="en-US" dirty="0" err="1" smtClean="0"/>
              <a:t>CaMP</a:t>
            </a:r>
            <a:r>
              <a:rPr lang="en-US" dirty="0" smtClean="0"/>
              <a:t>” score using the </a:t>
            </a:r>
            <a:r>
              <a:rPr lang="en-US" dirty="0" err="1" smtClean="0"/>
              <a:t>Metacore</a:t>
            </a:r>
            <a:r>
              <a:rPr lang="en-US" dirty="0" smtClean="0"/>
              <a:t> database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1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“Pathways, rather than individual genes, appear to govern the course of </a:t>
            </a:r>
            <a:r>
              <a:rPr lang="en-US" sz="3600" dirty="0" err="1" smtClean="0"/>
              <a:t>tumorigenesis</a:t>
            </a:r>
            <a:r>
              <a:rPr lang="en-US" sz="3600" dirty="0" smtClean="0"/>
              <a:t>.”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808080"/>
                </a:solidFill>
              </a:rPr>
              <a:t>Laura D. Wood, et al.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808080"/>
                </a:solidFill>
              </a:rPr>
              <a:t>Science</a:t>
            </a:r>
            <a:r>
              <a:rPr lang="en-US" dirty="0" smtClean="0">
                <a:solidFill>
                  <a:srgbClr val="808080"/>
                </a:solidFill>
              </a:rPr>
              <a:t> </a:t>
            </a:r>
            <a:r>
              <a:rPr lang="en-US" b="1" dirty="0" smtClean="0">
                <a:solidFill>
                  <a:srgbClr val="808080"/>
                </a:solidFill>
              </a:rPr>
              <a:t>318</a:t>
            </a:r>
            <a:r>
              <a:rPr lang="en-US" dirty="0" smtClean="0">
                <a:solidFill>
                  <a:srgbClr val="808080"/>
                </a:solidFill>
              </a:rPr>
              <a:t>, 1108 (2007)</a:t>
            </a: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1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none" dirty="0" smtClean="0"/>
              <a:t>Frequent mutations of genes encoding ubiquitin-mediated proteolysis pathway components in clear cell renal carcinoma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</a:p>
          <a:p>
            <a:endParaRPr lang="en-US" dirty="0"/>
          </a:p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Tim Butler</a:t>
            </a:r>
          </a:p>
          <a:p>
            <a:r>
              <a:rPr lang="en-US" dirty="0" smtClean="0"/>
              <a:t>Spellman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6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Sequencing based study of frequent mutations in </a:t>
            </a:r>
            <a:r>
              <a:rPr lang="en-US" dirty="0" err="1" smtClean="0"/>
              <a:t>ccRCC</a:t>
            </a:r>
            <a:endParaRPr lang="en-US" dirty="0" smtClean="0"/>
          </a:p>
          <a:p>
            <a:r>
              <a:rPr lang="en-US" sz="2800" dirty="0" smtClean="0"/>
              <a:t>Pilot phase of 10 tumor </a:t>
            </a:r>
            <a:r>
              <a:rPr lang="en-US" sz="2800" dirty="0" err="1" smtClean="0"/>
              <a:t>exomes</a:t>
            </a:r>
            <a:endParaRPr lang="en-US" sz="2800" dirty="0" smtClean="0"/>
          </a:p>
          <a:p>
            <a:r>
              <a:rPr lang="en-US" sz="2800" dirty="0" smtClean="0"/>
              <a:t>Expansion phase of 88 tumors focusing on 1,100+ genes</a:t>
            </a:r>
          </a:p>
          <a:p>
            <a:r>
              <a:rPr lang="en-US" sz="2800" dirty="0" smtClean="0"/>
              <a:t>Samples collected from Chinese patients and sequenced by BGI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2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Clear Cell Renal Cell Carcinoma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Genetic pathways 	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Therapy options</a:t>
            </a:r>
          </a:p>
          <a:p>
            <a:pPr marL="0" indent="0">
              <a:buNone/>
            </a:pPr>
            <a:r>
              <a:rPr lang="en-US" b="1" dirty="0" smtClean="0"/>
              <a:t>Sequencing strategies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Sequencing technologies</a:t>
            </a:r>
          </a:p>
          <a:p>
            <a:pPr lvl="1"/>
            <a:r>
              <a:rPr lang="en-US" dirty="0" err="1" smtClean="0">
                <a:solidFill>
                  <a:srgbClr val="808080"/>
                </a:solidFill>
              </a:rPr>
              <a:t>Exome</a:t>
            </a:r>
            <a:r>
              <a:rPr lang="en-US" dirty="0" smtClean="0">
                <a:solidFill>
                  <a:srgbClr val="808080"/>
                </a:solidFill>
              </a:rPr>
              <a:t> sequencing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Mutation detection 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Validation</a:t>
            </a:r>
          </a:p>
          <a:p>
            <a:pPr marL="0" indent="0">
              <a:buNone/>
            </a:pPr>
            <a:r>
              <a:rPr lang="en-US" b="1" dirty="0" smtClean="0"/>
              <a:t>Study Design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Pilot and expansion, or discovery and validation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Mutational analysis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Evaluation of mutated genes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26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GAII sequencer used for all sequencing</a:t>
            </a:r>
          </a:p>
          <a:p>
            <a:r>
              <a:rPr lang="en-US" dirty="0" err="1" smtClean="0"/>
              <a:t>Exome</a:t>
            </a:r>
            <a:r>
              <a:rPr lang="en-US" dirty="0" smtClean="0"/>
              <a:t> capture relied on </a:t>
            </a:r>
            <a:r>
              <a:rPr lang="en-US" dirty="0" err="1" smtClean="0"/>
              <a:t>NimbleGen</a:t>
            </a:r>
            <a:r>
              <a:rPr lang="en-US" dirty="0" smtClean="0"/>
              <a:t> </a:t>
            </a:r>
            <a:r>
              <a:rPr lang="en-US" dirty="0" err="1" smtClean="0"/>
              <a:t>exome</a:t>
            </a:r>
            <a:r>
              <a:rPr lang="en-US" dirty="0" smtClean="0"/>
              <a:t> array kit</a:t>
            </a:r>
          </a:p>
          <a:p>
            <a:pPr lvl="1"/>
            <a:r>
              <a:rPr lang="en-US" sz="2400" dirty="0" smtClean="0"/>
              <a:t>Gene enrichment used custom </a:t>
            </a:r>
            <a:r>
              <a:rPr lang="en-US" sz="2400" dirty="0" err="1" smtClean="0"/>
              <a:t>NimbleGen</a:t>
            </a:r>
            <a:r>
              <a:rPr lang="en-US" sz="2400" dirty="0" smtClean="0"/>
              <a:t> kits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277" y="2956845"/>
            <a:ext cx="2906652" cy="356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 descr="nrg2626-f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367" b="29657"/>
          <a:stretch/>
        </p:blipFill>
        <p:spPr bwMode="auto">
          <a:xfrm>
            <a:off x="573141" y="3034145"/>
            <a:ext cx="2793093" cy="35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0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GAII sequencer used for all sequencing</a:t>
            </a:r>
          </a:p>
          <a:p>
            <a:r>
              <a:rPr lang="en-US" dirty="0" err="1" smtClean="0"/>
              <a:t>Exome</a:t>
            </a:r>
            <a:r>
              <a:rPr lang="en-US" dirty="0" smtClean="0"/>
              <a:t> capture relied on </a:t>
            </a:r>
            <a:r>
              <a:rPr lang="en-US" dirty="0" err="1" smtClean="0"/>
              <a:t>NimbleGen</a:t>
            </a:r>
            <a:r>
              <a:rPr lang="en-US" dirty="0" smtClean="0"/>
              <a:t> </a:t>
            </a:r>
            <a:r>
              <a:rPr lang="en-US" dirty="0" err="1" smtClean="0"/>
              <a:t>exome</a:t>
            </a:r>
            <a:r>
              <a:rPr lang="en-US" dirty="0" smtClean="0"/>
              <a:t> array kit</a:t>
            </a:r>
          </a:p>
          <a:p>
            <a:pPr lvl="1"/>
            <a:r>
              <a:rPr lang="en-US" sz="2400" dirty="0" smtClean="0"/>
              <a:t>Gene enrichment used custom </a:t>
            </a:r>
            <a:r>
              <a:rPr lang="en-US" sz="2400" dirty="0" err="1" smtClean="0"/>
              <a:t>NimbleGen</a:t>
            </a:r>
            <a:r>
              <a:rPr lang="en-US" sz="2400" dirty="0" smtClean="0"/>
              <a:t> kits</a:t>
            </a:r>
          </a:p>
          <a:p>
            <a:r>
              <a:rPr lang="en-US" dirty="0" smtClean="0"/>
              <a:t>Mutation validation conducted with Sanger sequencing and </a:t>
            </a:r>
            <a:r>
              <a:rPr lang="en-US" dirty="0" err="1" smtClean="0"/>
              <a:t>Sequenom</a:t>
            </a:r>
            <a:r>
              <a:rPr lang="en-US" dirty="0" smtClean="0"/>
              <a:t> </a:t>
            </a:r>
            <a:r>
              <a:rPr lang="en-US" dirty="0" err="1" smtClean="0"/>
              <a:t>MassARRAY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789" y="3560884"/>
            <a:ext cx="3440241" cy="289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5076" y="6365630"/>
            <a:ext cx="477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Fumagalli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et. al. BMC Cancer 2010, 10:101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2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GAII sequencer used for all sequencing</a:t>
            </a:r>
          </a:p>
          <a:p>
            <a:r>
              <a:rPr lang="en-US" dirty="0" err="1" smtClean="0"/>
              <a:t>Exome</a:t>
            </a:r>
            <a:r>
              <a:rPr lang="en-US" dirty="0" smtClean="0"/>
              <a:t> capture relied on </a:t>
            </a:r>
            <a:r>
              <a:rPr lang="en-US" dirty="0" err="1" smtClean="0"/>
              <a:t>NimbleGen</a:t>
            </a:r>
            <a:r>
              <a:rPr lang="en-US" dirty="0" smtClean="0"/>
              <a:t> </a:t>
            </a:r>
            <a:r>
              <a:rPr lang="en-US" dirty="0" err="1" smtClean="0"/>
              <a:t>exome</a:t>
            </a:r>
            <a:r>
              <a:rPr lang="en-US" dirty="0" smtClean="0"/>
              <a:t> array kit</a:t>
            </a:r>
          </a:p>
          <a:p>
            <a:pPr lvl="1"/>
            <a:r>
              <a:rPr lang="en-US" sz="2400" dirty="0" smtClean="0"/>
              <a:t>Gene enrichment used custom </a:t>
            </a:r>
            <a:r>
              <a:rPr lang="en-US" sz="2400" dirty="0" err="1" smtClean="0"/>
              <a:t>NimbleGen</a:t>
            </a:r>
            <a:r>
              <a:rPr lang="en-US" sz="2400" dirty="0" smtClean="0"/>
              <a:t> kits</a:t>
            </a:r>
          </a:p>
          <a:p>
            <a:r>
              <a:rPr lang="en-US" dirty="0" smtClean="0"/>
              <a:t>Mutation validation conducted with Sanger sequencing and </a:t>
            </a:r>
            <a:r>
              <a:rPr lang="en-US" dirty="0" err="1" smtClean="0"/>
              <a:t>Sequenom</a:t>
            </a:r>
            <a:r>
              <a:rPr lang="en-US" dirty="0" smtClean="0"/>
              <a:t> </a:t>
            </a:r>
            <a:r>
              <a:rPr lang="en-US" dirty="0" err="1" smtClean="0"/>
              <a:t>MassARRAY</a:t>
            </a:r>
            <a:endParaRPr lang="en-US" dirty="0" smtClean="0"/>
          </a:p>
          <a:p>
            <a:r>
              <a:rPr lang="en-US" dirty="0" smtClean="0"/>
              <a:t>Minimum coverage depth of 10x</a:t>
            </a:r>
          </a:p>
          <a:p>
            <a:pPr lvl="1"/>
            <a:r>
              <a:rPr lang="en-US" dirty="0" smtClean="0"/>
              <a:t>Accounts for error rate, ensuring both copies sequenced, and detected mutation somatic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germline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04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1313" y="1450922"/>
            <a:ext cx="31149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ccRCC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xomes</a:t>
            </a:r>
            <a:endParaRPr lang="en-US" dirty="0" smtClean="0"/>
          </a:p>
          <a:p>
            <a:r>
              <a:rPr lang="en-US" dirty="0" smtClean="0"/>
              <a:t>10 matched normal </a:t>
            </a:r>
            <a:r>
              <a:rPr lang="en-US" dirty="0" err="1" smtClean="0"/>
              <a:t>exomes</a:t>
            </a:r>
            <a:endParaRPr lang="en-US" dirty="0" smtClean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548812" y="2097253"/>
            <a:ext cx="2163" cy="5775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2070" y="2225387"/>
            <a:ext cx="1444240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06735" y="2680091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genes harboring </a:t>
            </a:r>
            <a:r>
              <a:rPr lang="en-US" dirty="0"/>
              <a:t>s</a:t>
            </a:r>
            <a:r>
              <a:rPr lang="en-US" dirty="0" smtClean="0"/>
              <a:t>omatic mutations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736" y="4573084"/>
            <a:ext cx="299957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Enrich for somatic mutation containing genes (234), genes containing </a:t>
            </a:r>
            <a:r>
              <a:rPr lang="en-US" dirty="0" err="1" smtClean="0"/>
              <a:t>ccRCC</a:t>
            </a:r>
            <a:r>
              <a:rPr lang="en-US" dirty="0" smtClean="0"/>
              <a:t> mutations in COSMIC(367), and cancer genes (413)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32598" y="3830379"/>
            <a:ext cx="23044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88 </a:t>
            </a:r>
            <a:r>
              <a:rPr lang="en-US" dirty="0" err="1" smtClean="0"/>
              <a:t>ccRCC</a:t>
            </a:r>
            <a:r>
              <a:rPr lang="en-US" dirty="0" smtClean="0"/>
              <a:t> samples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70908" y="4199711"/>
            <a:ext cx="1426" cy="3808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6157" y="4695603"/>
            <a:ext cx="1355880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06309" y="5173248"/>
            <a:ext cx="153824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4559" y="4896774"/>
            <a:ext cx="21995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significantly mutated genes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758214" y="4466492"/>
            <a:ext cx="0" cy="42227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44558" y="3820161"/>
            <a:ext cx="21995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significantly mutated pathways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00095" y="2821978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Enrich for all genes in significant pathways (135)</a:t>
            </a:r>
          </a:p>
        </p:txBody>
      </p:sp>
      <p:cxnSp>
        <p:nvCxnSpPr>
          <p:cNvPr id="38" name="Straight Arrow Connector 37"/>
          <p:cNvCxnSpPr>
            <a:stCxn id="36" idx="0"/>
            <a:endCxn id="37" idx="2"/>
          </p:cNvCxnSpPr>
          <p:nvPr/>
        </p:nvCxnSpPr>
        <p:spPr>
          <a:xfrm flipH="1" flipV="1">
            <a:off x="6744335" y="3468309"/>
            <a:ext cx="1" cy="3518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744336" y="2198035"/>
            <a:ext cx="13880" cy="6239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50937" y="2380691"/>
            <a:ext cx="1337636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00094" y="1551704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significance of pathway alteration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896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Exome</a:t>
            </a:r>
            <a:r>
              <a:rPr lang="en-US" dirty="0" smtClean="0"/>
              <a:t>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coverage 127x</a:t>
            </a:r>
          </a:p>
          <a:p>
            <a:r>
              <a:rPr lang="en-US" dirty="0" smtClean="0"/>
              <a:t>&gt;92% </a:t>
            </a:r>
            <a:r>
              <a:rPr lang="en-US" dirty="0" err="1" smtClean="0"/>
              <a:t>exonic</a:t>
            </a:r>
            <a:r>
              <a:rPr lang="en-US" dirty="0" smtClean="0"/>
              <a:t> </a:t>
            </a:r>
            <a:r>
              <a:rPr lang="en-US" dirty="0" err="1" smtClean="0"/>
              <a:t>bp</a:t>
            </a:r>
            <a:r>
              <a:rPr lang="en-US" dirty="0" smtClean="0"/>
              <a:t> covered &gt;10x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090" y="2486826"/>
            <a:ext cx="6475975" cy="389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30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1313" y="1450922"/>
            <a:ext cx="31149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ccRCC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xomes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10 matched normal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exomes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548812" y="2097253"/>
            <a:ext cx="2163" cy="5775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2070" y="2225387"/>
            <a:ext cx="1444240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Sequence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6735" y="2680091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Identify genes harboring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omatic mutations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32598" y="3830379"/>
            <a:ext cx="23044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88 </a:t>
            </a:r>
            <a:r>
              <a:rPr lang="en-US" dirty="0" err="1" smtClean="0"/>
              <a:t>ccRCC</a:t>
            </a:r>
            <a:r>
              <a:rPr lang="en-US" dirty="0" smtClean="0"/>
              <a:t> samples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70908" y="4199711"/>
            <a:ext cx="1426" cy="3808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6157" y="4695603"/>
            <a:ext cx="1355880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06309" y="5173248"/>
            <a:ext cx="153824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4559" y="4896774"/>
            <a:ext cx="21995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significantly mutated genes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758214" y="4466492"/>
            <a:ext cx="0" cy="42227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44558" y="3820161"/>
            <a:ext cx="21995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significantly mutated pathways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00095" y="2821978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Enrich for all genes in significant pathways (135)</a:t>
            </a:r>
          </a:p>
        </p:txBody>
      </p:sp>
      <p:cxnSp>
        <p:nvCxnSpPr>
          <p:cNvPr id="38" name="Straight Arrow Connector 37"/>
          <p:cNvCxnSpPr>
            <a:stCxn id="36" idx="0"/>
            <a:endCxn id="37" idx="2"/>
          </p:cNvCxnSpPr>
          <p:nvPr/>
        </p:nvCxnSpPr>
        <p:spPr>
          <a:xfrm flipH="1" flipV="1">
            <a:off x="6744335" y="3468309"/>
            <a:ext cx="1" cy="3518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744336" y="2198035"/>
            <a:ext cx="13880" cy="6239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50937" y="2380691"/>
            <a:ext cx="1337636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00094" y="1551704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significance of pathway alteration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4965" y="4609370"/>
            <a:ext cx="299957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Enrich for somatic mutation containing genes (234), genes containing </a:t>
            </a:r>
            <a:r>
              <a:rPr lang="en-US" dirty="0" err="1" smtClean="0"/>
              <a:t>ccRCC</a:t>
            </a:r>
            <a:r>
              <a:rPr lang="en-US" dirty="0" smtClean="0"/>
              <a:t> mutations in COSMIC(367), and cancer genes (413)</a:t>
            </a:r>
          </a:p>
        </p:txBody>
      </p:sp>
    </p:spTree>
    <p:extLst>
      <p:ext uri="{BB962C8B-B14F-4D97-AF65-F5344CB8AC3E}">
        <p14:creationId xmlns:p14="http://schemas.microsoft.com/office/powerpoint/2010/main" xmlns="" val="34122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Significantly Mutated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798" y="1600200"/>
            <a:ext cx="4619002" cy="4525963"/>
          </a:xfrm>
        </p:spPr>
        <p:txBody>
          <a:bodyPr/>
          <a:lstStyle/>
          <a:p>
            <a:r>
              <a:rPr lang="en-US" dirty="0" smtClean="0"/>
              <a:t>23 Significant genes</a:t>
            </a:r>
          </a:p>
          <a:p>
            <a:pPr lvl="1"/>
            <a:r>
              <a:rPr lang="en-US" dirty="0" smtClean="0"/>
              <a:t>5 previously identified in </a:t>
            </a:r>
            <a:r>
              <a:rPr lang="en-US" dirty="0" err="1" smtClean="0"/>
              <a:t>ccRCC</a:t>
            </a:r>
            <a:endParaRPr lang="en-US" dirty="0" smtClean="0"/>
          </a:p>
          <a:p>
            <a:r>
              <a:rPr lang="en-US" dirty="0" smtClean="0"/>
              <a:t>VHL mutation prevalence much lower than expected</a:t>
            </a:r>
          </a:p>
          <a:p>
            <a:pPr lvl="1"/>
            <a:r>
              <a:rPr lang="en-US" dirty="0" smtClean="0"/>
              <a:t>Previous studies identified prevalence &gt;50%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0230"/>
            <a:ext cx="34575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4004" y="2777384"/>
            <a:ext cx="286996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2576" y="2895600"/>
            <a:ext cx="286996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056" y="3466754"/>
            <a:ext cx="286996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628" y="4183190"/>
            <a:ext cx="286996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694" y="3048000"/>
            <a:ext cx="286996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82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VHL mutation 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possible causes</a:t>
            </a:r>
          </a:p>
          <a:p>
            <a:pPr lvl="1"/>
            <a:r>
              <a:rPr lang="en-US" dirty="0" smtClean="0"/>
              <a:t>Experimental error, low overall mutation rate</a:t>
            </a:r>
          </a:p>
          <a:p>
            <a:pPr lvl="2"/>
            <a:r>
              <a:rPr lang="en-US" dirty="0" smtClean="0"/>
              <a:t>Mutation rate of 1.3/MB is in line with other studies</a:t>
            </a:r>
          </a:p>
          <a:p>
            <a:pPr lvl="1"/>
            <a:r>
              <a:rPr lang="en-US" dirty="0" smtClean="0"/>
              <a:t>VHL can be inactivated through </a:t>
            </a:r>
            <a:r>
              <a:rPr lang="en-US" dirty="0" err="1" smtClean="0"/>
              <a:t>hypermethylation</a:t>
            </a:r>
            <a:endParaRPr lang="en-US" dirty="0" smtClean="0"/>
          </a:p>
          <a:p>
            <a:pPr lvl="2"/>
            <a:r>
              <a:rPr lang="en-US" dirty="0" smtClean="0"/>
              <a:t>Measured to be 6%, still too low</a:t>
            </a:r>
          </a:p>
          <a:p>
            <a:pPr lvl="1"/>
            <a:r>
              <a:rPr lang="en-US" dirty="0" smtClean="0"/>
              <a:t>Samples collected from Chinese patients</a:t>
            </a:r>
          </a:p>
          <a:p>
            <a:pPr lvl="2"/>
            <a:r>
              <a:rPr lang="en-US" dirty="0" smtClean="0"/>
              <a:t>Population specific somatic mutation profiles</a:t>
            </a:r>
          </a:p>
        </p:txBody>
      </p:sp>
    </p:spTree>
    <p:extLst>
      <p:ext uri="{BB962C8B-B14F-4D97-AF65-F5344CB8AC3E}">
        <p14:creationId xmlns:p14="http://schemas.microsoft.com/office/powerpoint/2010/main" xmlns="" val="731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Mutation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52" y="1531834"/>
            <a:ext cx="808511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mutation rate assumed to be the same for all genes</a:t>
            </a:r>
          </a:p>
          <a:p>
            <a:r>
              <a:rPr lang="en-US" dirty="0" smtClean="0"/>
              <a:t>Low expressed genes have higher mutation rates</a:t>
            </a:r>
          </a:p>
          <a:p>
            <a:pPr lvl="1"/>
            <a:r>
              <a:rPr lang="en-US" sz="2400" dirty="0" smtClean="0"/>
              <a:t>Transcription coupled repair</a:t>
            </a:r>
          </a:p>
          <a:p>
            <a:r>
              <a:rPr lang="en-US" dirty="0" smtClean="0"/>
              <a:t>Late replicating genes have higher mutation rates</a:t>
            </a:r>
          </a:p>
          <a:p>
            <a:pPr lvl="1"/>
            <a:r>
              <a:rPr lang="en-US" sz="2400" dirty="0" smtClean="0"/>
              <a:t>Insufficient time for repair machinery to act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488" y="4413373"/>
            <a:ext cx="4299320" cy="18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9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Replicating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186" y="1283998"/>
            <a:ext cx="477361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CSMD3 “Cub and Sushi Domain” protein</a:t>
            </a:r>
          </a:p>
          <a:p>
            <a:r>
              <a:rPr lang="en-US" sz="2800" dirty="0" smtClean="0"/>
              <a:t>Significantly mutated in ovarian, lung, GBM, colorectal, and most other cancers studied by TCGA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45598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06638" y="3302238"/>
            <a:ext cx="4572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5184" y="3725254"/>
            <a:ext cx="4572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9572" y="4290996"/>
            <a:ext cx="457200" cy="3792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7965" y="4876108"/>
            <a:ext cx="536255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2012" y="5303391"/>
            <a:ext cx="777668" cy="6359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348" y="4017524"/>
            <a:ext cx="4204530" cy="236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2787" y="6411921"/>
            <a:ext cx="5242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Lander, Eric. "TCGA Symposium." 17 Nov. 2011.</a:t>
            </a:r>
          </a:p>
        </p:txBody>
      </p:sp>
    </p:spTree>
    <p:extLst>
      <p:ext uri="{BB962C8B-B14F-4D97-AF65-F5344CB8AC3E}">
        <p14:creationId xmlns:p14="http://schemas.microsoft.com/office/powerpoint/2010/main" xmlns="" val="24057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Clear Cell Renal Cell Carcinoma (</a:t>
            </a:r>
            <a:r>
              <a:rPr lang="en-US" dirty="0" err="1" smtClean="0"/>
              <a:t>ccRCC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600199"/>
            <a:ext cx="51625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7615" y="5867218"/>
            <a:ext cx="499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Aria et. </a:t>
            </a:r>
            <a:r>
              <a:rPr lang="en-US" dirty="0">
                <a:solidFill>
                  <a:srgbClr val="808080"/>
                </a:solidFill>
              </a:rPr>
              <a:t>a</a:t>
            </a:r>
            <a:r>
              <a:rPr lang="en-US" dirty="0" smtClean="0">
                <a:solidFill>
                  <a:srgbClr val="808080"/>
                </a:solidFill>
              </a:rPr>
              <a:t>l., </a:t>
            </a:r>
            <a:r>
              <a:rPr lang="en-US" dirty="0" err="1" smtClean="0">
                <a:solidFill>
                  <a:srgbClr val="808080"/>
                </a:solidFill>
              </a:rPr>
              <a:t>Int</a:t>
            </a:r>
            <a:r>
              <a:rPr lang="en-US" dirty="0" smtClean="0">
                <a:solidFill>
                  <a:srgbClr val="808080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J </a:t>
            </a:r>
            <a:r>
              <a:rPr lang="en-US" dirty="0" err="1">
                <a:solidFill>
                  <a:srgbClr val="808080"/>
                </a:solidFill>
              </a:rPr>
              <a:t>Clin</a:t>
            </a:r>
            <a:r>
              <a:rPr lang="en-US" dirty="0">
                <a:solidFill>
                  <a:srgbClr val="808080"/>
                </a:solidFill>
              </a:rPr>
              <a:t> </a:t>
            </a:r>
            <a:r>
              <a:rPr lang="en-US" dirty="0" err="1">
                <a:solidFill>
                  <a:srgbClr val="808080"/>
                </a:solidFill>
              </a:rPr>
              <a:t>Exp</a:t>
            </a:r>
            <a:r>
              <a:rPr lang="en-US" dirty="0">
                <a:solidFill>
                  <a:srgbClr val="808080"/>
                </a:solidFill>
              </a:rPr>
              <a:t> </a:t>
            </a:r>
            <a:r>
              <a:rPr lang="en-US" dirty="0" err="1">
                <a:solidFill>
                  <a:srgbClr val="808080"/>
                </a:solidFill>
              </a:rPr>
              <a:t>Pathol</a:t>
            </a:r>
            <a:r>
              <a:rPr lang="en-US" dirty="0">
                <a:solidFill>
                  <a:srgbClr val="808080"/>
                </a:solidFill>
              </a:rPr>
              <a:t> 2011;4(1):58-73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540415" cy="4876800"/>
          </a:xfrm>
        </p:spPr>
        <p:txBody>
          <a:bodyPr/>
          <a:lstStyle/>
          <a:p>
            <a:r>
              <a:rPr lang="en-US" dirty="0" smtClean="0"/>
              <a:t>RCC incidence 58,000 in United States</a:t>
            </a:r>
          </a:p>
          <a:p>
            <a:r>
              <a:rPr lang="en-US" dirty="0" err="1" smtClean="0"/>
              <a:t>ccRCC</a:t>
            </a:r>
            <a:r>
              <a:rPr lang="en-US" dirty="0" smtClean="0"/>
              <a:t> predominant type (75%)</a:t>
            </a:r>
          </a:p>
          <a:p>
            <a:r>
              <a:rPr lang="en-US" dirty="0"/>
              <a:t>Von </a:t>
            </a:r>
            <a:r>
              <a:rPr lang="en-US" dirty="0" err="1"/>
              <a:t>Hippel-Lindau</a:t>
            </a:r>
            <a:r>
              <a:rPr lang="en-US" dirty="0"/>
              <a:t> (</a:t>
            </a:r>
            <a:r>
              <a:rPr lang="en-US" b="1" dirty="0"/>
              <a:t>VHL</a:t>
            </a:r>
            <a:r>
              <a:rPr lang="en-US" dirty="0"/>
              <a:t>) </a:t>
            </a:r>
            <a:r>
              <a:rPr lang="en-US" dirty="0" smtClean="0"/>
              <a:t>silencing </a:t>
            </a:r>
          </a:p>
          <a:p>
            <a:r>
              <a:rPr lang="en-US" dirty="0" smtClean="0"/>
              <a:t>accumulation </a:t>
            </a:r>
            <a:r>
              <a:rPr lang="en-US" dirty="0"/>
              <a:t>of hypoxia-inducible </a:t>
            </a:r>
            <a:r>
              <a:rPr lang="en-US" dirty="0" smtClean="0"/>
              <a:t>factors (</a:t>
            </a:r>
            <a:r>
              <a:rPr lang="en-US" b="1" dirty="0" smtClean="0"/>
              <a:t>HIFs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production </a:t>
            </a:r>
            <a:r>
              <a:rPr lang="en-US" dirty="0"/>
              <a:t>of </a:t>
            </a:r>
            <a:r>
              <a:rPr lang="en-US" dirty="0" err="1" smtClean="0"/>
              <a:t>angiogenic</a:t>
            </a:r>
            <a:r>
              <a:rPr lang="en-US" dirty="0" smtClean="0"/>
              <a:t>/ </a:t>
            </a:r>
            <a:r>
              <a:rPr lang="en-US" dirty="0"/>
              <a:t>growth factors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2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1313" y="1450922"/>
            <a:ext cx="31149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ccRCC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xomes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10 matched normal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exomes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548812" y="2097253"/>
            <a:ext cx="2163" cy="5775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2070" y="2225387"/>
            <a:ext cx="1444240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Sequence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6735" y="2680091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Identify genes harboring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omatic mutations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32598" y="3830379"/>
            <a:ext cx="23044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88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ccRCC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samples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70908" y="4199711"/>
            <a:ext cx="1426" cy="3808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6157" y="4695603"/>
            <a:ext cx="1355880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Sequence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06309" y="5173248"/>
            <a:ext cx="153824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4559" y="4896774"/>
            <a:ext cx="21995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Identify significantly mutated genes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758214" y="4466492"/>
            <a:ext cx="0" cy="42227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97714" y="3820161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significantly mutated pathway (UMPP)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00095" y="2821978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Enrich for all genes in significant pathways (135)</a:t>
            </a:r>
          </a:p>
        </p:txBody>
      </p:sp>
      <p:cxnSp>
        <p:nvCxnSpPr>
          <p:cNvPr id="38" name="Straight Arrow Connector 37"/>
          <p:cNvCxnSpPr>
            <a:stCxn id="36" idx="0"/>
            <a:endCxn id="37" idx="2"/>
          </p:cNvCxnSpPr>
          <p:nvPr/>
        </p:nvCxnSpPr>
        <p:spPr>
          <a:xfrm flipH="1" flipV="1">
            <a:off x="6744335" y="3468309"/>
            <a:ext cx="1179" cy="3518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744336" y="2198035"/>
            <a:ext cx="13880" cy="6239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50937" y="2380691"/>
            <a:ext cx="1337636" cy="37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00094" y="1551704"/>
            <a:ext cx="288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 significance of pathway alteration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9479" y="4573084"/>
            <a:ext cx="299957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Enrich for somatic mutation containing genes (234), genes containing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ccRCC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mutations in COSMIC(367), and cancer genes (413)</a:t>
            </a:r>
          </a:p>
        </p:txBody>
      </p:sp>
    </p:spTree>
    <p:extLst>
      <p:ext uri="{BB962C8B-B14F-4D97-AF65-F5344CB8AC3E}">
        <p14:creationId xmlns:p14="http://schemas.microsoft.com/office/powerpoint/2010/main" xmlns="" val="16780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Ubiquitin-mediated proteolysis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 of all samples show mutations in UMPP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042" y="2016808"/>
            <a:ext cx="6316434" cy="45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7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Alterations in the UMPP are significantly associated with overexpression of HIF1[alpha] and HIF2[alpha] in ccRC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lterations in the UMPP are significantly associated with overexpression of HIF1[alpha] and HIF2[alpha] in ccRCC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596" y="1212957"/>
            <a:ext cx="6867525" cy="45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39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significantly mutated genes identified in </a:t>
            </a:r>
            <a:r>
              <a:rPr lang="en-US" dirty="0" err="1" smtClean="0"/>
              <a:t>ccRCC</a:t>
            </a:r>
            <a:endParaRPr lang="en-US" dirty="0" smtClean="0"/>
          </a:p>
          <a:p>
            <a:pPr lvl="1"/>
            <a:r>
              <a:rPr lang="en-US" dirty="0" smtClean="0"/>
              <a:t>VHL mutation rate less than expected</a:t>
            </a:r>
          </a:p>
          <a:p>
            <a:pPr lvl="1"/>
            <a:r>
              <a:rPr lang="en-US" dirty="0" smtClean="0"/>
              <a:t>Several suspicious late-replicating genes significant (CSMD3, RYR1)</a:t>
            </a:r>
          </a:p>
          <a:p>
            <a:r>
              <a:rPr lang="en-US" dirty="0" smtClean="0"/>
              <a:t>Half of all samples had mutations in the UMPP</a:t>
            </a:r>
          </a:p>
          <a:p>
            <a:pPr lvl="1"/>
            <a:r>
              <a:rPr lang="en-US" dirty="0" smtClean="0"/>
              <a:t>UMPP mutations significantly correlate with HIF1/2</a:t>
            </a:r>
            <a:r>
              <a:rPr lang="el-GR" baseline="30000" dirty="0" smtClean="0"/>
              <a:t>α</a:t>
            </a:r>
            <a:r>
              <a:rPr lang="en-US" dirty="0" smtClean="0"/>
              <a:t> expression</a:t>
            </a:r>
          </a:p>
          <a:p>
            <a:pPr lvl="1"/>
            <a:r>
              <a:rPr lang="en-US" dirty="0" smtClean="0"/>
              <a:t>Subtype could be informative clinically</a:t>
            </a:r>
          </a:p>
          <a:p>
            <a:pPr lvl="1"/>
            <a:r>
              <a:rPr lang="en-US" dirty="0" smtClean="0"/>
              <a:t>Study only looked at HIF</a:t>
            </a:r>
            <a:r>
              <a:rPr lang="el-GR" baseline="30000" dirty="0" smtClean="0"/>
              <a:t> α</a:t>
            </a:r>
            <a:r>
              <a:rPr lang="en-US" dirty="0" smtClean="0"/>
              <a:t> likely many other proteins affected by UMPP mutation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5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Sequencing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7574" cy="4876800"/>
          </a:xfrm>
        </p:spPr>
        <p:txBody>
          <a:bodyPr/>
          <a:lstStyle/>
          <a:p>
            <a:r>
              <a:rPr lang="en-US" dirty="0" smtClean="0"/>
              <a:t>Previous study conducted with </a:t>
            </a:r>
            <a:r>
              <a:rPr lang="en-US" dirty="0" err="1" smtClean="0"/>
              <a:t>Illumina</a:t>
            </a:r>
            <a:r>
              <a:rPr lang="en-US" dirty="0" smtClean="0"/>
              <a:t> GAII</a:t>
            </a:r>
          </a:p>
          <a:p>
            <a:pPr lvl="1"/>
            <a:r>
              <a:rPr lang="en-US" dirty="0" smtClean="0"/>
              <a:t>Current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HiSeq</a:t>
            </a:r>
            <a:r>
              <a:rPr lang="en-US" dirty="0" smtClean="0"/>
              <a:t> platform has &gt;10x sequencing output</a:t>
            </a:r>
          </a:p>
          <a:p>
            <a:pPr lvl="1"/>
            <a:r>
              <a:rPr lang="en-US" dirty="0" smtClean="0"/>
              <a:t>Allows for faster study, and/or increased sample size</a:t>
            </a:r>
          </a:p>
          <a:p>
            <a:r>
              <a:rPr lang="en-US" dirty="0" smtClean="0"/>
              <a:t>As sequencing continues to become cheaper more clinically significant subtypes will be identified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774" y="2147130"/>
            <a:ext cx="3702916" cy="381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28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07039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4004" y="4542113"/>
            <a:ext cx="286996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4004" y="5583276"/>
            <a:ext cx="286996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4004" y="4010849"/>
            <a:ext cx="286996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02329" y="5996298"/>
            <a:ext cx="510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Glenn, Molecular Ecology Resources 2011, 11:5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Torrent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3364" cy="4876800"/>
          </a:xfrm>
        </p:spPr>
        <p:txBody>
          <a:bodyPr/>
          <a:lstStyle/>
          <a:p>
            <a:r>
              <a:rPr lang="en-US" dirty="0" smtClean="0"/>
              <a:t>“Semiconductor Sequencing”</a:t>
            </a:r>
          </a:p>
          <a:p>
            <a:r>
              <a:rPr lang="en-US" dirty="0" smtClean="0"/>
              <a:t>Lower cost per run, lower throughput</a:t>
            </a:r>
          </a:p>
          <a:p>
            <a:r>
              <a:rPr lang="en-US" dirty="0" smtClean="0"/>
              <a:t>New machine announced claiming to sequence a $1,000 genome per day</a:t>
            </a:r>
          </a:p>
          <a:p>
            <a:r>
              <a:rPr lang="en-US" dirty="0" smtClean="0"/>
              <a:t>Would allow the previous study’s sequencing to be completed in 3-4 days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297" y="675118"/>
            <a:ext cx="3599596" cy="26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297" y="4010825"/>
            <a:ext cx="3599596" cy="26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8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Von </a:t>
            </a:r>
            <a:r>
              <a:rPr lang="en-US" sz="4800" dirty="0" err="1"/>
              <a:t>Hippel-Lindau</a:t>
            </a:r>
            <a:r>
              <a:rPr lang="en-US" sz="4800" dirty="0"/>
              <a:t> protein (</a:t>
            </a:r>
            <a:r>
              <a:rPr lang="en-US" sz="4800" dirty="0" err="1"/>
              <a:t>pVHL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Tumor-suppressor gene</a:t>
            </a:r>
          </a:p>
          <a:p>
            <a:r>
              <a:rPr lang="en-US" dirty="0" smtClean="0"/>
              <a:t>Loss of function detected in 50-90% of sporadic </a:t>
            </a:r>
            <a:r>
              <a:rPr lang="en-US" dirty="0" err="1" smtClean="0"/>
              <a:t>ccRCCs</a:t>
            </a:r>
            <a:endParaRPr lang="en-US" dirty="0" smtClean="0"/>
          </a:p>
          <a:p>
            <a:pPr lvl="1"/>
            <a:r>
              <a:rPr lang="en-US" dirty="0" smtClean="0"/>
              <a:t>Somatic mutations</a:t>
            </a:r>
          </a:p>
          <a:p>
            <a:pPr lvl="1"/>
            <a:r>
              <a:rPr lang="en-US" dirty="0" smtClean="0"/>
              <a:t>Promoter </a:t>
            </a:r>
            <a:r>
              <a:rPr lang="en-US" dirty="0" err="1" smtClean="0"/>
              <a:t>hypermethylation</a:t>
            </a:r>
            <a:r>
              <a:rPr lang="en-US" dirty="0" smtClean="0"/>
              <a:t> 5-20%</a:t>
            </a:r>
          </a:p>
          <a:p>
            <a:pPr lvl="1"/>
            <a:r>
              <a:rPr lang="en-US" dirty="0" smtClean="0"/>
              <a:t>Loss of </a:t>
            </a:r>
            <a:r>
              <a:rPr lang="en-US" dirty="0" err="1" smtClean="0"/>
              <a:t>heterozygosity</a:t>
            </a:r>
            <a:r>
              <a:rPr lang="en-US" dirty="0" smtClean="0"/>
              <a:t> up to 98%</a:t>
            </a:r>
          </a:p>
          <a:p>
            <a:r>
              <a:rPr lang="en-US" dirty="0" err="1" smtClean="0"/>
              <a:t>Ubiquitination</a:t>
            </a:r>
            <a:r>
              <a:rPr lang="en-US" dirty="0" smtClean="0"/>
              <a:t> of </a:t>
            </a:r>
            <a:r>
              <a:rPr lang="en-US" b="1" dirty="0" smtClean="0"/>
              <a:t>HIF-</a:t>
            </a:r>
            <a:r>
              <a:rPr lang="el-GR" b="1" dirty="0" smtClean="0">
                <a:latin typeface="Calibri"/>
                <a:cs typeface="Calibri"/>
              </a:rPr>
              <a:t>α</a:t>
            </a:r>
            <a:endParaRPr lang="en-US" b="1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Transcriptional regulation and stabilization of p53</a:t>
            </a:r>
          </a:p>
          <a:p>
            <a:r>
              <a:rPr lang="en-US" dirty="0" smtClean="0">
                <a:latin typeface="Calibri"/>
                <a:cs typeface="Calibri"/>
              </a:rPr>
              <a:t>Regulation of apoptosis</a:t>
            </a:r>
          </a:p>
          <a:p>
            <a:r>
              <a:rPr lang="en-US" dirty="0" smtClean="0">
                <a:latin typeface="Calibri"/>
                <a:cs typeface="Calibri"/>
              </a:rPr>
              <a:t>ECM assembly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83397521"/>
              </p:ext>
            </p:extLst>
          </p:nvPr>
        </p:nvGraphicFramePr>
        <p:xfrm>
          <a:off x="4724400" y="1524000"/>
          <a:ext cx="415490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477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Hallmarks of Cancer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1600200"/>
            <a:ext cx="6858000" cy="4572000"/>
            <a:chOff x="76200" y="2057400"/>
            <a:chExt cx="5653680" cy="3733800"/>
          </a:xfrm>
        </p:grpSpPr>
        <p:pic>
          <p:nvPicPr>
            <p:cNvPr id="2050" name="Picture 2" descr="http://www.sciencedirect.com/science?_ob=MiamiCaptionURL&amp;_method=retrieve&amp;_eid=1-s2.0-S0092867411001279&amp;_image=1-s2.0-S0092867411001279-gr3_lrg.jpg&amp;_ba=&amp;_fmt=full&amp;_orig=na&amp;_issn=00928674&amp;_pii=S0092867411001279&amp;_isHiQual=Y&amp;_acct=C000048262&amp;_version=1&amp;_urlVersion=0&amp;_userid=1072900&amp;md5=d17f0b51d2bf9ef159c3565bcc613d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057400"/>
              <a:ext cx="565368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43000" y="2362200"/>
              <a:ext cx="1524000" cy="42729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Sustaining proliferative signaling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2362200"/>
              <a:ext cx="1524000" cy="42729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Evading growth suppressors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9413" y="3745924"/>
              <a:ext cx="1524000" cy="42729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Enabling replicative immortality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5133201"/>
              <a:ext cx="1524000" cy="25135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Inducing angiogenesis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5040867"/>
              <a:ext cx="1524000" cy="42729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Activating invasion and metastasis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3810000"/>
              <a:ext cx="1524000" cy="2513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Resisting cell death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437045" y="1973424"/>
            <a:ext cx="1848635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17364" y="2590800"/>
            <a:ext cx="2083036" cy="64242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7044" y="5366487"/>
            <a:ext cx="1848635" cy="3077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0269" y="5243490"/>
            <a:ext cx="1848635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2999" y="3746240"/>
            <a:ext cx="1848635" cy="3077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1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HIF regulation</a:t>
            </a:r>
            <a:endParaRPr lang="en-US" dirty="0"/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01" name="Picture 1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12" y="1447800"/>
            <a:ext cx="7539788" cy="499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6" descr="http://www.kegg.jp/tmp/search_pathway_text/map05211_org_201201111400102964.png?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69" t="8154" r="24344" b="76542"/>
          <a:stretch/>
        </p:blipFill>
        <p:spPr bwMode="auto">
          <a:xfrm>
            <a:off x="8021054" y="4291209"/>
            <a:ext cx="778042" cy="14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1981200" y="6439779"/>
            <a:ext cx="6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08080"/>
                </a:solidFill>
              </a:rPr>
              <a:t>Gossage</a:t>
            </a:r>
            <a:r>
              <a:rPr lang="en-US" dirty="0" smtClean="0">
                <a:solidFill>
                  <a:srgbClr val="808080"/>
                </a:solidFill>
              </a:rPr>
              <a:t>, L. &amp; </a:t>
            </a:r>
            <a:r>
              <a:rPr lang="en-US" dirty="0" err="1" smtClean="0">
                <a:solidFill>
                  <a:srgbClr val="808080"/>
                </a:solidFill>
              </a:rPr>
              <a:t>Eisen</a:t>
            </a:r>
            <a:r>
              <a:rPr lang="en-US" dirty="0" smtClean="0">
                <a:solidFill>
                  <a:srgbClr val="808080"/>
                </a:solidFill>
              </a:rPr>
              <a:t>, T. Nat. Rev. </a:t>
            </a:r>
            <a:r>
              <a:rPr lang="en-US" dirty="0" err="1" smtClean="0">
                <a:solidFill>
                  <a:srgbClr val="808080"/>
                </a:solidFill>
              </a:rPr>
              <a:t>Clin</a:t>
            </a:r>
            <a:r>
              <a:rPr lang="en-US" dirty="0" smtClean="0">
                <a:solidFill>
                  <a:srgbClr val="808080"/>
                </a:solidFill>
              </a:rPr>
              <a:t>. </a:t>
            </a:r>
            <a:r>
              <a:rPr lang="en-US" dirty="0" err="1" smtClean="0">
                <a:solidFill>
                  <a:srgbClr val="808080"/>
                </a:solidFill>
              </a:rPr>
              <a:t>Oncol</a:t>
            </a:r>
            <a:r>
              <a:rPr lang="en-US" dirty="0" smtClean="0">
                <a:solidFill>
                  <a:srgbClr val="808080"/>
                </a:solidFill>
              </a:rPr>
              <a:t>. 7, 277–288 (2010)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4114799"/>
            <a:ext cx="5370096" cy="232497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1211" y="1371600"/>
            <a:ext cx="7948863" cy="243840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1212" y="3810001"/>
            <a:ext cx="2967788" cy="26297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Ubiquitin-mediated proteolysis pathway (UMPP)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752600"/>
            <a:ext cx="8840700" cy="3581400"/>
            <a:chOff x="152400" y="1600200"/>
            <a:chExt cx="8840700" cy="3581400"/>
          </a:xfrm>
        </p:grpSpPr>
        <p:pic>
          <p:nvPicPr>
            <p:cNvPr id="4098" name="Picture 2" descr="http://www.kegg.jp/tmp/search_pathway_text/map04120_org_2012011114410420026.png?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86" t="1389" r="16807" b="67552"/>
            <a:stretch/>
          </p:blipFill>
          <p:spPr bwMode="auto">
            <a:xfrm>
              <a:off x="152400" y="1600200"/>
              <a:ext cx="88407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www.kegg.jp/tmp/search_pathway_text/map04120_org_2012011114410420026.png?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28" t="77813" r="79666" b="7085"/>
            <a:stretch/>
          </p:blipFill>
          <p:spPr bwMode="auto">
            <a:xfrm>
              <a:off x="3705726" y="1905000"/>
              <a:ext cx="1323474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475099" y="3352800"/>
              <a:ext cx="630301" cy="33855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VHL</a:t>
              </a:r>
              <a:endParaRPr lang="en-US" sz="1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97615" y="5867218"/>
            <a:ext cx="499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KEGG reference pathway © </a:t>
            </a:r>
            <a:r>
              <a:rPr lang="en-US" dirty="0" err="1" smtClean="0">
                <a:solidFill>
                  <a:srgbClr val="808080"/>
                </a:solidFill>
              </a:rPr>
              <a:t>Kanehisa</a:t>
            </a:r>
            <a:r>
              <a:rPr lang="en-US" dirty="0" smtClean="0">
                <a:solidFill>
                  <a:srgbClr val="808080"/>
                </a:solidFill>
              </a:rPr>
              <a:t> Laboratories</a:t>
            </a: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7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ccRCC</a:t>
            </a:r>
            <a:r>
              <a:rPr lang="en-US" dirty="0" smtClean="0"/>
              <a:t>-associated genes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5001185"/>
              </p:ext>
            </p:extLst>
          </p:nvPr>
        </p:nvGraphicFramePr>
        <p:xfrm>
          <a:off x="381000" y="1447798"/>
          <a:ext cx="8382000" cy="51054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5105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old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UTX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Histone </a:t>
                      </a:r>
                      <a:r>
                        <a:rPr lang="en-US" sz="1200" dirty="0" err="1">
                          <a:effectLst/>
                        </a:rPr>
                        <a:t>demethylase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BAP1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deubiquitinating</a:t>
                      </a:r>
                      <a:r>
                        <a:rPr lang="en-US" sz="1200" b="1" dirty="0" smtClean="0">
                          <a:effectLst/>
                        </a:rPr>
                        <a:t> enzyme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JARID1C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Histone demethylase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SYNE2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Component of the nuclear envelope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SETD2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Histone </a:t>
                      </a:r>
                      <a:r>
                        <a:rPr lang="en-US" sz="1200" dirty="0" err="1">
                          <a:effectLst/>
                        </a:rPr>
                        <a:t>methyltransferase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SPTBN4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Spectrin (cytoskeletal protein)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PBRM1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 of transcription machinery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AHNAK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nucleoprotein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AKAP13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Protein kinase A anchor protein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TSC1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Tuberous sclerosis 1 (part of mTOR signaling)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SHANK1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 of glutamatergic synapse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ASB15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Target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recognition</a:t>
                      </a:r>
                      <a:r>
                        <a:rPr lang="en-US" sz="1200" b="1" baseline="0" dirty="0" smtClean="0">
                          <a:effectLst/>
                        </a:rPr>
                        <a:t> subunit of ESC complex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Cul7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Cullin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BTRC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Target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recognition </a:t>
                      </a:r>
                      <a:r>
                        <a:rPr lang="en-US" sz="1200" b="1" dirty="0">
                          <a:effectLst/>
                        </a:rPr>
                        <a:t>subunit in SCF complex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76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IFN or IL-2 immunotherapy</a:t>
            </a:r>
          </a:p>
          <a:p>
            <a:r>
              <a:rPr lang="en-US" dirty="0" smtClean="0"/>
              <a:t>VEGF (</a:t>
            </a:r>
            <a:r>
              <a:rPr lang="en-US" dirty="0" err="1" smtClean="0"/>
              <a:t>antiangiogenic</a:t>
            </a:r>
            <a:r>
              <a:rPr lang="en-US" dirty="0" smtClean="0"/>
              <a:t>) therapy (</a:t>
            </a:r>
            <a:r>
              <a:rPr lang="en-US" dirty="0" err="1" smtClean="0"/>
              <a:t>sunitinib</a:t>
            </a:r>
            <a:r>
              <a:rPr lang="en-US" dirty="0" smtClean="0"/>
              <a:t>, </a:t>
            </a:r>
            <a:r>
              <a:rPr lang="en-US" dirty="0" err="1" smtClean="0"/>
              <a:t>pazopanib</a:t>
            </a:r>
            <a:r>
              <a:rPr lang="en-US" dirty="0" smtClean="0"/>
              <a:t>, </a:t>
            </a:r>
            <a:r>
              <a:rPr lang="en-US" dirty="0" err="1" smtClean="0"/>
              <a:t>sorafenib</a:t>
            </a:r>
            <a:r>
              <a:rPr lang="en-US" dirty="0" smtClean="0"/>
              <a:t>, </a:t>
            </a:r>
            <a:r>
              <a:rPr lang="en-US" dirty="0" err="1" smtClean="0"/>
              <a:t>bevacizumab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mTOR</a:t>
            </a:r>
            <a:r>
              <a:rPr lang="en-US" dirty="0" smtClean="0"/>
              <a:t> targeted therapy (</a:t>
            </a:r>
            <a:r>
              <a:rPr lang="en-US" dirty="0" err="1" smtClean="0"/>
              <a:t>temsirolimus</a:t>
            </a:r>
            <a:r>
              <a:rPr lang="en-US" dirty="0" smtClean="0"/>
              <a:t>, </a:t>
            </a:r>
            <a:r>
              <a:rPr lang="en-US" dirty="0" err="1" smtClean="0"/>
              <a:t>everolimus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87" y="2971800"/>
            <a:ext cx="77343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6051884"/>
            <a:ext cx="62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08080"/>
                </a:solidFill>
              </a:rPr>
              <a:t>Co, D. &amp; Atkins, M. Hematol </a:t>
            </a:r>
            <a:r>
              <a:rPr lang="pt-BR" dirty="0">
                <a:solidFill>
                  <a:srgbClr val="808080"/>
                </a:solidFill>
              </a:rPr>
              <a:t>Oncol Clin N Am 25 (2011) 917–935</a:t>
            </a: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">
      <a:dk1>
        <a:srgbClr val="000000"/>
      </a:dk1>
      <a:lt1>
        <a:srgbClr val="FFFFFF"/>
      </a:lt1>
      <a:dk2>
        <a:srgbClr val="5D1750"/>
      </a:dk2>
      <a:lt2>
        <a:srgbClr val="EAE9DA"/>
      </a:lt2>
      <a:accent1>
        <a:srgbClr val="5D1750"/>
      </a:accent1>
      <a:accent2>
        <a:srgbClr val="D8D8D8"/>
      </a:accent2>
      <a:accent3>
        <a:srgbClr val="D5AAF0"/>
      </a:accent3>
      <a:accent4>
        <a:srgbClr val="003399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HSU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1278</TotalTime>
  <Words>1685</Words>
  <Application>Microsoft Office PowerPoint</Application>
  <PresentationFormat>On-screen Show (4:3)</PresentationFormat>
  <Paragraphs>315</Paragraphs>
  <Slides>36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Clarity</vt:lpstr>
      <vt:lpstr>Frequent mutations of genes encoding ubiquitin-mediated proteolysis pathway components in clear cell renal carcinoma</vt:lpstr>
      <vt:lpstr>What you will learn:</vt:lpstr>
      <vt:lpstr>Clear Cell Renal Cell Carcinoma (ccRCC)</vt:lpstr>
      <vt:lpstr>Von Hippel-Lindau protein (pVHL)</vt:lpstr>
      <vt:lpstr>Reminder: Hallmarks of Cancer</vt:lpstr>
      <vt:lpstr>HIF regulation</vt:lpstr>
      <vt:lpstr>Ubiquitin-mediated proteolysis pathway (UMPP)</vt:lpstr>
      <vt:lpstr>Other ccRCC-associated genes</vt:lpstr>
      <vt:lpstr>Therapy options</vt:lpstr>
      <vt:lpstr>Second Generation Sequencing Strategies</vt:lpstr>
      <vt:lpstr>Template preparation strategies</vt:lpstr>
      <vt:lpstr>Reversible Termination </vt:lpstr>
      <vt:lpstr>Exome Sequencing: hybrid selection</vt:lpstr>
      <vt:lpstr>Considerations for cancer genome analysis</vt:lpstr>
      <vt:lpstr>Study design </vt:lpstr>
      <vt:lpstr>Study design continued</vt:lpstr>
      <vt:lpstr>Slide 17</vt:lpstr>
      <vt:lpstr>Frequent mutations of genes encoding ubiquitin-mediated proteolysis pathway components in clear cell renal carcinoma</vt:lpstr>
      <vt:lpstr>Overview</vt:lpstr>
      <vt:lpstr>Sequencing Overview</vt:lpstr>
      <vt:lpstr>Sequencing Overview</vt:lpstr>
      <vt:lpstr>Sequencing Overview</vt:lpstr>
      <vt:lpstr>Experimental Design</vt:lpstr>
      <vt:lpstr>Exome Sequencing</vt:lpstr>
      <vt:lpstr>Experimental Design</vt:lpstr>
      <vt:lpstr>Significantly Mutated Genes</vt:lpstr>
      <vt:lpstr>Low VHL mutation prevalence</vt:lpstr>
      <vt:lpstr>Heterogeneous Mutation Rates</vt:lpstr>
      <vt:lpstr>Late Replicating Genes</vt:lpstr>
      <vt:lpstr>Experimental Design</vt:lpstr>
      <vt:lpstr>Ubiquitin-mediated proteolysis pathway</vt:lpstr>
      <vt:lpstr>Slide 32</vt:lpstr>
      <vt:lpstr>Conclusions</vt:lpstr>
      <vt:lpstr>Advances in Sequencing </vt:lpstr>
      <vt:lpstr>Sequencing Considerations</vt:lpstr>
      <vt:lpstr>Ion Torrent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</dc:creator>
  <cp:lastModifiedBy>ITG</cp:lastModifiedBy>
  <cp:revision>77</cp:revision>
  <dcterms:created xsi:type="dcterms:W3CDTF">2012-01-11T02:34:40Z</dcterms:created>
  <dcterms:modified xsi:type="dcterms:W3CDTF">2012-01-13T01:18:20Z</dcterms:modified>
</cp:coreProperties>
</file>