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8" r:id="rId7"/>
    <p:sldId id="277" r:id="rId8"/>
    <p:sldId id="272" r:id="rId9"/>
    <p:sldId id="278" r:id="rId10"/>
    <p:sldId id="270" r:id="rId11"/>
    <p:sldId id="279" r:id="rId12"/>
    <p:sldId id="269" r:id="rId13"/>
    <p:sldId id="280" r:id="rId14"/>
    <p:sldId id="271" r:id="rId15"/>
    <p:sldId id="281" r:id="rId16"/>
    <p:sldId id="285" r:id="rId17"/>
    <p:sldId id="286" r:id="rId18"/>
    <p:sldId id="287" r:id="rId19"/>
    <p:sldId id="288" r:id="rId20"/>
    <p:sldId id="289" r:id="rId21"/>
    <p:sldId id="290" r:id="rId22"/>
    <p:sldId id="284" r:id="rId23"/>
    <p:sldId id="273" r:id="rId24"/>
    <p:sldId id="292" r:id="rId25"/>
    <p:sldId id="283" r:id="rId26"/>
    <p:sldId id="274" r:id="rId27"/>
    <p:sldId id="282" r:id="rId28"/>
    <p:sldId id="291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8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5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3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6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9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5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23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3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9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15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436D8-E2EC-0945-AD46-0770EE1A474F}" type="datetimeFigureOut">
              <a:rPr lang="en-US" smtClean="0"/>
              <a:t>2/25/13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C470-73DE-4A4F-A98D-124C71D8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8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5295"/>
            <a:ext cx="7772400" cy="2405156"/>
          </a:xfrm>
        </p:spPr>
        <p:txBody>
          <a:bodyPr>
            <a:normAutofit/>
          </a:bodyPr>
          <a:lstStyle/>
          <a:p>
            <a:r>
              <a:rPr lang="en-US" dirty="0" smtClean="0"/>
              <a:t>Modeling Oxygen Consumption and Carbon Dioxide Production in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cervisiae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52473"/>
            <a:ext cx="6400800" cy="2226235"/>
          </a:xfrm>
        </p:spPr>
        <p:txBody>
          <a:bodyPr>
            <a:noAutofit/>
          </a:bodyPr>
          <a:lstStyle/>
          <a:p>
            <a:r>
              <a:rPr lang="en-US" sz="2400" dirty="0" smtClean="0"/>
              <a:t>Paul </a:t>
            </a:r>
            <a:r>
              <a:rPr lang="en-US" sz="2400" dirty="0" err="1" smtClean="0"/>
              <a:t>Magnano</a:t>
            </a:r>
            <a:r>
              <a:rPr lang="en-US" sz="2400" dirty="0" smtClean="0"/>
              <a:t> and Jim McDonald</a:t>
            </a:r>
          </a:p>
          <a:p>
            <a:r>
              <a:rPr lang="en-US" sz="2400" dirty="0" smtClean="0"/>
              <a:t>Loyola Marymount University</a:t>
            </a:r>
          </a:p>
          <a:p>
            <a:r>
              <a:rPr lang="en-US" sz="2400" dirty="0" smtClean="0"/>
              <a:t>BIOL 398-03/MATH 388-01</a:t>
            </a:r>
            <a:endParaRPr lang="en-US" sz="2400" dirty="0"/>
          </a:p>
          <a:p>
            <a:r>
              <a:rPr lang="en-US" sz="2400" dirty="0" err="1" smtClean="0"/>
              <a:t>Seaver</a:t>
            </a:r>
            <a:r>
              <a:rPr lang="en-US" sz="2400" dirty="0" smtClean="0"/>
              <a:t> 202</a:t>
            </a:r>
          </a:p>
          <a:p>
            <a:r>
              <a:rPr lang="en-US" sz="2400" dirty="0" smtClean="0"/>
              <a:t>February 28, 2013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2689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Explanation of Terms Used in Equations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6518"/>
            <a:ext cx="8517467" cy="532676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1: Nitrogen</a:t>
            </a:r>
          </a:p>
          <a:p>
            <a:r>
              <a:rPr lang="en-US" sz="2800" dirty="0"/>
              <a:t>c</a:t>
            </a:r>
            <a:r>
              <a:rPr lang="en-US" sz="2800" dirty="0" smtClean="0"/>
              <a:t>2: Carbon</a:t>
            </a:r>
          </a:p>
          <a:p>
            <a:r>
              <a:rPr lang="en-US" sz="2800" dirty="0"/>
              <a:t>y</a:t>
            </a:r>
            <a:r>
              <a:rPr lang="en-US" sz="2800" dirty="0" smtClean="0"/>
              <a:t>: Yeast</a:t>
            </a:r>
          </a:p>
          <a:p>
            <a:r>
              <a:rPr lang="en-US" sz="2800" dirty="0">
                <a:solidFill>
                  <a:srgbClr val="254061"/>
                </a:solidFill>
              </a:rPr>
              <a:t>o</a:t>
            </a:r>
            <a:r>
              <a:rPr lang="en-US" sz="2800" dirty="0" smtClean="0">
                <a:solidFill>
                  <a:srgbClr val="254061"/>
                </a:solidFill>
              </a:rPr>
              <a:t>: Oxygen</a:t>
            </a:r>
          </a:p>
          <a:p>
            <a:r>
              <a:rPr lang="en-US" sz="2800" dirty="0">
                <a:solidFill>
                  <a:srgbClr val="254061"/>
                </a:solidFill>
              </a:rPr>
              <a:t>x</a:t>
            </a:r>
            <a:r>
              <a:rPr lang="en-US" sz="2800" dirty="0" smtClean="0">
                <a:solidFill>
                  <a:srgbClr val="254061"/>
                </a:solidFill>
              </a:rPr>
              <a:t>: Carbon Dioxide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: Feed Rate of Nitrogen</a:t>
            </a:r>
          </a:p>
          <a:p>
            <a:r>
              <a:rPr lang="en-US" sz="2800" dirty="0">
                <a:solidFill>
                  <a:srgbClr val="000000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2: Feed Rate of Carbon</a:t>
            </a:r>
          </a:p>
          <a:p>
            <a:r>
              <a:rPr lang="en-US" sz="2800" dirty="0">
                <a:solidFill>
                  <a:srgbClr val="254061"/>
                </a:solidFill>
              </a:rPr>
              <a:t>u</a:t>
            </a:r>
            <a:r>
              <a:rPr lang="en-US" sz="2800" dirty="0" smtClean="0">
                <a:solidFill>
                  <a:srgbClr val="254061"/>
                </a:solidFill>
              </a:rPr>
              <a:t>3: Feed Rate of Oxygen</a:t>
            </a:r>
          </a:p>
          <a:p>
            <a:r>
              <a:rPr lang="en-US" sz="2800" dirty="0" smtClean="0"/>
              <a:t>K: Nutrient Saturation Rate Constant</a:t>
            </a:r>
          </a:p>
          <a:p>
            <a:r>
              <a:rPr lang="en-US" sz="2800" dirty="0"/>
              <a:t>q</a:t>
            </a:r>
            <a:r>
              <a:rPr lang="en-US" sz="2800" dirty="0" smtClean="0"/>
              <a:t>: Rate Constant for Nutrient In/Outflow</a:t>
            </a:r>
          </a:p>
          <a:p>
            <a:r>
              <a:rPr lang="en-US" sz="2800" dirty="0"/>
              <a:t>r</a:t>
            </a:r>
            <a:r>
              <a:rPr lang="en-US" sz="2800" dirty="0" smtClean="0"/>
              <a:t>: Net Growth Rate</a:t>
            </a:r>
          </a:p>
          <a:p>
            <a:r>
              <a:rPr lang="en-US" sz="2800" dirty="0" smtClean="0"/>
              <a:t>V: Nutrient Consumption Rate Constant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793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/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Equations Used in the Model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686801" cy="5440362"/>
          </a:xfrm>
        </p:spPr>
        <p:txBody>
          <a:bodyPr>
            <a:normAutofit fontScale="77500" lnSpcReduction="20000"/>
          </a:bodyPr>
          <a:lstStyle/>
          <a:p>
            <a:r>
              <a:rPr lang="en-US" sz="3000" dirty="0" smtClean="0"/>
              <a:t>Nitrogen:</a:t>
            </a:r>
          </a:p>
          <a:p>
            <a:pPr marL="0" indent="0">
              <a:buNone/>
            </a:pPr>
            <a:r>
              <a:rPr lang="en-US" sz="3000" dirty="0" smtClean="0"/>
              <a:t> 	dc1dt=q*u</a:t>
            </a:r>
            <a:r>
              <a:rPr lang="en-US" sz="3000" dirty="0"/>
              <a:t>- q*c1 -((y*c1*V)/(K+c1))*(c2/(c2+K)</a:t>
            </a:r>
            <a:r>
              <a:rPr lang="en-US" sz="3000" dirty="0" smtClean="0"/>
              <a:t>)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 smtClean="0"/>
              <a:t>Carbon:</a:t>
            </a:r>
          </a:p>
          <a:p>
            <a:pPr marL="0" indent="0">
              <a:buNone/>
            </a:pPr>
            <a:r>
              <a:rPr lang="en-US" sz="3000" dirty="0" smtClean="0"/>
              <a:t>	 dc2dt=q</a:t>
            </a:r>
            <a:r>
              <a:rPr lang="en-US" sz="3000" dirty="0"/>
              <a:t>*u2 - q*c2 -((y*c1*V)/(K+c1))*(c2/(c2+K)</a:t>
            </a:r>
            <a:r>
              <a:rPr lang="en-US" sz="3000" dirty="0" smtClean="0"/>
              <a:t>)</a:t>
            </a:r>
          </a:p>
          <a:p>
            <a:pPr marL="0" indent="0">
              <a:buNone/>
            </a:pPr>
            <a:endParaRPr lang="en-US" sz="3000" dirty="0" smtClean="0"/>
          </a:p>
          <a:p>
            <a:r>
              <a:rPr lang="en-US" sz="3000" dirty="0" smtClean="0"/>
              <a:t>Yeast Population: </a:t>
            </a:r>
          </a:p>
          <a:p>
            <a:pPr marL="0" indent="0">
              <a:buNone/>
            </a:pPr>
            <a:r>
              <a:rPr lang="da-DK" sz="3000" dirty="0" smtClean="0"/>
              <a:t>	</a:t>
            </a:r>
            <a:r>
              <a:rPr lang="da-DK" sz="3000" dirty="0" err="1" smtClean="0"/>
              <a:t>dydt</a:t>
            </a:r>
            <a:r>
              <a:rPr lang="da-DK" sz="3000" dirty="0" smtClean="0"/>
              <a:t> </a:t>
            </a:r>
            <a:r>
              <a:rPr lang="da-DK" sz="3000" dirty="0"/>
              <a:t>= (y*r)*(V*c1)/(K+c1)*(c2/(c2+K))*</a:t>
            </a:r>
            <a:r>
              <a:rPr lang="da-DK" sz="3000" dirty="0">
                <a:solidFill>
                  <a:srgbClr val="1F497D"/>
                </a:solidFill>
              </a:rPr>
              <a:t>(o/(</a:t>
            </a:r>
            <a:r>
              <a:rPr lang="da-DK" sz="3000" dirty="0" err="1">
                <a:solidFill>
                  <a:srgbClr val="1F497D"/>
                </a:solidFill>
              </a:rPr>
              <a:t>o+K</a:t>
            </a:r>
            <a:r>
              <a:rPr lang="da-DK" sz="3000" dirty="0">
                <a:solidFill>
                  <a:srgbClr val="1F497D"/>
                </a:solidFill>
              </a:rPr>
              <a:t>)) </a:t>
            </a:r>
            <a:r>
              <a:rPr lang="da-DK" sz="3000" dirty="0"/>
              <a:t>- </a:t>
            </a:r>
            <a:r>
              <a:rPr lang="da-DK" sz="3000" dirty="0" smtClean="0"/>
              <a:t>q</a:t>
            </a:r>
            <a:r>
              <a:rPr lang="da-DK" sz="3000" dirty="0"/>
              <a:t>*</a:t>
            </a:r>
            <a:r>
              <a:rPr lang="da-DK" sz="3000" dirty="0" smtClean="0"/>
              <a:t>y</a:t>
            </a:r>
          </a:p>
          <a:p>
            <a:pPr marL="0" indent="0">
              <a:buNone/>
            </a:pPr>
            <a:endParaRPr lang="da-DK" sz="3000" dirty="0" smtClean="0"/>
          </a:p>
          <a:p>
            <a:r>
              <a:rPr lang="da-DK" sz="3000" dirty="0" smtClean="0"/>
              <a:t>Oxygen: </a:t>
            </a:r>
          </a:p>
          <a:p>
            <a:pPr marL="0" indent="0">
              <a:buNone/>
            </a:pPr>
            <a:r>
              <a:rPr lang="da-DK" sz="3000" dirty="0" smtClean="0"/>
              <a:t>	</a:t>
            </a:r>
            <a:r>
              <a:rPr lang="da-DK" sz="3000" dirty="0" err="1" smtClean="0">
                <a:solidFill>
                  <a:srgbClr val="254061"/>
                </a:solidFill>
              </a:rPr>
              <a:t>dodt</a:t>
            </a:r>
            <a:r>
              <a:rPr lang="da-DK" sz="3000" dirty="0" smtClean="0">
                <a:solidFill>
                  <a:srgbClr val="254061"/>
                </a:solidFill>
              </a:rPr>
              <a:t> </a:t>
            </a:r>
            <a:r>
              <a:rPr lang="da-DK" sz="3000" dirty="0">
                <a:solidFill>
                  <a:srgbClr val="254061"/>
                </a:solidFill>
              </a:rPr>
              <a:t>= q*u3 </a:t>
            </a:r>
            <a:r>
              <a:rPr lang="da-DK" sz="3000" dirty="0" smtClean="0">
                <a:solidFill>
                  <a:srgbClr val="254061"/>
                </a:solidFill>
              </a:rPr>
              <a:t>- q</a:t>
            </a:r>
            <a:r>
              <a:rPr lang="da-DK" sz="3000" dirty="0">
                <a:solidFill>
                  <a:srgbClr val="254061"/>
                </a:solidFill>
              </a:rPr>
              <a:t>*o </a:t>
            </a:r>
            <a:r>
              <a:rPr lang="da-DK" sz="3000" dirty="0" smtClean="0">
                <a:solidFill>
                  <a:srgbClr val="254061"/>
                </a:solidFill>
              </a:rPr>
              <a:t>– ((</a:t>
            </a:r>
            <a:r>
              <a:rPr lang="da-DK" sz="3000" dirty="0">
                <a:solidFill>
                  <a:srgbClr val="254061"/>
                </a:solidFill>
              </a:rPr>
              <a:t>y*o*V)/(</a:t>
            </a:r>
            <a:r>
              <a:rPr lang="da-DK" sz="3000" dirty="0" err="1">
                <a:solidFill>
                  <a:srgbClr val="254061"/>
                </a:solidFill>
              </a:rPr>
              <a:t>K+o</a:t>
            </a:r>
            <a:r>
              <a:rPr lang="da-DK" sz="3000" dirty="0" smtClean="0">
                <a:solidFill>
                  <a:srgbClr val="254061"/>
                </a:solidFill>
              </a:rPr>
              <a:t>))</a:t>
            </a:r>
            <a:endParaRPr lang="da-DK" sz="3000" dirty="0" smtClean="0">
              <a:solidFill>
                <a:srgbClr val="254061"/>
              </a:solidFill>
            </a:endParaRPr>
          </a:p>
          <a:p>
            <a:pPr marL="0" indent="0">
              <a:buNone/>
            </a:pPr>
            <a:endParaRPr lang="da-DK" sz="3000" dirty="0" smtClean="0"/>
          </a:p>
          <a:p>
            <a:r>
              <a:rPr lang="da-DK" sz="3000" dirty="0" err="1" smtClean="0"/>
              <a:t>Carbon</a:t>
            </a:r>
            <a:r>
              <a:rPr lang="da-DK" sz="3000" dirty="0" smtClean="0"/>
              <a:t> </a:t>
            </a:r>
            <a:r>
              <a:rPr lang="da-DK" sz="3000" dirty="0" err="1" smtClean="0"/>
              <a:t>Dioxide</a:t>
            </a:r>
            <a:r>
              <a:rPr lang="da-DK" sz="3000" dirty="0" smtClean="0"/>
              <a:t>: </a:t>
            </a:r>
          </a:p>
          <a:p>
            <a:pPr marL="0" indent="0">
              <a:buNone/>
            </a:pPr>
            <a:r>
              <a:rPr lang="da-DK" sz="3000" dirty="0" smtClean="0"/>
              <a:t>	</a:t>
            </a:r>
            <a:r>
              <a:rPr lang="da-DK" sz="3000" dirty="0" err="1" smtClean="0">
                <a:solidFill>
                  <a:srgbClr val="1F497D"/>
                </a:solidFill>
              </a:rPr>
              <a:t>dxdt</a:t>
            </a:r>
            <a:r>
              <a:rPr lang="da-DK" sz="3000" dirty="0" smtClean="0">
                <a:solidFill>
                  <a:srgbClr val="1F497D"/>
                </a:solidFill>
              </a:rPr>
              <a:t> </a:t>
            </a:r>
            <a:r>
              <a:rPr lang="da-DK" sz="3000" dirty="0">
                <a:solidFill>
                  <a:srgbClr val="1F497D"/>
                </a:solidFill>
              </a:rPr>
              <a:t>= ((y*o*V)/(</a:t>
            </a:r>
            <a:r>
              <a:rPr lang="da-DK" sz="3000" dirty="0" err="1">
                <a:solidFill>
                  <a:srgbClr val="1F497D"/>
                </a:solidFill>
              </a:rPr>
              <a:t>K+o</a:t>
            </a:r>
            <a:r>
              <a:rPr lang="da-DK" sz="3000" dirty="0">
                <a:solidFill>
                  <a:srgbClr val="1F497D"/>
                </a:solidFill>
              </a:rPr>
              <a:t>)</a:t>
            </a:r>
            <a:r>
              <a:rPr lang="da-DK" sz="3000" dirty="0" smtClean="0">
                <a:solidFill>
                  <a:srgbClr val="1F497D"/>
                </a:solidFill>
              </a:rPr>
              <a:t>) - q</a:t>
            </a:r>
            <a:r>
              <a:rPr lang="da-DK" sz="3000" dirty="0">
                <a:solidFill>
                  <a:srgbClr val="1F497D"/>
                </a:solidFill>
              </a:rPr>
              <a:t>*x</a:t>
            </a:r>
          </a:p>
          <a:p>
            <a:endParaRPr lang="da-DK" sz="2800" dirty="0"/>
          </a:p>
          <a:p>
            <a:endParaRPr lang="da-DK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7032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/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Explanation of </a:t>
            </a:r>
            <a:r>
              <a:rPr lang="en-US" sz="3600" b="1" dirty="0"/>
              <a:t>R</a:t>
            </a:r>
            <a:r>
              <a:rPr lang="en-US" sz="3600" b="1" dirty="0" smtClean="0"/>
              <a:t>equired Parameters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371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Nutrient Saturation Rate Constant -&gt; amount of nutrient that saturates the cell</a:t>
            </a:r>
          </a:p>
          <a:p>
            <a:r>
              <a:rPr lang="en-US" sz="2800" dirty="0" smtClean="0"/>
              <a:t>Rate Constant for Nutrient In/Outflow -&gt; rate of flow in and out of </a:t>
            </a:r>
            <a:r>
              <a:rPr lang="en-US" sz="2800" dirty="0" err="1"/>
              <a:t>C</a:t>
            </a:r>
            <a:r>
              <a:rPr lang="en-US" sz="2800" dirty="0" err="1" smtClean="0"/>
              <a:t>hemostat</a:t>
            </a:r>
            <a:endParaRPr lang="en-US" sz="2800" dirty="0" smtClean="0"/>
          </a:p>
          <a:p>
            <a:r>
              <a:rPr lang="en-US" sz="2800" dirty="0" smtClean="0"/>
              <a:t>Net Growth Rate -&gt; birth rate of yeast – death rate of yeast</a:t>
            </a:r>
          </a:p>
          <a:p>
            <a:r>
              <a:rPr lang="en-US" sz="2800" dirty="0" smtClean="0"/>
              <a:t>Nutrient Consumption Rate Constant -&gt; amount of nutrient that is consumed by cell</a:t>
            </a:r>
          </a:p>
          <a:p>
            <a:r>
              <a:rPr lang="en-US" sz="2800" dirty="0" smtClean="0"/>
              <a:t>Feed Rate of Nitrogen -&gt; rate that nitrogen flows in</a:t>
            </a:r>
          </a:p>
          <a:p>
            <a:r>
              <a:rPr lang="en-US" sz="2800" dirty="0" smtClean="0"/>
              <a:t>Feed Rate of Carbon -&gt; rate that carbon flows in</a:t>
            </a:r>
          </a:p>
          <a:p>
            <a:r>
              <a:rPr lang="en-US" sz="2800" dirty="0" smtClean="0"/>
              <a:t>Feed Rate of Oxygen -&gt; rate that oxygen flows in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814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/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Graph of our Initial Simulation </a:t>
            </a:r>
            <a:endParaRPr lang="en-US" sz="3600" b="1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48" y="1575569"/>
            <a:ext cx="6134407" cy="46008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70455" y="2009376"/>
            <a:ext cx="123795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o</a:t>
            </a:r>
            <a:r>
              <a:rPr lang="en-US" sz="1600" dirty="0" smtClean="0"/>
              <a:t>0 = 8</a:t>
            </a:r>
            <a:endParaRPr lang="en-US" sz="1600" dirty="0"/>
          </a:p>
          <a:p>
            <a:r>
              <a:rPr lang="en-US" sz="1600" dirty="0"/>
              <a:t>q = 0.2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647000" y="586705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7925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Inflow/Outflow Rate was Increased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62720" y="1977226"/>
            <a:ext cx="115757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t0 = 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 smtClean="0"/>
              <a:t>c20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o</a:t>
            </a:r>
            <a:r>
              <a:rPr lang="en-US" sz="1600" dirty="0" smtClean="0"/>
              <a:t>0 = 8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q = 0.5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pic>
        <p:nvPicPr>
          <p:cNvPr id="5" name="Picture 4" descr="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10" y="1417638"/>
            <a:ext cx="6237815" cy="46783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39802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Inflow/Outflow </a:t>
            </a:r>
            <a:r>
              <a:rPr lang="en-US" sz="3600" b="1" dirty="0"/>
              <a:t>Rate was Decreased</a:t>
            </a:r>
          </a:p>
        </p:txBody>
      </p:sp>
      <p:pic>
        <p:nvPicPr>
          <p:cNvPr id="5" name="Picture 4" descr="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25" y="1362556"/>
            <a:ext cx="6311258" cy="47334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77572" y="1864701"/>
            <a:ext cx="135049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t1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o</a:t>
            </a:r>
            <a:r>
              <a:rPr lang="en-US" sz="1600" dirty="0" smtClean="0"/>
              <a:t>0 = 8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q = 0.1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09786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Initial O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Concentration was Increased</a:t>
            </a:r>
            <a:endParaRPr lang="en-US" sz="3600" b="1" dirty="0"/>
          </a:p>
        </p:txBody>
      </p:sp>
      <p:pic>
        <p:nvPicPr>
          <p:cNvPr id="5" name="Picture 4" descr="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99" y="1417638"/>
            <a:ext cx="6237816" cy="46783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906148" y="1864701"/>
            <a:ext cx="121886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o</a:t>
            </a:r>
            <a:r>
              <a:rPr lang="en-US" sz="1600" dirty="0" smtClean="0">
                <a:solidFill>
                  <a:srgbClr val="FF0000"/>
                </a:solidFill>
              </a:rPr>
              <a:t>0 = 20</a:t>
            </a:r>
            <a:endParaRPr lang="en-US" sz="1600" dirty="0"/>
          </a:p>
          <a:p>
            <a:r>
              <a:rPr lang="en-US" sz="1600" dirty="0"/>
              <a:t>q = 0.2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6131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Purpose and Significance of our model</a:t>
            </a:r>
          </a:p>
          <a:p>
            <a:r>
              <a:rPr lang="en-US" sz="2800" dirty="0" smtClean="0"/>
              <a:t>State Variables Used</a:t>
            </a:r>
          </a:p>
          <a:p>
            <a:r>
              <a:rPr lang="en-US" sz="2800" dirty="0"/>
              <a:t>Explanations of Terms </a:t>
            </a:r>
            <a:r>
              <a:rPr lang="en-US" sz="2800" dirty="0" smtClean="0"/>
              <a:t>Used</a:t>
            </a:r>
          </a:p>
          <a:p>
            <a:r>
              <a:rPr lang="en-US" sz="2800" dirty="0" smtClean="0"/>
              <a:t>System of Differential Equations</a:t>
            </a:r>
          </a:p>
          <a:p>
            <a:r>
              <a:rPr lang="en-US" sz="2800" dirty="0" smtClean="0"/>
              <a:t>Parameters Required for Simulation</a:t>
            </a:r>
          </a:p>
          <a:p>
            <a:r>
              <a:rPr lang="en-US" sz="2800" dirty="0" smtClean="0"/>
              <a:t>Output of Simulation/Graphs</a:t>
            </a:r>
          </a:p>
          <a:p>
            <a:r>
              <a:rPr lang="en-US" sz="2800" dirty="0" smtClean="0"/>
              <a:t>Discussion of Results</a:t>
            </a:r>
          </a:p>
          <a:p>
            <a:r>
              <a:rPr lang="en-US" sz="2800" dirty="0" smtClean="0"/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1236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Initial O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Concentration was Decreased</a:t>
            </a:r>
            <a:endParaRPr lang="en-US" sz="3600" b="1" dirty="0"/>
          </a:p>
        </p:txBody>
      </p:sp>
      <p:pic>
        <p:nvPicPr>
          <p:cNvPr id="8" name="Picture 7" descr="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87" y="1417638"/>
            <a:ext cx="6237816" cy="46783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54379" y="1800401"/>
            <a:ext cx="124507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/>
              <a:t>t</a:t>
            </a:r>
            <a:r>
              <a:rPr lang="en-US" sz="1600" dirty="0" smtClean="0"/>
              <a:t>1 = 100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 smtClean="0"/>
              <a:t>N0 = 30</a:t>
            </a:r>
            <a:endParaRPr lang="en-US" sz="1600" dirty="0"/>
          </a:p>
          <a:p>
            <a:r>
              <a:rPr lang="en-US" sz="1600" dirty="0"/>
              <a:t>c</a:t>
            </a:r>
            <a:r>
              <a:rPr lang="en-US" sz="1600" dirty="0" smtClean="0"/>
              <a:t>20 = 0</a:t>
            </a:r>
            <a:endParaRPr lang="en-US" sz="1600" dirty="0"/>
          </a:p>
          <a:p>
            <a:r>
              <a:rPr lang="en-US" sz="1600" dirty="0"/>
              <a:t>x</a:t>
            </a:r>
            <a:r>
              <a:rPr lang="en-US" sz="1600" dirty="0" smtClean="0"/>
              <a:t>0 = 0</a:t>
            </a:r>
            <a:endParaRPr lang="en-US" sz="1600" dirty="0"/>
          </a:p>
          <a:p>
            <a:r>
              <a:rPr lang="en-US" sz="1600" dirty="0">
                <a:solidFill>
                  <a:srgbClr val="FF0000"/>
                </a:solidFill>
              </a:rPr>
              <a:t>o</a:t>
            </a:r>
            <a:r>
              <a:rPr lang="en-US" sz="1600" dirty="0" smtClean="0">
                <a:solidFill>
                  <a:srgbClr val="FF0000"/>
                </a:solidFill>
              </a:rPr>
              <a:t>0 = 2</a:t>
            </a:r>
            <a:endParaRPr lang="en-US" sz="1600" dirty="0"/>
          </a:p>
          <a:p>
            <a:r>
              <a:rPr lang="en-US" sz="1600" dirty="0"/>
              <a:t>q = 0.2</a:t>
            </a:r>
          </a:p>
          <a:p>
            <a:r>
              <a:rPr lang="en-US" sz="1600" dirty="0"/>
              <a:t>u = 120</a:t>
            </a:r>
          </a:p>
          <a:p>
            <a:r>
              <a:rPr lang="en-US" sz="1600" dirty="0"/>
              <a:t>r = 1.0</a:t>
            </a:r>
          </a:p>
          <a:p>
            <a:r>
              <a:rPr lang="en-US" sz="1600" dirty="0"/>
              <a:t>K = 5</a:t>
            </a:r>
          </a:p>
          <a:p>
            <a:r>
              <a:rPr lang="en-US" sz="1600" dirty="0"/>
              <a:t>V = 0.5</a:t>
            </a:r>
          </a:p>
          <a:p>
            <a:r>
              <a:rPr lang="en-US" sz="1600" dirty="0"/>
              <a:t>u2 = 60</a:t>
            </a:r>
          </a:p>
          <a:p>
            <a:r>
              <a:rPr lang="en-US" sz="1600" dirty="0"/>
              <a:t>u</a:t>
            </a:r>
            <a:r>
              <a:rPr lang="en-US" sz="1600" dirty="0" smtClean="0"/>
              <a:t>3 = 40</a:t>
            </a:r>
            <a:endParaRPr lang="en-US" sz="16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47000" y="5834494"/>
            <a:ext cx="7489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31580" y="3155667"/>
            <a:ext cx="1952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Concentration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8771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Results of Simulation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general trend of each simulation in our model:</a:t>
            </a:r>
          </a:p>
          <a:p>
            <a:pPr lvl="1"/>
            <a:r>
              <a:rPr lang="en-US" dirty="0" smtClean="0"/>
              <a:t>As oxygen was fed into the </a:t>
            </a:r>
            <a:r>
              <a:rPr lang="en-US" dirty="0" err="1" smtClean="0"/>
              <a:t>chemostat</a:t>
            </a:r>
            <a:r>
              <a:rPr lang="en-US" dirty="0" smtClean="0"/>
              <a:t> the oxygen consumption increased, resulting in an initial increase in carbon dioxide production.</a:t>
            </a:r>
          </a:p>
          <a:p>
            <a:pPr lvl="1"/>
            <a:r>
              <a:rPr lang="en-US" dirty="0" smtClean="0"/>
              <a:t>After an amount of time both the O2 consumption and CO2 production leveled off into a steady state (the time and amount were dependent on the value of the other variables).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62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/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Discussion of Results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et al. found that oxygen consumption and carbon dioxide production achieve steady states quickly in the </a:t>
            </a:r>
            <a:r>
              <a:rPr lang="en-US" sz="2800" dirty="0" err="1" smtClean="0"/>
              <a:t>chemostat</a:t>
            </a:r>
            <a:r>
              <a:rPr lang="en-US" sz="2800" dirty="0"/>
              <a:t> </a:t>
            </a:r>
            <a:r>
              <a:rPr lang="en-US" sz="2800" dirty="0" smtClean="0"/>
              <a:t>when aerobic conditions are present. </a:t>
            </a:r>
          </a:p>
          <a:p>
            <a:r>
              <a:rPr lang="en-US" sz="2800" dirty="0" smtClean="0"/>
              <a:t>Our equations modeled the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 when the yeast is performing aerobic metabolism. </a:t>
            </a:r>
          </a:p>
          <a:p>
            <a:r>
              <a:rPr lang="en-US" sz="2800" dirty="0" smtClean="0"/>
              <a:t>Similar to the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paper, our model produced steady states in both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shortly after initial increases.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1377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Discussion of Results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graphs from our model </a:t>
            </a:r>
            <a:r>
              <a:rPr lang="en-US" sz="2800" dirty="0" smtClean="0"/>
              <a:t>showed </a:t>
            </a:r>
            <a:r>
              <a:rPr lang="en-US" sz="2800" dirty="0"/>
              <a:t>a similar trend to the graphs in the </a:t>
            </a:r>
            <a:r>
              <a:rPr lang="en-US" sz="2800" dirty="0" err="1"/>
              <a:t>ter</a:t>
            </a:r>
            <a:r>
              <a:rPr lang="en-US" sz="2800" dirty="0"/>
              <a:t> </a:t>
            </a:r>
            <a:r>
              <a:rPr lang="en-US" sz="2800" dirty="0" err="1"/>
              <a:t>Schure</a:t>
            </a:r>
            <a:r>
              <a:rPr lang="en-US" sz="2800" dirty="0"/>
              <a:t> paper above </a:t>
            </a:r>
            <a:r>
              <a:rPr lang="en-US" sz="2800" dirty="0" smtClean="0"/>
              <a:t>44 </a:t>
            </a:r>
            <a:r>
              <a:rPr lang="en-US" sz="2800" dirty="0" err="1" smtClean="0"/>
              <a:t>mM</a:t>
            </a:r>
            <a:r>
              <a:rPr lang="en-US" sz="2800" dirty="0" smtClean="0"/>
              <a:t> </a:t>
            </a:r>
            <a:r>
              <a:rPr lang="en-US" sz="2800" dirty="0"/>
              <a:t>ammonia concentration. </a:t>
            </a:r>
            <a:endParaRPr lang="en-US" sz="2800" dirty="0" smtClean="0"/>
          </a:p>
          <a:p>
            <a:r>
              <a:rPr lang="en-US" sz="2800" dirty="0" smtClean="0"/>
              <a:t>We formulated new equations for a model that accounted for the steady states achieved in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production.</a:t>
            </a:r>
          </a:p>
          <a:p>
            <a:r>
              <a:rPr lang="en-US" sz="2800" dirty="0" smtClean="0"/>
              <a:t>Our model reflected the data and graphs present in the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paper.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621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/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Possible Future Directions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model accounts for CO2 production in aerobic metabolism. A possible future direction would be to compare CO2 production between aerobic and anaerobic metabolism.</a:t>
            </a:r>
          </a:p>
          <a:p>
            <a:r>
              <a:rPr lang="en-US" dirty="0" smtClean="0"/>
              <a:t>We could also compare the growth rates of </a:t>
            </a:r>
            <a:r>
              <a:rPr lang="en-US" i="1" dirty="0" smtClean="0"/>
              <a:t>Saccharomyces </a:t>
            </a:r>
            <a:r>
              <a:rPr lang="en-US" i="1" dirty="0" err="1" smtClean="0"/>
              <a:t>cervisiae</a:t>
            </a:r>
            <a:r>
              <a:rPr lang="en-US" i="1" dirty="0" smtClean="0"/>
              <a:t> </a:t>
            </a:r>
            <a:r>
              <a:rPr lang="en-US" dirty="0" smtClean="0"/>
              <a:t>between the two types of metabolism.</a:t>
            </a:r>
          </a:p>
        </p:txBody>
      </p:sp>
    </p:spTree>
    <p:extLst>
      <p:ext uri="{BB962C8B-B14F-4D97-AF65-F5344CB8AC3E}">
        <p14:creationId xmlns:p14="http://schemas.microsoft.com/office/powerpoint/2010/main" val="1468605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Summary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Model’s Purpose and Significance</a:t>
            </a:r>
          </a:p>
          <a:p>
            <a:r>
              <a:rPr lang="en-US" sz="2800" dirty="0" smtClean="0"/>
              <a:t>State Variables Explained</a:t>
            </a:r>
          </a:p>
          <a:p>
            <a:r>
              <a:rPr lang="en-US" sz="2800" dirty="0" smtClean="0"/>
              <a:t>All Terms Used Explained</a:t>
            </a:r>
          </a:p>
          <a:p>
            <a:r>
              <a:rPr lang="en-US" sz="2800" dirty="0" smtClean="0"/>
              <a:t>Differential Equations We Modeled</a:t>
            </a:r>
          </a:p>
          <a:p>
            <a:r>
              <a:rPr lang="en-US" sz="2800" dirty="0" smtClean="0"/>
              <a:t>Parameters Explained</a:t>
            </a:r>
          </a:p>
          <a:p>
            <a:r>
              <a:rPr lang="en-US" sz="2800" dirty="0" smtClean="0"/>
              <a:t>Observed Simulation Outputs and Graphs </a:t>
            </a:r>
          </a:p>
          <a:p>
            <a:r>
              <a:rPr lang="en-US" sz="2800" dirty="0" smtClean="0"/>
              <a:t>Results Discussed</a:t>
            </a:r>
          </a:p>
          <a:p>
            <a:r>
              <a:rPr lang="en-US" sz="2800" dirty="0" smtClean="0"/>
              <a:t>Looked at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References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Schure</a:t>
            </a:r>
            <a:r>
              <a:rPr lang="en-US" dirty="0"/>
              <a:t>, </a:t>
            </a:r>
            <a:r>
              <a:rPr lang="en-US" dirty="0" err="1"/>
              <a:t>Eelko</a:t>
            </a:r>
            <a:r>
              <a:rPr lang="en-US" dirty="0"/>
              <a:t> G</a:t>
            </a:r>
            <a:r>
              <a:rPr lang="en-US" dirty="0" smtClean="0"/>
              <a:t>. et al. </a:t>
            </a:r>
            <a:r>
              <a:rPr lang="en-US" dirty="0"/>
              <a:t>"The Concentration of Ammonia Regulates Nitrogen Metabolism in Saccharomyces </a:t>
            </a:r>
            <a:r>
              <a:rPr lang="en-US" dirty="0" err="1"/>
              <a:t>Cerevisiae</a:t>
            </a:r>
            <a:r>
              <a:rPr lang="en-US" dirty="0"/>
              <a:t>." </a:t>
            </a:r>
            <a:r>
              <a:rPr lang="en-US" i="1" dirty="0"/>
              <a:t>Journal of Bacteriology</a:t>
            </a:r>
            <a:r>
              <a:rPr lang="en-US" dirty="0"/>
              <a:t> 177.22 (1995): 6672-675.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12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Purpose and Significance of our model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State Variables Used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Explanations of Terms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Used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Purpose of our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329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et al. measured the oxygen consumption and carbon dioxide production of </a:t>
            </a:r>
            <a:r>
              <a:rPr lang="en-US" sz="2800" i="1" dirty="0" smtClean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dirty="0" smtClean="0"/>
              <a:t> in their paper on nitrogen metabolism.</a:t>
            </a:r>
          </a:p>
          <a:p>
            <a:r>
              <a:rPr lang="en-US" sz="2800" dirty="0" smtClean="0"/>
              <a:t>The class </a:t>
            </a:r>
            <a:r>
              <a:rPr lang="en-US" sz="2800" dirty="0" err="1" smtClean="0"/>
              <a:t>chemostat</a:t>
            </a:r>
            <a:r>
              <a:rPr lang="en-US" sz="2800" dirty="0" smtClean="0"/>
              <a:t> model did not account for these two variables. </a:t>
            </a:r>
          </a:p>
          <a:p>
            <a:r>
              <a:rPr lang="en-US" sz="2800" dirty="0" smtClean="0"/>
              <a:t>Our goal was to develop a model that will predict the  oxygen consumption and carbon dioxide production of </a:t>
            </a:r>
            <a:r>
              <a:rPr lang="en-US" sz="2800" i="1" dirty="0" smtClean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dirty="0" smtClean="0"/>
              <a:t> within the </a:t>
            </a:r>
            <a:r>
              <a:rPr lang="en-US" sz="2800" dirty="0" err="1" smtClean="0"/>
              <a:t>chemostat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Our model would allow us to observe the changes in oxygen consumption and carbon dioxide production when other state variables were changed. </a:t>
            </a:r>
          </a:p>
        </p:txBody>
      </p:sp>
    </p:spTree>
    <p:extLst>
      <p:ext uri="{BB962C8B-B14F-4D97-AF65-F5344CB8AC3E}">
        <p14:creationId xmlns:p14="http://schemas.microsoft.com/office/powerpoint/2010/main" val="1568560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Significance of the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8506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i="1" dirty="0" smtClean="0"/>
              <a:t> </a:t>
            </a:r>
            <a:r>
              <a:rPr lang="en-US" sz="2800" dirty="0" smtClean="0"/>
              <a:t>consume oxygen for metabolic purposes and give off carbon dioxide as a result.</a:t>
            </a:r>
          </a:p>
          <a:p>
            <a:r>
              <a:rPr lang="en-US" sz="2800" dirty="0" smtClean="0"/>
              <a:t>The ratio of these two processes make up the respiratory quotient (RQ). </a:t>
            </a:r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</a:t>
            </a:r>
            <a:r>
              <a:rPr lang="en-US" sz="2800" dirty="0" smtClean="0"/>
              <a:t> paper showed that the respiratory quotient stayed relatively constant.</a:t>
            </a:r>
          </a:p>
          <a:p>
            <a:r>
              <a:rPr lang="en-US" sz="2800" dirty="0" smtClean="0"/>
              <a:t>The RQ remained constant above 44 </a:t>
            </a:r>
            <a:r>
              <a:rPr lang="en-US" sz="2800" dirty="0" err="1" smtClean="0"/>
              <a:t>mM</a:t>
            </a:r>
            <a:r>
              <a:rPr lang="en-US" sz="2800" dirty="0" smtClean="0"/>
              <a:t> of ammonium concentration because both the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 were in a steady state.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83727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Significance of the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13827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 wanted to develop an equation that modeled </a:t>
            </a:r>
            <a:r>
              <a:rPr lang="en-US" sz="2800" dirty="0" err="1" smtClean="0"/>
              <a:t>ter</a:t>
            </a:r>
            <a:r>
              <a:rPr lang="en-US" sz="2800" dirty="0" smtClean="0"/>
              <a:t> </a:t>
            </a:r>
            <a:r>
              <a:rPr lang="en-US" sz="2800" dirty="0" err="1" smtClean="0"/>
              <a:t>Schure’s</a:t>
            </a:r>
            <a:r>
              <a:rPr lang="en-US" sz="2800" dirty="0" smtClean="0"/>
              <a:t> data.</a:t>
            </a:r>
          </a:p>
          <a:p>
            <a:r>
              <a:rPr lang="en-US" sz="2800" dirty="0" smtClean="0"/>
              <a:t>This model was developed with the goal of achieving steady states in O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production.</a:t>
            </a:r>
          </a:p>
          <a:p>
            <a:r>
              <a:rPr lang="en-US" sz="2800" dirty="0" smtClean="0"/>
              <a:t>The model we developed showed an initial increase in O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consumption which led to an initial increase in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production, then over time both variables achieved steady states.</a:t>
            </a:r>
          </a:p>
          <a:p>
            <a:r>
              <a:rPr lang="en-US" sz="2800" dirty="0" smtClean="0"/>
              <a:t>We were able to develop a model that allowed us to observe the behaviors in 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consumption and CO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production by </a:t>
            </a:r>
            <a:r>
              <a:rPr lang="en-US" sz="2800" i="1" dirty="0"/>
              <a:t>Saccharomyces </a:t>
            </a:r>
            <a:r>
              <a:rPr lang="en-US" sz="2800" i="1" dirty="0" err="1" smtClean="0"/>
              <a:t>cervisiae</a:t>
            </a:r>
            <a:r>
              <a:rPr lang="en-US" sz="2800" i="1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005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/>
              <a:t>State Variables Used</a:t>
            </a:r>
          </a:p>
          <a:p>
            <a:r>
              <a:rPr lang="en-US" sz="2800" dirty="0">
                <a:solidFill>
                  <a:srgbClr val="7F7F7F"/>
                </a:solidFill>
              </a:rPr>
              <a:t>Explanations of Terms </a:t>
            </a:r>
            <a:r>
              <a:rPr lang="en-US" sz="2800" dirty="0" smtClean="0">
                <a:solidFill>
                  <a:srgbClr val="7F7F7F"/>
                </a:solidFill>
              </a:rPr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Explanation of State Variables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Nitrogen level: dependant on -&gt; feed rate, outflow rate, consumption by yeast</a:t>
            </a:r>
          </a:p>
          <a:p>
            <a:r>
              <a:rPr lang="en-US" sz="2800" dirty="0" smtClean="0"/>
              <a:t>Carbon: dependant on -&gt; feed rate, outflow rate, consumption by yeast</a:t>
            </a:r>
          </a:p>
          <a:p>
            <a:r>
              <a:rPr lang="en-US" sz="2800" dirty="0" smtClean="0"/>
              <a:t>Yeast: dependant on -&gt; nutrient levels, outflow rate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Oxygen: dependant on -&gt; feed rate, outflow rate, consumption by yeast</a:t>
            </a:r>
          </a:p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Carbon Dioxide: dependant on -&gt; production by yeast, outflow rate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1477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599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F7F7F"/>
                </a:solidFill>
              </a:rPr>
              <a:t>Purpose and Significance of our model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State Variables Used</a:t>
            </a:r>
          </a:p>
          <a:p>
            <a:r>
              <a:rPr lang="en-US" sz="2800" dirty="0"/>
              <a:t>Explanations of Terms </a:t>
            </a:r>
            <a:r>
              <a:rPr lang="en-US" sz="2800" dirty="0" smtClean="0"/>
              <a:t>Used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System of Differential Equations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Parameters Required for Simulation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Output of Simulation/Graphs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Discussion of Results</a:t>
            </a:r>
          </a:p>
          <a:p>
            <a:r>
              <a:rPr lang="en-US" sz="2800" dirty="0" smtClean="0">
                <a:solidFill>
                  <a:srgbClr val="7F7F7F"/>
                </a:solidFill>
              </a:rPr>
              <a:t>Possible Future Directions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9000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1362</Words>
  <Application>Microsoft Macintosh PowerPoint</Application>
  <PresentationFormat>On-screen Show (4:3)</PresentationFormat>
  <Paragraphs>258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Modeling Oxygen Consumption and Carbon Dioxide Production in Saccharomyces cervisiae</vt:lpstr>
      <vt:lpstr>Outline</vt:lpstr>
      <vt:lpstr>Outline</vt:lpstr>
      <vt:lpstr>Purpose of our Model</vt:lpstr>
      <vt:lpstr>Significance of the Model</vt:lpstr>
      <vt:lpstr>Significance of the Model</vt:lpstr>
      <vt:lpstr>Outline</vt:lpstr>
      <vt:lpstr>Explanation of State Variables</vt:lpstr>
      <vt:lpstr>Outline</vt:lpstr>
      <vt:lpstr>Explanation of Terms Used in Equations</vt:lpstr>
      <vt:lpstr>Outline</vt:lpstr>
      <vt:lpstr>Equations Used in the Model</vt:lpstr>
      <vt:lpstr>Outline</vt:lpstr>
      <vt:lpstr>Explanation of Required Parameters</vt:lpstr>
      <vt:lpstr>Outline</vt:lpstr>
      <vt:lpstr>Graph of our Initial Simulation </vt:lpstr>
      <vt:lpstr>Inflow/Outflow Rate was Increased</vt:lpstr>
      <vt:lpstr>Inflow/Outflow Rate was Decreased</vt:lpstr>
      <vt:lpstr>Initial O2 Concentration was Increased</vt:lpstr>
      <vt:lpstr>Initial O2 Concentration was Decreased</vt:lpstr>
      <vt:lpstr>Results of Simulation</vt:lpstr>
      <vt:lpstr>Outline</vt:lpstr>
      <vt:lpstr>Discussion of Results</vt:lpstr>
      <vt:lpstr>Discussion of Results</vt:lpstr>
      <vt:lpstr>Outline</vt:lpstr>
      <vt:lpstr>Possible Future Directions</vt:lpstr>
      <vt:lpstr>Summary</vt:lpstr>
      <vt:lpstr>References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Oxygen Consumption and Carbon Dioxide Production in Saccharomyces cervisiae</dc:title>
  <dc:creator>WHH Library</dc:creator>
  <cp:lastModifiedBy>Jim  McDonald</cp:lastModifiedBy>
  <cp:revision>28</cp:revision>
  <dcterms:created xsi:type="dcterms:W3CDTF">2013-02-24T23:23:12Z</dcterms:created>
  <dcterms:modified xsi:type="dcterms:W3CDTF">2013-02-26T02:04:25Z</dcterms:modified>
</cp:coreProperties>
</file>