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61" r:id="rId4"/>
    <p:sldId id="258" r:id="rId5"/>
    <p:sldId id="279"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3" autoAdjust="0"/>
    <p:restoredTop sz="94660"/>
  </p:normalViewPr>
  <p:slideViewPr>
    <p:cSldViewPr>
      <p:cViewPr varScale="1">
        <p:scale>
          <a:sx n="75" d="100"/>
          <a:sy n="75" d="100"/>
        </p:scale>
        <p:origin x="-49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1E640A2C-A5D0-4B4F-9CDC-0865DFE2ADB7}" type="datetimeFigureOut">
              <a:rPr lang="zh-CN" altLang="en-US"/>
              <a:pPr>
                <a:defRPr/>
              </a:pPr>
              <a:t>2012/3/30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6DA1611-16CF-45B7-AA0A-F3D7B26F135A}"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A112D32C-1D53-497C-8D0E-D1B142C5D498}" type="datetimeFigureOut">
              <a:rPr lang="zh-CN" altLang="en-US"/>
              <a:pPr>
                <a:defRPr/>
              </a:pPr>
              <a:t>2012/3/30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6DDB56C-ECF3-49BD-8202-59D66EE86615}"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2497D9EE-EA57-49C8-A722-B5EFB11D74E9}" type="datetimeFigureOut">
              <a:rPr lang="zh-CN" altLang="en-US"/>
              <a:pPr>
                <a:defRPr/>
              </a:pPr>
              <a:t>2012/3/30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CBDB370-9B9F-4600-8E14-B542AE0268FF}"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AC6E9127-11A9-4507-9644-E0E70CC78050}" type="datetimeFigureOut">
              <a:rPr lang="zh-CN" altLang="en-US"/>
              <a:pPr>
                <a:defRPr/>
              </a:pPr>
              <a:t>2012/3/30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B434FCE-3FE9-4933-9279-68D1F60B26A1}"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0C5C7B50-1942-4223-8E51-24077FA4983A}" type="datetimeFigureOut">
              <a:rPr lang="zh-CN" altLang="en-US"/>
              <a:pPr>
                <a:defRPr/>
              </a:pPr>
              <a:t>2012/3/30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08167F4-F983-4552-8AC8-F2F80B605446}"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B4B46A77-9233-4B9A-9115-22FDE05E1603}" type="datetimeFigureOut">
              <a:rPr lang="zh-CN" altLang="en-US"/>
              <a:pPr>
                <a:defRPr/>
              </a:pPr>
              <a:t>2012/3/30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FF73AA27-5941-4914-8FD9-9BA726C2B997}"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C21B6B4B-4D68-495F-B138-DC6D0B5538AE}" type="datetimeFigureOut">
              <a:rPr lang="zh-CN" altLang="en-US"/>
              <a:pPr>
                <a:defRPr/>
              </a:pPr>
              <a:t>2012/3/30</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0F1B353D-EFED-4C04-A011-BCE4F3F03EE1}"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7F98FC72-F7E6-48EF-84F0-309C31B29EA0}" type="datetimeFigureOut">
              <a:rPr lang="zh-CN" altLang="en-US"/>
              <a:pPr>
                <a:defRPr/>
              </a:pPr>
              <a:t>2012/3/30</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CCF343B7-9B2E-4A79-B079-714201B2F156}"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39368CB5-0EE8-4AAA-AF93-62421C4CB6C0}" type="datetimeFigureOut">
              <a:rPr lang="zh-CN" altLang="en-US"/>
              <a:pPr>
                <a:defRPr/>
              </a:pPr>
              <a:t>2012/3/30</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A7767C7D-E895-4AD4-9C2E-664759A17143}"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48A79F0C-4184-4C1C-BB46-37157553FB0C}" type="datetimeFigureOut">
              <a:rPr lang="zh-CN" altLang="en-US"/>
              <a:pPr>
                <a:defRPr/>
              </a:pPr>
              <a:t>2012/3/30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DF286E22-3516-4D3D-A720-06BB245A4447}"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69BC5174-E472-4C4E-A02E-2AD493A4F969}" type="datetimeFigureOut">
              <a:rPr lang="zh-CN" altLang="en-US"/>
              <a:pPr>
                <a:defRPr/>
              </a:pPr>
              <a:t>2012/3/30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F509557-8484-4F32-8D18-49FED34EF259}"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96A2ED9E-8ABE-43FE-87E2-40F9A4DCB213}" type="datetimeFigureOut">
              <a:rPr lang="zh-CN" altLang="en-US"/>
              <a:pPr>
                <a:defRPr/>
              </a:pPr>
              <a:t>2012/3/30</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37B40D16-5CC1-41E8-AE30-563921D1A4DA}"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Object-oriented" TargetMode="External"/><Relationship Id="rId7" Type="http://schemas.openxmlformats.org/officeDocument/2006/relationships/slide" Target="slide8.xml"/><Relationship Id="rId2" Type="http://schemas.openxmlformats.org/officeDocument/2006/relationships/hyperlink" Target="http://en.wikipedia.org/wiki/Modeling_language" TargetMode="External"/><Relationship Id="rId1" Type="http://schemas.openxmlformats.org/officeDocument/2006/relationships/slideLayout" Target="../slideLayouts/slideLayout2.xml"/><Relationship Id="rId6" Type="http://schemas.openxmlformats.org/officeDocument/2006/relationships/hyperlink" Target="http://en.wikipedia.org/wiki/Unified_Modeling_Language" TargetMode="External"/><Relationship Id="rId5" Type="http://schemas.openxmlformats.org/officeDocument/2006/relationships/hyperlink" Target="http://en.wikipedia.org/wiki/Visual_modeling" TargetMode="External"/><Relationship Id="rId4" Type="http://schemas.openxmlformats.org/officeDocument/2006/relationships/hyperlink" Target="http://en.wikipedia.org/wiki/Software_engineering"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en.wikipedia.org/wiki/File_format" TargetMode="External"/><Relationship Id="rId7" Type="http://schemas.openxmlformats.org/officeDocument/2006/relationships/slide" Target="slide8.xml"/><Relationship Id="rId2" Type="http://schemas.openxmlformats.org/officeDocument/2006/relationships/hyperlink" Target="http://en.wikipedia.org/wiki/Markup_language" TargetMode="External"/><Relationship Id="rId1" Type="http://schemas.openxmlformats.org/officeDocument/2006/relationships/slideLayout" Target="../slideLayouts/slideLayout2.xml"/><Relationship Id="rId6" Type="http://schemas.openxmlformats.org/officeDocument/2006/relationships/hyperlink" Target="http://en.wikipedia.org/wiki/XML" TargetMode="External"/><Relationship Id="rId5" Type="http://schemas.openxmlformats.org/officeDocument/2006/relationships/hyperlink" Target="http://en.wikipedia.org/wiki/Machine-readable" TargetMode="External"/><Relationship Id="rId4" Type="http://schemas.openxmlformats.org/officeDocument/2006/relationships/hyperlink" Target="http://en.wikipedia.org/wiki/Human-readable_medium"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en.wikipedia.org/wiki/Internet_Engineering_Task_Force" TargetMode="External"/><Relationship Id="rId3" Type="http://schemas.openxmlformats.org/officeDocument/2006/relationships/hyperlink" Target="http://en.wikipedia.org/wiki/Specification" TargetMode="External"/><Relationship Id="rId7" Type="http://schemas.openxmlformats.org/officeDocument/2006/relationships/hyperlink" Target="http://en.wikipedia.org/wiki/Memorandum" TargetMode="External"/><Relationship Id="rId2" Type="http://schemas.openxmlformats.org/officeDocument/2006/relationships/hyperlink" Target="http://en.wikipedia.org/wiki/World_Wide_Web_Consortium" TargetMode="External"/><Relationship Id="rId1" Type="http://schemas.openxmlformats.org/officeDocument/2006/relationships/slideLayout" Target="../slideLayouts/slideLayout2.xml"/><Relationship Id="rId6" Type="http://schemas.openxmlformats.org/officeDocument/2006/relationships/hyperlink" Target="http://en.wikipedia.org/wiki/Computer_network" TargetMode="External"/><Relationship Id="rId5" Type="http://schemas.openxmlformats.org/officeDocument/2006/relationships/hyperlink" Target="http://en.wikipedia.org/wiki/Data_model" TargetMode="External"/><Relationship Id="rId10" Type="http://schemas.openxmlformats.org/officeDocument/2006/relationships/slide" Target="slide8.xml"/><Relationship Id="rId4" Type="http://schemas.openxmlformats.org/officeDocument/2006/relationships/hyperlink" Target="http://en.wikipedia.org/wiki/Metadata" TargetMode="External"/><Relationship Id="rId9" Type="http://schemas.openxmlformats.org/officeDocument/2006/relationships/hyperlink" Target="http://en.wikipedia.org/wiki/Internet"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file:///E:\IGEM\SBOLv1.1.0.pdf" TargetMode="External"/><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file:///E:\IGEM\BBFRFC31.pdf" TargetMode="External"/><Relationship Id="rId2" Type="http://schemas.openxmlformats.org/officeDocument/2006/relationships/hyperlink" Target="file:///C:\Users\T400\Documents\Visual%20Studio%202010\Projects\SynBioDex-libSBOLc-850bb71\source" TargetMode="External"/><Relationship Id="rId1" Type="http://schemas.openxmlformats.org/officeDocument/2006/relationships/slideLayout" Target="../slideLayouts/slideLayout2.xml"/><Relationship Id="rId4" Type="http://schemas.openxmlformats.org/officeDocument/2006/relationships/hyperlink" Target="http://www.sbolstandard.or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10.xml"/><Relationship Id="rId1" Type="http://schemas.openxmlformats.org/officeDocument/2006/relationships/slideLayout" Target="../slideLayouts/slideLayout2.xml"/><Relationship Id="rId4" Type="http://schemas.openxmlformats.org/officeDocument/2006/relationships/slide" Target="slide1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slide" Target="slide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标题 1"/>
          <p:cNvSpPr>
            <a:spLocks noGrp="1"/>
          </p:cNvSpPr>
          <p:nvPr>
            <p:ph type="ctrTitle"/>
          </p:nvPr>
        </p:nvSpPr>
        <p:spPr/>
        <p:txBody>
          <a:bodyPr/>
          <a:lstStyle/>
          <a:p>
            <a:pPr eaLnBrk="1" hangingPunct="1"/>
            <a:r>
              <a:rPr lang="en-US" altLang="zh-CN" smtClean="0">
                <a:solidFill>
                  <a:srgbClr val="FF0000"/>
                </a:solidFill>
              </a:rPr>
              <a:t>S</a:t>
            </a:r>
            <a:r>
              <a:rPr lang="en-US" altLang="zh-CN" smtClean="0"/>
              <a:t>ynthetic </a:t>
            </a:r>
            <a:r>
              <a:rPr lang="en-US" altLang="zh-CN" smtClean="0">
                <a:solidFill>
                  <a:srgbClr val="FF0000"/>
                </a:solidFill>
              </a:rPr>
              <a:t>B</a:t>
            </a:r>
            <a:r>
              <a:rPr lang="en-US" altLang="zh-CN" smtClean="0"/>
              <a:t>iology </a:t>
            </a:r>
            <a:r>
              <a:rPr lang="en-US" altLang="zh-CN" smtClean="0">
                <a:solidFill>
                  <a:srgbClr val="FF0000"/>
                </a:solidFill>
              </a:rPr>
              <a:t>O</a:t>
            </a:r>
            <a:r>
              <a:rPr lang="en-US" altLang="zh-CN" smtClean="0"/>
              <a:t>pen </a:t>
            </a:r>
            <a:r>
              <a:rPr lang="en-US" altLang="zh-CN" smtClean="0">
                <a:solidFill>
                  <a:srgbClr val="FF0000"/>
                </a:solidFill>
              </a:rPr>
              <a:t>L</a:t>
            </a:r>
            <a:r>
              <a:rPr lang="en-US" altLang="zh-CN" smtClean="0"/>
              <a:t>anguage</a:t>
            </a:r>
            <a:endParaRPr lang="zh-CN" altLang="en-US" smtClean="0"/>
          </a:p>
        </p:txBody>
      </p:sp>
      <p:sp>
        <p:nvSpPr>
          <p:cNvPr id="3" name="副标题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en-US" altLang="zh-CN" dirty="0" smtClean="0"/>
              <a:t>By  </a:t>
            </a:r>
            <a:r>
              <a:rPr lang="zh-CN" altLang="en-US" dirty="0" smtClean="0"/>
              <a:t>何</a:t>
            </a:r>
            <a:r>
              <a:rPr lang="zh-CN" altLang="en-US" dirty="0"/>
              <a:t>明</a:t>
            </a:r>
            <a:r>
              <a:rPr lang="zh-CN" altLang="en-US" dirty="0" smtClean="0"/>
              <a:t>浩 李荣蓬</a:t>
            </a:r>
            <a:endParaRPr lang="zh-CN" altLang="en-US" dirty="0"/>
          </a:p>
        </p:txBody>
      </p:sp>
      <p:pic>
        <p:nvPicPr>
          <p:cNvPr id="13315" name="Picture 4" descr="ANd9GcQSlmCz2TDxwI3D4k6u9peJlMs7gFs7inUErA0zPqqWwbc6cFO7BC9_br8"/>
          <p:cNvPicPr>
            <a:picLocks noChangeAspect="1" noChangeArrowheads="1"/>
          </p:cNvPicPr>
          <p:nvPr/>
        </p:nvPicPr>
        <p:blipFill>
          <a:blip r:embed="rId2"/>
          <a:srcRect/>
          <a:stretch>
            <a:fillRect/>
          </a:stretch>
        </p:blipFill>
        <p:spPr bwMode="auto">
          <a:xfrm>
            <a:off x="5638800" y="0"/>
            <a:ext cx="3505200"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title"/>
          </p:nvPr>
        </p:nvSpPr>
        <p:spPr/>
        <p:txBody>
          <a:bodyPr/>
          <a:lstStyle/>
          <a:p>
            <a:pPr eaLnBrk="1" hangingPunct="1"/>
            <a:r>
              <a:rPr lang="en-US" altLang="zh-CN" smtClean="0"/>
              <a:t>Part3  UML(classes)</a:t>
            </a:r>
          </a:p>
        </p:txBody>
      </p:sp>
      <p:sp>
        <p:nvSpPr>
          <p:cNvPr id="22530" name="Rectangle 3"/>
          <p:cNvSpPr>
            <a:spLocks noGrp="1"/>
          </p:cNvSpPr>
          <p:nvPr>
            <p:ph type="body" idx="1"/>
          </p:nvPr>
        </p:nvSpPr>
        <p:spPr/>
        <p:txBody>
          <a:bodyPr/>
          <a:lstStyle/>
          <a:p>
            <a:pPr>
              <a:lnSpc>
                <a:spcPct val="90000"/>
              </a:lnSpc>
            </a:pPr>
            <a:r>
              <a:rPr lang="en-US" altLang="zh-CN" b="1" smtClean="0"/>
              <a:t>Unified Modeling Language</a:t>
            </a:r>
            <a:r>
              <a:rPr lang="en-US" altLang="zh-CN" smtClean="0"/>
              <a:t> (</a:t>
            </a:r>
            <a:r>
              <a:rPr lang="en-US" altLang="zh-CN" b="1" smtClean="0"/>
              <a:t>UML</a:t>
            </a:r>
            <a:r>
              <a:rPr lang="en-US" altLang="zh-CN" smtClean="0"/>
              <a:t>) is a standardized general-purpose </a:t>
            </a:r>
            <a:r>
              <a:rPr lang="en-US" altLang="zh-CN" smtClean="0">
                <a:hlinkClick r:id="rId2" tooltip="Modeling language"/>
              </a:rPr>
              <a:t>modeling language</a:t>
            </a:r>
            <a:r>
              <a:rPr lang="en-US" altLang="zh-CN" smtClean="0"/>
              <a:t> in the field of </a:t>
            </a:r>
            <a:r>
              <a:rPr lang="en-US" altLang="zh-CN" smtClean="0">
                <a:hlinkClick r:id="rId3" tooltip="Object-oriented"/>
              </a:rPr>
              <a:t>object-oriented</a:t>
            </a:r>
            <a:r>
              <a:rPr lang="en-US" altLang="zh-CN" smtClean="0"/>
              <a:t> </a:t>
            </a:r>
            <a:r>
              <a:rPr lang="en-US" altLang="zh-CN" smtClean="0">
                <a:hlinkClick r:id="rId4" tooltip="Software engineering"/>
              </a:rPr>
              <a:t>software engineering</a:t>
            </a:r>
            <a:r>
              <a:rPr lang="en-US" altLang="zh-CN" smtClean="0"/>
              <a:t>. UML includes a set of graphic notation techniques to create </a:t>
            </a:r>
            <a:r>
              <a:rPr lang="en-US" altLang="zh-CN" smtClean="0">
                <a:hlinkClick r:id="rId5" tooltip="Visual modeling"/>
              </a:rPr>
              <a:t>visual models</a:t>
            </a:r>
            <a:r>
              <a:rPr lang="en-US" altLang="zh-CN" smtClean="0"/>
              <a:t> of object-oriented software-intensive systems.</a:t>
            </a:r>
          </a:p>
          <a:p>
            <a:pPr>
              <a:lnSpc>
                <a:spcPct val="90000"/>
              </a:lnSpc>
            </a:pPr>
            <a:r>
              <a:rPr lang="en-US" altLang="zh-CN" smtClean="0">
                <a:hlinkClick r:id="rId6"/>
              </a:rPr>
              <a:t>http://en.wikipedia.org/wiki/Unified_Modeling_Language</a:t>
            </a:r>
            <a:endParaRPr lang="en-US" altLang="zh-CN" smtClean="0"/>
          </a:p>
        </p:txBody>
      </p:sp>
      <p:sp>
        <p:nvSpPr>
          <p:cNvPr id="22531" name="AutoShape 4">
            <a:hlinkClick r:id="rId7" action="ppaction://hlinksldjump"/>
          </p:cNvPr>
          <p:cNvSpPr>
            <a:spLocks noChangeArrowheads="1"/>
          </p:cNvSpPr>
          <p:nvPr/>
        </p:nvSpPr>
        <p:spPr bwMode="auto">
          <a:xfrm>
            <a:off x="7524750" y="5949950"/>
            <a:ext cx="792163" cy="360363"/>
          </a:xfrm>
          <a:prstGeom prst="leftArrow">
            <a:avLst>
              <a:gd name="adj1" fmla="val 50000"/>
              <a:gd name="adj2" fmla="val 54956"/>
            </a:avLst>
          </a:prstGeom>
          <a:solidFill>
            <a:schemeClr val="accent1"/>
          </a:solidFill>
          <a:ln w="9525">
            <a:solidFill>
              <a:schemeClr val="tx1"/>
            </a:solidFill>
            <a:miter lim="800000"/>
            <a:headEnd/>
            <a:tailEnd/>
          </a:ln>
        </p:spPr>
        <p:txBody>
          <a:bodyPr wrap="none" anchor="ctr"/>
          <a:lstStyle/>
          <a:p>
            <a:endParaRPr lang="zh-CN"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p:cNvSpPr>
          <p:nvPr>
            <p:ph type="title"/>
          </p:nvPr>
        </p:nvSpPr>
        <p:spPr/>
        <p:txBody>
          <a:bodyPr/>
          <a:lstStyle/>
          <a:p>
            <a:pPr eaLnBrk="1" hangingPunct="1"/>
            <a:r>
              <a:rPr lang="en-US" altLang="zh-CN" smtClean="0"/>
              <a:t>Part3  XML</a:t>
            </a:r>
          </a:p>
        </p:txBody>
      </p:sp>
      <p:sp>
        <p:nvSpPr>
          <p:cNvPr id="23554" name="Rectangle 3"/>
          <p:cNvSpPr>
            <a:spLocks noGrp="1"/>
          </p:cNvSpPr>
          <p:nvPr>
            <p:ph type="body" idx="1"/>
          </p:nvPr>
        </p:nvSpPr>
        <p:spPr/>
        <p:txBody>
          <a:bodyPr/>
          <a:lstStyle/>
          <a:p>
            <a:pPr eaLnBrk="1" hangingPunct="1"/>
            <a:r>
              <a:rPr lang="en-US" altLang="zh-CN" b="1" smtClean="0"/>
              <a:t>Extensible Markup Language</a:t>
            </a:r>
            <a:r>
              <a:rPr lang="en-US" altLang="zh-CN" smtClean="0"/>
              <a:t> (</a:t>
            </a:r>
            <a:r>
              <a:rPr lang="en-US" altLang="zh-CN" b="1" smtClean="0"/>
              <a:t>XML</a:t>
            </a:r>
            <a:r>
              <a:rPr lang="en-US" altLang="zh-CN" smtClean="0"/>
              <a:t>) is a </a:t>
            </a:r>
            <a:r>
              <a:rPr lang="en-US" altLang="zh-CN" smtClean="0">
                <a:hlinkClick r:id="rId2" tooltip="Markup language"/>
              </a:rPr>
              <a:t>markup language</a:t>
            </a:r>
            <a:r>
              <a:rPr lang="en-US" altLang="zh-CN" smtClean="0"/>
              <a:t> that defines a set of rules for encoding documents in a </a:t>
            </a:r>
            <a:r>
              <a:rPr lang="en-US" altLang="zh-CN" smtClean="0">
                <a:hlinkClick r:id="rId3" tooltip="File format"/>
              </a:rPr>
              <a:t>format</a:t>
            </a:r>
            <a:r>
              <a:rPr lang="en-US" altLang="zh-CN" smtClean="0"/>
              <a:t> that is both </a:t>
            </a:r>
            <a:r>
              <a:rPr lang="en-US" altLang="zh-CN" smtClean="0">
                <a:hlinkClick r:id="rId4" tooltip="Human-readable medium"/>
              </a:rPr>
              <a:t>human-readable</a:t>
            </a:r>
            <a:r>
              <a:rPr lang="en-US" altLang="zh-CN" smtClean="0"/>
              <a:t> and </a:t>
            </a:r>
            <a:r>
              <a:rPr lang="en-US" altLang="zh-CN" smtClean="0">
                <a:hlinkClick r:id="rId5" tooltip="Machine-readable"/>
              </a:rPr>
              <a:t>machine-readable</a:t>
            </a:r>
            <a:r>
              <a:rPr lang="en-US" altLang="zh-CN" smtClean="0"/>
              <a:t>. </a:t>
            </a:r>
            <a:r>
              <a:rPr lang="en-US" altLang="zh-CN" smtClean="0">
                <a:hlinkClick r:id="rId6"/>
              </a:rPr>
              <a:t>http://en.wikipedia.org/wiki/XML</a:t>
            </a:r>
            <a:endParaRPr lang="zh-CN" altLang="en-US" smtClean="0"/>
          </a:p>
        </p:txBody>
      </p:sp>
      <p:sp>
        <p:nvSpPr>
          <p:cNvPr id="23555" name="AutoShape 4">
            <a:hlinkClick r:id="rId7" action="ppaction://hlinksldjump"/>
          </p:cNvPr>
          <p:cNvSpPr>
            <a:spLocks noChangeArrowheads="1"/>
          </p:cNvSpPr>
          <p:nvPr/>
        </p:nvSpPr>
        <p:spPr bwMode="auto">
          <a:xfrm>
            <a:off x="7740650" y="6165850"/>
            <a:ext cx="792163" cy="360363"/>
          </a:xfrm>
          <a:prstGeom prst="leftArrow">
            <a:avLst>
              <a:gd name="adj1" fmla="val 50000"/>
              <a:gd name="adj2" fmla="val 54956"/>
            </a:avLst>
          </a:prstGeom>
          <a:solidFill>
            <a:schemeClr val="accent1"/>
          </a:solidFill>
          <a:ln w="9525">
            <a:solidFill>
              <a:schemeClr val="tx1"/>
            </a:solidFill>
            <a:miter lim="800000"/>
            <a:headEnd/>
            <a:tailEnd/>
          </a:ln>
        </p:spPr>
        <p:txBody>
          <a:bodyPr wrap="none" anchor="ctr"/>
          <a:lstStyle/>
          <a:p>
            <a:endParaRPr lang="zh-CN" altLang="en-US"/>
          </a:p>
        </p:txBody>
      </p:sp>
      <p:pic>
        <p:nvPicPr>
          <p:cNvPr id="23557" name="Picture 5" descr="200px-XML_svg"/>
          <p:cNvPicPr>
            <a:picLocks noChangeAspect="1" noChangeArrowheads="1"/>
          </p:cNvPicPr>
          <p:nvPr/>
        </p:nvPicPr>
        <p:blipFill>
          <a:blip r:embed="rId8"/>
          <a:srcRect/>
          <a:stretch>
            <a:fillRect/>
          </a:stretch>
        </p:blipFill>
        <p:spPr bwMode="auto">
          <a:xfrm>
            <a:off x="2771775" y="1989138"/>
            <a:ext cx="3159125" cy="36004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557"/>
                                        </p:tgtEl>
                                        <p:attrNameLst>
                                          <p:attrName>style.visibility</p:attrName>
                                        </p:attrNameLst>
                                      </p:cBhvr>
                                      <p:to>
                                        <p:strVal val="visible"/>
                                      </p:to>
                                    </p:set>
                                    <p:anim calcmode="lin" valueType="num">
                                      <p:cBhvr additive="base">
                                        <p:cTn id="7" dur="500" fill="hold"/>
                                        <p:tgtEl>
                                          <p:spTgt spid="23557"/>
                                        </p:tgtEl>
                                        <p:attrNameLst>
                                          <p:attrName>ppt_x</p:attrName>
                                        </p:attrNameLst>
                                      </p:cBhvr>
                                      <p:tavLst>
                                        <p:tav tm="0">
                                          <p:val>
                                            <p:strVal val="#ppt_x"/>
                                          </p:val>
                                        </p:tav>
                                        <p:tav tm="100000">
                                          <p:val>
                                            <p:strVal val="#ppt_x"/>
                                          </p:val>
                                        </p:tav>
                                      </p:tavLst>
                                    </p:anim>
                                    <p:anim calcmode="lin" valueType="num">
                                      <p:cBhvr additive="base">
                                        <p:cTn id="8" dur="500" fill="hold"/>
                                        <p:tgtEl>
                                          <p:spTgt spid="235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p:cNvSpPr>
          <p:nvPr>
            <p:ph type="title"/>
          </p:nvPr>
        </p:nvSpPr>
        <p:spPr/>
        <p:txBody>
          <a:bodyPr/>
          <a:lstStyle/>
          <a:p>
            <a:pPr eaLnBrk="1" hangingPunct="1"/>
            <a:r>
              <a:rPr lang="en-US" altLang="zh-CN" smtClean="0"/>
              <a:t>Part3  RDF and RFC (not KFC)</a:t>
            </a:r>
          </a:p>
        </p:txBody>
      </p:sp>
      <p:sp>
        <p:nvSpPr>
          <p:cNvPr id="24578" name="Rectangle 3"/>
          <p:cNvSpPr>
            <a:spLocks noGrp="1"/>
          </p:cNvSpPr>
          <p:nvPr>
            <p:ph type="body" idx="1"/>
          </p:nvPr>
        </p:nvSpPr>
        <p:spPr/>
        <p:txBody>
          <a:bodyPr/>
          <a:lstStyle/>
          <a:p>
            <a:pPr eaLnBrk="1" hangingPunct="1">
              <a:lnSpc>
                <a:spcPct val="90000"/>
              </a:lnSpc>
            </a:pPr>
            <a:r>
              <a:rPr lang="en-US" altLang="zh-CN" sz="2400" smtClean="0"/>
              <a:t>The </a:t>
            </a:r>
            <a:r>
              <a:rPr lang="en-US" altLang="zh-CN" sz="2400" b="1" smtClean="0"/>
              <a:t>Resource Description Framework</a:t>
            </a:r>
            <a:r>
              <a:rPr lang="en-US" altLang="zh-CN" sz="2400" smtClean="0"/>
              <a:t> (</a:t>
            </a:r>
            <a:r>
              <a:rPr lang="en-US" altLang="zh-CN" sz="2400" b="1" smtClean="0"/>
              <a:t>RDF</a:t>
            </a:r>
            <a:r>
              <a:rPr lang="en-US" altLang="zh-CN" sz="2400" smtClean="0"/>
              <a:t>) is a family of </a:t>
            </a:r>
            <a:r>
              <a:rPr lang="en-US" altLang="zh-CN" sz="2400" smtClean="0">
                <a:hlinkClick r:id="rId2" tooltip="World Wide Web Consortium"/>
              </a:rPr>
              <a:t>World Wide Web Consortium</a:t>
            </a:r>
            <a:r>
              <a:rPr lang="en-US" altLang="zh-CN" sz="2400" smtClean="0"/>
              <a:t> (W3C) </a:t>
            </a:r>
            <a:r>
              <a:rPr lang="en-US" altLang="zh-CN" sz="2400" smtClean="0">
                <a:hlinkClick r:id="rId3" tooltip="Specification"/>
              </a:rPr>
              <a:t>specifications</a:t>
            </a:r>
            <a:r>
              <a:rPr lang="en-US" altLang="zh-CN" sz="2400" smtClean="0"/>
              <a:t>  originally designed as a </a:t>
            </a:r>
            <a:r>
              <a:rPr lang="en-US" altLang="zh-CN" sz="2400" smtClean="0">
                <a:hlinkClick r:id="rId4" tooltip="Metadata"/>
              </a:rPr>
              <a:t>metadata</a:t>
            </a:r>
            <a:r>
              <a:rPr lang="en-US" altLang="zh-CN" sz="2400" smtClean="0"/>
              <a:t> </a:t>
            </a:r>
            <a:r>
              <a:rPr lang="en-US" altLang="zh-CN" sz="2400" smtClean="0">
                <a:hlinkClick r:id="rId5" tooltip="Data model"/>
              </a:rPr>
              <a:t>data model</a:t>
            </a:r>
            <a:r>
              <a:rPr lang="en-US" altLang="zh-CN" sz="2400" smtClean="0"/>
              <a:t>. </a:t>
            </a:r>
          </a:p>
          <a:p>
            <a:pPr eaLnBrk="1" hangingPunct="1">
              <a:lnSpc>
                <a:spcPct val="90000"/>
              </a:lnSpc>
            </a:pPr>
            <a:r>
              <a:rPr lang="en-US" altLang="zh-CN" sz="2400" smtClean="0"/>
              <a:t>In </a:t>
            </a:r>
            <a:r>
              <a:rPr lang="en-US" altLang="zh-CN" sz="2400" smtClean="0">
                <a:hlinkClick r:id="rId6" tooltip="Computer network"/>
              </a:rPr>
              <a:t>computer network</a:t>
            </a:r>
            <a:r>
              <a:rPr lang="en-US" altLang="zh-CN" sz="2400" smtClean="0"/>
              <a:t> engineering, a </a:t>
            </a:r>
            <a:r>
              <a:rPr lang="en-US" altLang="zh-CN" sz="2400" b="1" smtClean="0"/>
              <a:t>Request for Comments</a:t>
            </a:r>
            <a:r>
              <a:rPr lang="en-US" altLang="zh-CN" sz="2400" smtClean="0"/>
              <a:t> (</a:t>
            </a:r>
            <a:r>
              <a:rPr lang="en-US" altLang="zh-CN" sz="2400" b="1" smtClean="0"/>
              <a:t>RFC</a:t>
            </a:r>
            <a:r>
              <a:rPr lang="en-US" altLang="zh-CN" sz="2400" smtClean="0"/>
              <a:t>) is a </a:t>
            </a:r>
            <a:r>
              <a:rPr lang="en-US" altLang="zh-CN" sz="2400" smtClean="0">
                <a:hlinkClick r:id="rId7" tooltip="Memorandum"/>
              </a:rPr>
              <a:t>memorandum</a:t>
            </a:r>
            <a:r>
              <a:rPr lang="en-US" altLang="zh-CN" sz="2400" smtClean="0"/>
              <a:t> published by the </a:t>
            </a:r>
            <a:r>
              <a:rPr lang="en-US" altLang="zh-CN" sz="2400" smtClean="0">
                <a:hlinkClick r:id="rId8" tooltip="Internet Engineering Task Force"/>
              </a:rPr>
              <a:t>Internet Engineering Task Force</a:t>
            </a:r>
            <a:r>
              <a:rPr lang="en-US" altLang="zh-CN" sz="2400" smtClean="0"/>
              <a:t> (IETF) describing methods, behaviors, research, or innovations applicable to the working of the </a:t>
            </a:r>
            <a:r>
              <a:rPr lang="en-US" altLang="zh-CN" sz="2400" smtClean="0">
                <a:hlinkClick r:id="rId9" tooltip="Internet"/>
              </a:rPr>
              <a:t>Internet</a:t>
            </a:r>
            <a:r>
              <a:rPr lang="en-US" altLang="zh-CN" sz="2400" smtClean="0"/>
              <a:t> and </a:t>
            </a:r>
            <a:r>
              <a:rPr lang="en-US" altLang="zh-CN" sz="2400" u="sng" smtClean="0"/>
              <a:t>Internet-connected</a:t>
            </a:r>
            <a:r>
              <a:rPr lang="en-US" altLang="zh-CN" sz="2400" smtClean="0"/>
              <a:t> systems. </a:t>
            </a:r>
          </a:p>
          <a:p>
            <a:pPr eaLnBrk="1" hangingPunct="1">
              <a:lnSpc>
                <a:spcPct val="90000"/>
              </a:lnSpc>
            </a:pPr>
            <a:r>
              <a:rPr lang="en-US" altLang="zh-CN" sz="2400" smtClean="0"/>
              <a:t>This  is why it’s </a:t>
            </a:r>
            <a:r>
              <a:rPr lang="en-US" altLang="zh-CN" smtClean="0"/>
              <a:t>reusable and open to develop.</a:t>
            </a:r>
          </a:p>
        </p:txBody>
      </p:sp>
      <p:sp>
        <p:nvSpPr>
          <p:cNvPr id="24579" name="AutoShape 4">
            <a:hlinkClick r:id="rId10" action="ppaction://hlinksldjump"/>
          </p:cNvPr>
          <p:cNvSpPr>
            <a:spLocks noChangeArrowheads="1"/>
          </p:cNvSpPr>
          <p:nvPr/>
        </p:nvSpPr>
        <p:spPr bwMode="auto">
          <a:xfrm>
            <a:off x="7524750" y="5949950"/>
            <a:ext cx="792163" cy="360363"/>
          </a:xfrm>
          <a:prstGeom prst="leftArrow">
            <a:avLst>
              <a:gd name="adj1" fmla="val 50000"/>
              <a:gd name="adj2" fmla="val 54956"/>
            </a:avLst>
          </a:prstGeom>
          <a:solidFill>
            <a:schemeClr val="accent1"/>
          </a:solidFill>
          <a:ln w="9525">
            <a:solidFill>
              <a:schemeClr val="tx1"/>
            </a:solidFill>
            <a:miter lim="800000"/>
            <a:headEnd/>
            <a:tailEnd/>
          </a:ln>
        </p:spPr>
        <p:txBody>
          <a:bodyPr wrap="none" anchor="ctr"/>
          <a:lstStyle/>
          <a:p>
            <a:endParaRPr lang="zh-CN"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p:cNvSpPr>
          <p:nvPr>
            <p:ph type="title"/>
          </p:nvPr>
        </p:nvSpPr>
        <p:spPr/>
        <p:txBody>
          <a:bodyPr/>
          <a:lstStyle/>
          <a:p>
            <a:pPr eaLnBrk="1" hangingPunct="1"/>
            <a:r>
              <a:rPr lang="en-US" altLang="zh-CN" smtClean="0"/>
              <a:t>Part4 Examples</a:t>
            </a:r>
          </a:p>
        </p:txBody>
      </p:sp>
      <p:sp>
        <p:nvSpPr>
          <p:cNvPr id="25602" name="Rectangle 3"/>
          <p:cNvSpPr>
            <a:spLocks noGrp="1"/>
          </p:cNvSpPr>
          <p:nvPr>
            <p:ph type="body" idx="1"/>
          </p:nvPr>
        </p:nvSpPr>
        <p:spPr/>
        <p:txBody>
          <a:bodyPr/>
          <a:lstStyle/>
          <a:p>
            <a:pPr eaLnBrk="1" hangingPunct="1">
              <a:lnSpc>
                <a:spcPct val="90000"/>
              </a:lnSpc>
            </a:pPr>
            <a:r>
              <a:rPr lang="en-US" altLang="zh-CN" sz="2400" smtClean="0"/>
              <a:t>Know the structure, example1 :</a:t>
            </a:r>
          </a:p>
          <a:p>
            <a:pPr eaLnBrk="1" hangingPunct="1">
              <a:lnSpc>
                <a:spcPct val="90000"/>
              </a:lnSpc>
            </a:pPr>
            <a:r>
              <a:rPr lang="en-US" altLang="zh-CN" sz="2400" b="1" smtClean="0"/>
              <a:t>Annotated Composite </a:t>
            </a:r>
            <a:r>
              <a:rPr lang="en-US" altLang="zh-CN" sz="2400" b="1" i="1" smtClean="0"/>
              <a:t>DnaComponent</a:t>
            </a:r>
            <a:r>
              <a:rPr lang="en-US" altLang="zh-CN" sz="2400" smtClean="0"/>
              <a:t>   BBa_I0462</a:t>
            </a:r>
          </a:p>
          <a:p>
            <a:pPr eaLnBrk="1" hangingPunct="1">
              <a:lnSpc>
                <a:spcPct val="90000"/>
              </a:lnSpc>
            </a:pPr>
            <a:endParaRPr lang="en-US" altLang="zh-CN" sz="2400" smtClean="0"/>
          </a:p>
          <a:p>
            <a:pPr eaLnBrk="1" hangingPunct="1">
              <a:lnSpc>
                <a:spcPct val="90000"/>
              </a:lnSpc>
            </a:pPr>
            <a:endParaRPr lang="en-US" altLang="zh-CN" sz="2400" smtClean="0"/>
          </a:p>
          <a:p>
            <a:pPr eaLnBrk="1" hangingPunct="1">
              <a:lnSpc>
                <a:spcPct val="90000"/>
              </a:lnSpc>
            </a:pPr>
            <a:endParaRPr lang="en-US" altLang="zh-CN" sz="2400" smtClean="0"/>
          </a:p>
          <a:p>
            <a:pPr eaLnBrk="1" hangingPunct="1">
              <a:lnSpc>
                <a:spcPct val="90000"/>
              </a:lnSpc>
            </a:pPr>
            <a:r>
              <a:rPr lang="en-US" altLang="zh-CN" sz="2400" smtClean="0"/>
              <a:t>In Figure above, the BioBrick™ part BBa_I0462, a </a:t>
            </a:r>
            <a:r>
              <a:rPr lang="en-US" altLang="zh-CN" sz="2400" i="1" smtClean="0"/>
              <a:t>DnaComponent</a:t>
            </a:r>
            <a:r>
              <a:rPr lang="en-US" altLang="zh-CN" sz="2400" smtClean="0"/>
              <a:t>, is depicted with annotations of three </a:t>
            </a:r>
            <a:r>
              <a:rPr lang="en-US" altLang="zh-CN" sz="2400" i="1" smtClean="0"/>
              <a:t>DnaComponent</a:t>
            </a:r>
            <a:r>
              <a:rPr lang="en-US" altLang="zh-CN" sz="2400" smtClean="0"/>
              <a:t>s: a </a:t>
            </a:r>
            <a:r>
              <a:rPr lang="en-US" altLang="zh-CN" sz="2400" u="sng" smtClean="0"/>
              <a:t>ribosome binding site</a:t>
            </a:r>
            <a:r>
              <a:rPr lang="en-US" altLang="zh-CN" sz="2400" smtClean="0"/>
              <a:t> (BBa_B0034), the </a:t>
            </a:r>
            <a:r>
              <a:rPr lang="en-US" altLang="zh-CN" sz="2400" u="sng" smtClean="0"/>
              <a:t>coding sequence</a:t>
            </a:r>
            <a:r>
              <a:rPr lang="en-US" altLang="zh-CN" sz="2400" smtClean="0"/>
              <a:t> for </a:t>
            </a:r>
            <a:r>
              <a:rPr lang="en-US" altLang="zh-CN" sz="2400" u="sng" smtClean="0"/>
              <a:t>LuxR </a:t>
            </a:r>
            <a:r>
              <a:rPr lang="en-US" altLang="zh-CN" sz="2400" smtClean="0"/>
              <a:t>(BBa_C0062), and a double terminator BBa_B0015. In Figure below,the same </a:t>
            </a:r>
            <a:r>
              <a:rPr lang="en-US" altLang="zh-CN" sz="2400" i="1" smtClean="0"/>
              <a:t>DnaComponent </a:t>
            </a:r>
            <a:r>
              <a:rPr lang="en-US" altLang="zh-CN" sz="2400" smtClean="0"/>
              <a:t>is described using pseudocode as an example of SBOL:Core:model as text. </a:t>
            </a:r>
          </a:p>
        </p:txBody>
      </p:sp>
      <p:pic>
        <p:nvPicPr>
          <p:cNvPr id="25603" name="Picture 4"/>
          <p:cNvPicPr>
            <a:picLocks noChangeAspect="1" noChangeArrowheads="1"/>
          </p:cNvPicPr>
          <p:nvPr/>
        </p:nvPicPr>
        <p:blipFill>
          <a:blip r:embed="rId2"/>
          <a:srcRect/>
          <a:stretch>
            <a:fillRect/>
          </a:stretch>
        </p:blipFill>
        <p:spPr bwMode="auto">
          <a:xfrm>
            <a:off x="971550" y="2420938"/>
            <a:ext cx="5472113" cy="1255712"/>
          </a:xfrm>
          <a:prstGeom prst="rect">
            <a:avLst/>
          </a:prstGeom>
          <a:noFill/>
          <a:ln w="9525">
            <a:noFill/>
            <a:miter lim="800000"/>
            <a:headEnd/>
            <a:tailEnd/>
          </a:ln>
        </p:spPr>
      </p:pic>
      <p:sp>
        <p:nvSpPr>
          <p:cNvPr id="25605" name="Text Box 5"/>
          <p:cNvSpPr txBox="1">
            <a:spLocks noChangeAspect="1" noChangeArrowheads="1"/>
          </p:cNvSpPr>
          <p:nvPr/>
        </p:nvSpPr>
        <p:spPr bwMode="auto">
          <a:xfrm>
            <a:off x="250825" y="5300663"/>
            <a:ext cx="8604250" cy="1008062"/>
          </a:xfrm>
          <a:prstGeom prst="rect">
            <a:avLst/>
          </a:prstGeom>
          <a:solidFill>
            <a:schemeClr val="bg1"/>
          </a:solidFill>
          <a:ln w="9525">
            <a:noFill/>
            <a:miter lim="800000"/>
            <a:headEnd/>
            <a:tailEnd/>
          </a:ln>
        </p:spPr>
        <p:txBody>
          <a:bodyPr/>
          <a:lstStyle/>
          <a:p>
            <a:r>
              <a:rPr lang="en-US" altLang="zh-CN" sz="2000" b="1"/>
              <a:t>LuxR</a:t>
            </a:r>
            <a:r>
              <a:rPr lang="zh-CN" altLang="en-US" sz="2000" b="1"/>
              <a:t>家族调控蛋白是一类在革兰氏阴性细菌群体感应中起重要作用的调控蛋白</a:t>
            </a:r>
            <a:r>
              <a:rPr lang="en-US" altLang="zh-CN" sz="2000" b="1"/>
              <a:t>,</a:t>
            </a:r>
            <a:r>
              <a:rPr lang="zh-CN" altLang="en-US" sz="2000" b="1"/>
              <a:t>它们参与由酰基高丝氨酸内酯介导的多种生物学过程</a:t>
            </a:r>
            <a:r>
              <a:rPr lang="en-US" altLang="zh-CN" sz="2000" b="1"/>
              <a:t>,</a:t>
            </a:r>
            <a:r>
              <a:rPr lang="zh-CN" altLang="en-US" sz="2000" b="1"/>
              <a:t>调控细菌生物发光、质粒转移、生物膜形成以及多种胞外酶、毒力因子和次生代谢产物的合成。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5"/>
                                        </p:tgtEl>
                                        <p:attrNameLst>
                                          <p:attrName>style.visibility</p:attrName>
                                        </p:attrNameLst>
                                      </p:cBhvr>
                                      <p:to>
                                        <p:strVal val="visible"/>
                                      </p:to>
                                    </p:set>
                                    <p:anim calcmode="lin" valueType="num">
                                      <p:cBhvr additive="base">
                                        <p:cTn id="7" dur="500" fill="hold"/>
                                        <p:tgtEl>
                                          <p:spTgt spid="25605"/>
                                        </p:tgtEl>
                                        <p:attrNameLst>
                                          <p:attrName>ppt_x</p:attrName>
                                        </p:attrNameLst>
                                      </p:cBhvr>
                                      <p:tavLst>
                                        <p:tav tm="0">
                                          <p:val>
                                            <p:strVal val="#ppt_x"/>
                                          </p:val>
                                        </p:tav>
                                        <p:tav tm="100000">
                                          <p:val>
                                            <p:strVal val="#ppt_x"/>
                                          </p:val>
                                        </p:tav>
                                      </p:tavLst>
                                    </p:anim>
                                    <p:anim calcmode="lin" valueType="num">
                                      <p:cBhvr additive="base">
                                        <p:cTn id="8" dur="500" fill="hold"/>
                                        <p:tgtEl>
                                          <p:spTgt spid="256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p:nvPr>
        </p:nvSpPr>
        <p:spPr/>
        <p:txBody>
          <a:bodyPr/>
          <a:lstStyle/>
          <a:p>
            <a:pPr eaLnBrk="1" hangingPunct="1"/>
            <a:r>
              <a:rPr lang="en-US" altLang="zh-CN" sz="4000" smtClean="0"/>
              <a:t>The pseudocode in SBOL</a:t>
            </a:r>
          </a:p>
        </p:txBody>
      </p:sp>
      <p:pic>
        <p:nvPicPr>
          <p:cNvPr id="26626" name="Picture 4"/>
          <p:cNvPicPr>
            <a:picLocks noChangeAspect="1" noChangeArrowheads="1"/>
          </p:cNvPicPr>
          <p:nvPr>
            <p:ph type="body" idx="4294967295"/>
          </p:nvPr>
        </p:nvPicPr>
        <p:blipFill>
          <a:blip r:embed="rId2"/>
          <a:srcRect/>
          <a:stretch>
            <a:fillRect/>
          </a:stretch>
        </p:blipFill>
        <p:spPr>
          <a:xfrm>
            <a:off x="179388" y="1196975"/>
            <a:ext cx="8353425" cy="1901825"/>
          </a:xfrm>
        </p:spPr>
      </p:pic>
      <p:sp>
        <p:nvSpPr>
          <p:cNvPr id="26627" name="Rectangle 5"/>
          <p:cNvSpPr>
            <a:spLocks noChangeArrowheads="1"/>
          </p:cNvSpPr>
          <p:nvPr/>
        </p:nvSpPr>
        <p:spPr bwMode="auto">
          <a:xfrm>
            <a:off x="250825" y="3573463"/>
            <a:ext cx="8424863" cy="2014537"/>
          </a:xfrm>
          <a:prstGeom prst="rect">
            <a:avLst/>
          </a:prstGeom>
          <a:noFill/>
          <a:ln w="9525">
            <a:noFill/>
            <a:miter lim="800000"/>
            <a:headEnd/>
            <a:tailEnd/>
          </a:ln>
        </p:spPr>
        <p:txBody>
          <a:bodyPr>
            <a:spAutoFit/>
          </a:bodyPr>
          <a:lstStyle/>
          <a:p>
            <a:r>
              <a:rPr lang="en-US" altLang="zh-CN"/>
              <a:t>DnaComponent [ </a:t>
            </a:r>
          </a:p>
          <a:p>
            <a:r>
              <a:rPr lang="en-US" altLang="zh-CN"/>
              <a:t>uri: http://partsregistry.org/Part:BBa_I0462 </a:t>
            </a:r>
          </a:p>
          <a:p>
            <a:r>
              <a:rPr lang="en-US" altLang="zh-CN"/>
              <a:t>displayId: BBa_I0462 </a:t>
            </a:r>
          </a:p>
          <a:p>
            <a:r>
              <a:rPr lang="en-US" altLang="zh-CN"/>
              <a:t>name: I0462 </a:t>
            </a:r>
          </a:p>
          <a:p>
            <a:r>
              <a:rPr lang="en-US" altLang="zh-CN"/>
              <a:t>description: LuxR protein generator </a:t>
            </a:r>
          </a:p>
          <a:p>
            <a:r>
              <a:rPr lang="en-US" altLang="zh-CN"/>
              <a:t>annotations:</a:t>
            </a:r>
          </a:p>
          <a:p>
            <a:r>
              <a:rPr lang="en-US" altLang="zh-CN">
                <a:hlinkClick r:id="rId3" action="ppaction://hlinkfile"/>
              </a:rPr>
              <a:t>Link to the file</a:t>
            </a:r>
            <a:endParaRPr lang="en-US" altLang="zh-CN"/>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3"/>
          <p:cNvSpPr>
            <a:spLocks noGrp="1"/>
          </p:cNvSpPr>
          <p:nvPr>
            <p:ph type="body" idx="1"/>
          </p:nvPr>
        </p:nvSpPr>
        <p:spPr>
          <a:xfrm>
            <a:off x="250825" y="188913"/>
            <a:ext cx="8713788" cy="6408737"/>
          </a:xfrm>
        </p:spPr>
        <p:txBody>
          <a:bodyPr/>
          <a:lstStyle/>
          <a:p>
            <a:pPr eaLnBrk="1" hangingPunct="1">
              <a:lnSpc>
                <a:spcPct val="80000"/>
              </a:lnSpc>
            </a:pPr>
            <a:r>
              <a:rPr lang="en-US" altLang="zh-CN" sz="2400" smtClean="0"/>
              <a:t>Get planned ,Partially Realized Design Template , example2:</a:t>
            </a:r>
          </a:p>
          <a:p>
            <a:pPr eaLnBrk="1" hangingPunct="1">
              <a:lnSpc>
                <a:spcPct val="80000"/>
              </a:lnSpc>
            </a:pPr>
            <a:endParaRPr lang="en-US" altLang="zh-CN" sz="2400" smtClean="0"/>
          </a:p>
          <a:p>
            <a:pPr eaLnBrk="1" hangingPunct="1">
              <a:lnSpc>
                <a:spcPct val="80000"/>
              </a:lnSpc>
            </a:pPr>
            <a:endParaRPr lang="en-US" altLang="zh-CN" sz="2400" smtClean="0"/>
          </a:p>
          <a:p>
            <a:pPr eaLnBrk="1" hangingPunct="1">
              <a:lnSpc>
                <a:spcPct val="80000"/>
              </a:lnSpc>
            </a:pPr>
            <a:endParaRPr lang="en-US" altLang="zh-CN" sz="2400" smtClean="0"/>
          </a:p>
          <a:p>
            <a:pPr eaLnBrk="1" hangingPunct="1">
              <a:lnSpc>
                <a:spcPct val="80000"/>
              </a:lnSpc>
            </a:pPr>
            <a:endParaRPr lang="en-US" altLang="zh-CN" sz="2400" smtClean="0"/>
          </a:p>
          <a:p>
            <a:pPr eaLnBrk="1" hangingPunct="1">
              <a:lnSpc>
                <a:spcPct val="80000"/>
              </a:lnSpc>
            </a:pPr>
            <a:endParaRPr lang="en-US" altLang="zh-CN" sz="2400" smtClean="0"/>
          </a:p>
          <a:p>
            <a:pPr eaLnBrk="1" hangingPunct="1">
              <a:lnSpc>
                <a:spcPct val="80000"/>
              </a:lnSpc>
            </a:pPr>
            <a:endParaRPr lang="en-US" altLang="zh-CN" sz="2400" smtClean="0"/>
          </a:p>
          <a:p>
            <a:pPr eaLnBrk="1" hangingPunct="1">
              <a:lnSpc>
                <a:spcPct val="80000"/>
              </a:lnSpc>
            </a:pPr>
            <a:endParaRPr lang="en-US" altLang="zh-CN" sz="2400" smtClean="0"/>
          </a:p>
          <a:p>
            <a:pPr eaLnBrk="1" hangingPunct="1">
              <a:lnSpc>
                <a:spcPct val="80000"/>
              </a:lnSpc>
            </a:pPr>
            <a:endParaRPr lang="en-US" altLang="zh-CN" sz="2400" smtClean="0"/>
          </a:p>
          <a:p>
            <a:pPr eaLnBrk="1" hangingPunct="1">
              <a:lnSpc>
                <a:spcPct val="80000"/>
              </a:lnSpc>
            </a:pPr>
            <a:endParaRPr lang="en-US" altLang="zh-CN" sz="2400" smtClean="0"/>
          </a:p>
          <a:p>
            <a:pPr eaLnBrk="1" hangingPunct="1">
              <a:lnSpc>
                <a:spcPct val="80000"/>
              </a:lnSpc>
            </a:pPr>
            <a:endParaRPr lang="en-US" altLang="zh-CN" sz="2400" smtClean="0"/>
          </a:p>
          <a:p>
            <a:pPr eaLnBrk="1" hangingPunct="1">
              <a:lnSpc>
                <a:spcPct val="80000"/>
              </a:lnSpc>
            </a:pPr>
            <a:r>
              <a:rPr lang="en-US" altLang="zh-CN" sz="2400" smtClean="0"/>
              <a:t>The design template for </a:t>
            </a:r>
            <a:r>
              <a:rPr lang="en-US" altLang="zh-CN" sz="2400" i="1" smtClean="0"/>
              <a:t>DnaComponent </a:t>
            </a:r>
            <a:r>
              <a:rPr lang="en-US" altLang="zh-CN" sz="2400" smtClean="0"/>
              <a:t>DCØ1 specifies that at least three DnaComponents must be present in this design. Their ordering is constrained, DCs2 precedes DCt3 and DCt3 precedes DCs4. In this template the DCs2 and DCs4 already have a DnaSequence specified, however DCt3 does not, instead it specifies a type which it must me constrained to. Therefore, the DCt3 component can be filled in to match the type constraint later. 	</a:t>
            </a:r>
          </a:p>
          <a:p>
            <a:pPr eaLnBrk="1" hangingPunct="1">
              <a:lnSpc>
                <a:spcPct val="80000"/>
              </a:lnSpc>
            </a:pPr>
            <a:endParaRPr lang="en-US" altLang="zh-CN" sz="2400" smtClean="0"/>
          </a:p>
          <a:p>
            <a:pPr eaLnBrk="1" hangingPunct="1">
              <a:lnSpc>
                <a:spcPct val="80000"/>
              </a:lnSpc>
            </a:pPr>
            <a:endParaRPr lang="en-US" altLang="zh-CN" sz="2400" smtClean="0"/>
          </a:p>
          <a:p>
            <a:pPr eaLnBrk="1" hangingPunct="1">
              <a:lnSpc>
                <a:spcPct val="80000"/>
              </a:lnSpc>
            </a:pPr>
            <a:endParaRPr lang="en-US" altLang="zh-CN" sz="2400" smtClean="0"/>
          </a:p>
        </p:txBody>
      </p:sp>
      <p:pic>
        <p:nvPicPr>
          <p:cNvPr id="27650" name="Picture 4"/>
          <p:cNvPicPr>
            <a:picLocks noChangeAspect="1" noChangeArrowheads="1"/>
          </p:cNvPicPr>
          <p:nvPr/>
        </p:nvPicPr>
        <p:blipFill>
          <a:blip r:embed="rId2"/>
          <a:srcRect/>
          <a:stretch>
            <a:fillRect/>
          </a:stretch>
        </p:blipFill>
        <p:spPr bwMode="auto">
          <a:xfrm>
            <a:off x="323850" y="692150"/>
            <a:ext cx="8281988" cy="2998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3"/>
          <p:cNvSpPr>
            <a:spLocks noGrp="1"/>
          </p:cNvSpPr>
          <p:nvPr>
            <p:ph type="body" idx="1"/>
          </p:nvPr>
        </p:nvSpPr>
        <p:spPr>
          <a:xfrm>
            <a:off x="323850" y="260350"/>
            <a:ext cx="8424863" cy="6337300"/>
          </a:xfrm>
        </p:spPr>
        <p:txBody>
          <a:bodyPr/>
          <a:lstStyle/>
          <a:p>
            <a:pPr eaLnBrk="1" hangingPunct="1"/>
            <a:r>
              <a:rPr lang="en-US" altLang="zh-CN" sz="2400" smtClean="0"/>
              <a:t>DnaSequence of subComponent on the minus strand, example3:</a:t>
            </a:r>
          </a:p>
          <a:p>
            <a:pPr eaLnBrk="1" hangingPunct="1"/>
            <a:endParaRPr lang="en-US" altLang="zh-CN" sz="2400" smtClean="0"/>
          </a:p>
          <a:p>
            <a:pPr eaLnBrk="1" hangingPunct="1"/>
            <a:endParaRPr lang="en-US" altLang="zh-CN" sz="2400" smtClean="0"/>
          </a:p>
          <a:p>
            <a:pPr eaLnBrk="1" hangingPunct="1"/>
            <a:endParaRPr lang="en-US" altLang="zh-CN" sz="2400" smtClean="0"/>
          </a:p>
          <a:p>
            <a:pPr eaLnBrk="1" hangingPunct="1"/>
            <a:endParaRPr lang="en-US" altLang="zh-CN" sz="2400" smtClean="0"/>
          </a:p>
          <a:p>
            <a:pPr eaLnBrk="1" hangingPunct="1"/>
            <a:endParaRPr lang="en-US" altLang="zh-CN" sz="2400" smtClean="0"/>
          </a:p>
          <a:p>
            <a:pPr eaLnBrk="1" hangingPunct="1"/>
            <a:endParaRPr lang="en-US" altLang="zh-CN" sz="2400" smtClean="0"/>
          </a:p>
          <a:p>
            <a:pPr eaLnBrk="1" hangingPunct="1"/>
            <a:endParaRPr lang="en-US" altLang="zh-CN" sz="2400" smtClean="0"/>
          </a:p>
          <a:p>
            <a:pPr eaLnBrk="1" hangingPunct="1"/>
            <a:endParaRPr lang="en-US" altLang="zh-CN" sz="2400" smtClean="0"/>
          </a:p>
          <a:p>
            <a:pPr eaLnBrk="1" hangingPunct="1"/>
            <a:r>
              <a:rPr lang="en-US" altLang="zh-CN" sz="2400" smtClean="0"/>
              <a:t>The </a:t>
            </a:r>
            <a:r>
              <a:rPr lang="en-US" altLang="zh-CN" sz="2400" i="1" smtClean="0"/>
              <a:t>SequenceAnnotation</a:t>
            </a:r>
            <a:r>
              <a:rPr lang="en-US" altLang="zh-CN" sz="2400" smtClean="0"/>
              <a:t>’s (SApos1) </a:t>
            </a:r>
            <a:r>
              <a:rPr lang="en-US" altLang="zh-CN" sz="2400" i="1" smtClean="0"/>
              <a:t>strand </a:t>
            </a:r>
            <a:r>
              <a:rPr lang="en-US" altLang="zh-CN" sz="2400" smtClean="0"/>
              <a:t>is specified as ‘-‘, the </a:t>
            </a:r>
            <a:r>
              <a:rPr lang="en-US" altLang="zh-CN" sz="2400" i="1" smtClean="0"/>
              <a:t>subComponent</a:t>
            </a:r>
            <a:r>
              <a:rPr lang="en-US" altLang="zh-CN" sz="2400" smtClean="0"/>
              <a:t>’s (DCs2) </a:t>
            </a:r>
            <a:r>
              <a:rPr lang="en-US" altLang="zh-CN" sz="2400" i="1" smtClean="0"/>
              <a:t>DnaSequence </a:t>
            </a:r>
            <a:r>
              <a:rPr lang="en-US" altLang="zh-CN" sz="2400" smtClean="0"/>
              <a:t>(DS1) is the reverse-complement of the parent </a:t>
            </a:r>
            <a:r>
              <a:rPr lang="en-US" altLang="zh-CN" sz="2400" i="1" smtClean="0"/>
              <a:t>DnaComponent</a:t>
            </a:r>
            <a:r>
              <a:rPr lang="en-US" altLang="zh-CN" sz="2400" smtClean="0"/>
              <a:t>’s (DCs1) sequence (DS2) in the annotated region. 	</a:t>
            </a:r>
          </a:p>
          <a:p>
            <a:pPr eaLnBrk="1" hangingPunct="1"/>
            <a:endParaRPr lang="en-US" altLang="zh-CN" sz="2400" smtClean="0"/>
          </a:p>
          <a:p>
            <a:pPr eaLnBrk="1" hangingPunct="1"/>
            <a:endParaRPr lang="zh-CN" altLang="en-US" sz="2400" smtClean="0"/>
          </a:p>
        </p:txBody>
      </p:sp>
      <p:pic>
        <p:nvPicPr>
          <p:cNvPr id="28674" name="Picture 4"/>
          <p:cNvPicPr>
            <a:picLocks noChangeAspect="1" noChangeArrowheads="1"/>
          </p:cNvPicPr>
          <p:nvPr/>
        </p:nvPicPr>
        <p:blipFill>
          <a:blip r:embed="rId2"/>
          <a:srcRect/>
          <a:stretch>
            <a:fillRect/>
          </a:stretch>
        </p:blipFill>
        <p:spPr bwMode="auto">
          <a:xfrm>
            <a:off x="971550" y="1196975"/>
            <a:ext cx="6769100" cy="3168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p:cNvSpPr>
          <p:nvPr>
            <p:ph type="title"/>
          </p:nvPr>
        </p:nvSpPr>
        <p:spPr>
          <a:xfrm>
            <a:off x="457200" y="274638"/>
            <a:ext cx="8147050" cy="633412"/>
          </a:xfrm>
        </p:spPr>
        <p:txBody>
          <a:bodyPr/>
          <a:lstStyle/>
          <a:p>
            <a:pPr eaLnBrk="1" hangingPunct="1"/>
            <a:r>
              <a:rPr lang="en-US" altLang="zh-CN" sz="4000" smtClean="0"/>
              <a:t>About the collection</a:t>
            </a:r>
          </a:p>
        </p:txBody>
      </p:sp>
      <p:sp>
        <p:nvSpPr>
          <p:cNvPr id="29698" name="Rectangle 3"/>
          <p:cNvSpPr>
            <a:spLocks noGrp="1"/>
          </p:cNvSpPr>
          <p:nvPr>
            <p:ph type="body" idx="1"/>
          </p:nvPr>
        </p:nvSpPr>
        <p:spPr>
          <a:xfrm>
            <a:off x="539750" y="836613"/>
            <a:ext cx="8229600" cy="5545137"/>
          </a:xfrm>
        </p:spPr>
        <p:txBody>
          <a:bodyPr/>
          <a:lstStyle/>
          <a:p>
            <a:pPr eaLnBrk="1" hangingPunct="1">
              <a:lnSpc>
                <a:spcPct val="90000"/>
              </a:lnSpc>
            </a:pPr>
            <a:r>
              <a:rPr lang="en-US" altLang="zh-CN" sz="2400" smtClean="0"/>
              <a:t>To provide an organizational container for multiple </a:t>
            </a:r>
            <a:r>
              <a:rPr lang="en-US" altLang="zh-CN" sz="2400" i="1" smtClean="0"/>
              <a:t>DnaComponent </a:t>
            </a:r>
            <a:r>
              <a:rPr lang="en-US" altLang="zh-CN" sz="2400" smtClean="0"/>
              <a:t>instances, we provide the </a:t>
            </a:r>
            <a:r>
              <a:rPr lang="en-US" altLang="zh-CN" sz="2400" i="1" smtClean="0"/>
              <a:t>Collection </a:t>
            </a:r>
            <a:r>
              <a:rPr lang="en-US" altLang="zh-CN" sz="2400" smtClean="0"/>
              <a:t>class. The example in Figure 11 shows a </a:t>
            </a:r>
            <a:r>
              <a:rPr lang="en-US" altLang="zh-CN" sz="2400" i="1" smtClean="0"/>
              <a:t>Collection </a:t>
            </a:r>
            <a:r>
              <a:rPr lang="en-US" altLang="zh-CN" sz="2400" smtClean="0"/>
              <a:t>with multiple </a:t>
            </a:r>
            <a:r>
              <a:rPr lang="en-US" altLang="zh-CN" sz="2400" i="1" smtClean="0"/>
              <a:t>DnaComponent</a:t>
            </a:r>
            <a:r>
              <a:rPr lang="en-US" altLang="zh-CN" sz="2400" smtClean="0"/>
              <a:t>s grouped together and ready to be shared between software applications. </a:t>
            </a:r>
          </a:p>
          <a:p>
            <a:pPr eaLnBrk="1" hangingPunct="1">
              <a:lnSpc>
                <a:spcPct val="90000"/>
              </a:lnSpc>
            </a:pPr>
            <a:endParaRPr lang="en-US" altLang="zh-CN" sz="2400" smtClean="0"/>
          </a:p>
          <a:p>
            <a:pPr eaLnBrk="1" hangingPunct="1">
              <a:lnSpc>
                <a:spcPct val="90000"/>
              </a:lnSpc>
            </a:pPr>
            <a:endParaRPr lang="en-US" altLang="zh-CN" sz="2400" smtClean="0"/>
          </a:p>
          <a:p>
            <a:pPr eaLnBrk="1" hangingPunct="1">
              <a:lnSpc>
                <a:spcPct val="90000"/>
              </a:lnSpc>
            </a:pPr>
            <a:endParaRPr lang="en-US" altLang="zh-CN" sz="2400" smtClean="0"/>
          </a:p>
          <a:p>
            <a:pPr eaLnBrk="1" hangingPunct="1">
              <a:lnSpc>
                <a:spcPct val="90000"/>
              </a:lnSpc>
            </a:pPr>
            <a:endParaRPr lang="en-US" altLang="zh-CN" sz="2400" smtClean="0"/>
          </a:p>
          <a:p>
            <a:pPr eaLnBrk="1" hangingPunct="1">
              <a:lnSpc>
                <a:spcPct val="90000"/>
              </a:lnSpc>
            </a:pPr>
            <a:endParaRPr lang="en-US" altLang="zh-CN" sz="2400" smtClean="0"/>
          </a:p>
          <a:p>
            <a:pPr eaLnBrk="1" hangingPunct="1">
              <a:lnSpc>
                <a:spcPct val="90000"/>
              </a:lnSpc>
            </a:pPr>
            <a:endParaRPr lang="en-US" altLang="zh-CN" sz="2400" smtClean="0"/>
          </a:p>
          <a:p>
            <a:pPr eaLnBrk="1" hangingPunct="1">
              <a:lnSpc>
                <a:spcPct val="90000"/>
              </a:lnSpc>
            </a:pPr>
            <a:endParaRPr lang="en-US" altLang="zh-CN" sz="2400" smtClean="0"/>
          </a:p>
          <a:p>
            <a:pPr eaLnBrk="1" hangingPunct="1">
              <a:lnSpc>
                <a:spcPct val="90000"/>
              </a:lnSpc>
            </a:pPr>
            <a:r>
              <a:rPr lang="en-US" altLang="zh-CN" sz="2400" smtClean="0"/>
              <a:t>Collection is a set with specific property or for specific usage. Its elements is grouped so that they can be shared and reused much more easily.</a:t>
            </a:r>
          </a:p>
          <a:p>
            <a:pPr eaLnBrk="1" hangingPunct="1">
              <a:lnSpc>
                <a:spcPct val="90000"/>
              </a:lnSpc>
            </a:pPr>
            <a:endParaRPr lang="zh-CN" altLang="en-US" sz="2400" smtClean="0"/>
          </a:p>
        </p:txBody>
      </p:sp>
      <p:pic>
        <p:nvPicPr>
          <p:cNvPr id="29699" name="Picture 4"/>
          <p:cNvPicPr>
            <a:picLocks noChangeAspect="1" noChangeArrowheads="1"/>
          </p:cNvPicPr>
          <p:nvPr/>
        </p:nvPicPr>
        <p:blipFill>
          <a:blip r:embed="rId2"/>
          <a:srcRect/>
          <a:stretch>
            <a:fillRect/>
          </a:stretch>
        </p:blipFill>
        <p:spPr bwMode="auto">
          <a:xfrm>
            <a:off x="1042988" y="2565400"/>
            <a:ext cx="5202237" cy="2879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p:nvPr>
        </p:nvSpPr>
        <p:spPr/>
        <p:txBody>
          <a:bodyPr/>
          <a:lstStyle/>
          <a:p>
            <a:pPr algn="l" eaLnBrk="1" hangingPunct="1"/>
            <a:r>
              <a:rPr lang="en-US" altLang="zh-CN" smtClean="0"/>
              <a:t>Part5 Other issues to mention</a:t>
            </a:r>
          </a:p>
        </p:txBody>
      </p:sp>
      <p:sp>
        <p:nvSpPr>
          <p:cNvPr id="30722" name="Rectangle 3"/>
          <p:cNvSpPr>
            <a:spLocks noGrp="1"/>
          </p:cNvSpPr>
          <p:nvPr>
            <p:ph type="body" idx="1"/>
          </p:nvPr>
        </p:nvSpPr>
        <p:spPr/>
        <p:txBody>
          <a:bodyPr/>
          <a:lstStyle/>
          <a:p>
            <a:pPr eaLnBrk="1" hangingPunct="1"/>
            <a:r>
              <a:rPr lang="en-US" altLang="zh-CN" sz="2400" smtClean="0"/>
              <a:t>Operation details ( for C++ funs). (example: </a:t>
            </a:r>
            <a:r>
              <a:rPr lang="en-US" altLang="zh-CN" sz="2400" smtClean="0">
                <a:hlinkClick r:id="rId2" action="ppaction://hlinkfile"/>
              </a:rPr>
              <a:t>how to add collection</a:t>
            </a:r>
            <a:r>
              <a:rPr lang="en-US" altLang="zh-CN" sz="2400" smtClean="0"/>
              <a:t>)</a:t>
            </a:r>
          </a:p>
          <a:p>
            <a:pPr eaLnBrk="1" hangingPunct="1"/>
            <a:r>
              <a:rPr lang="en-US" altLang="zh-CN" sz="2400" smtClean="0"/>
              <a:t>The RFC rules, MUST, OPTIONAL and more,</a:t>
            </a:r>
            <a:r>
              <a:rPr lang="en-US" altLang="zh-CN" sz="2400" smtClean="0">
                <a:hlinkClick r:id="rId3" action="ppaction://hlinkfile"/>
              </a:rPr>
              <a:t>example</a:t>
            </a:r>
            <a:r>
              <a:rPr lang="en-US" altLang="zh-CN" sz="2400" smtClean="0"/>
              <a:t>.</a:t>
            </a:r>
          </a:p>
          <a:p>
            <a:pPr eaLnBrk="1" hangingPunct="1"/>
            <a:r>
              <a:rPr lang="en-US" altLang="zh-CN" sz="2400" smtClean="0"/>
              <a:t>Reference: </a:t>
            </a:r>
          </a:p>
          <a:p>
            <a:pPr eaLnBrk="1" hangingPunct="1">
              <a:buFont typeface="Arial" charset="0"/>
              <a:buNone/>
            </a:pPr>
            <a:r>
              <a:rPr lang="en-US" altLang="zh-CN" sz="2400" smtClean="0">
                <a:hlinkClick r:id="rId4"/>
              </a:rPr>
              <a:t>http://www.sbolstandard.org/</a:t>
            </a:r>
            <a:endParaRPr lang="en-US" altLang="zh-CN" sz="2400" smtClean="0"/>
          </a:p>
          <a:p>
            <a:pPr eaLnBrk="1" hangingPunct="1">
              <a:buFont typeface="Arial" charset="0"/>
              <a:buNone/>
            </a:pPr>
            <a:r>
              <a:rPr lang="en-US" altLang="zh-CN" sz="2400" smtClean="0"/>
              <a:t>Official Introduction:SBOL V1.1.0 PDF format</a:t>
            </a:r>
          </a:p>
          <a:p>
            <a:pPr eaLnBrk="1" hangingPunct="1">
              <a:buFont typeface="Arial" charset="0"/>
              <a:buNone/>
            </a:pPr>
            <a:r>
              <a:rPr lang="en-US" altLang="zh-CN" sz="2400" smtClean="0"/>
              <a:t>Introduction to RFC Authors</a:t>
            </a:r>
          </a:p>
          <a:p>
            <a:pPr eaLnBrk="1" hangingPunct="1">
              <a:buFont typeface="Arial" charset="0"/>
              <a:buNone/>
            </a:pPr>
            <a:r>
              <a:rPr lang="en-US" altLang="zh-CN" sz="2400" smtClean="0"/>
              <a:t>an optional extension of SBOL:  Provisional BioBrick Language</a:t>
            </a:r>
          </a:p>
          <a:p>
            <a:pPr eaLnBrk="1" hangingPunct="1"/>
            <a:endParaRPr lang="en-US" altLang="zh-CN" sz="2400" smtClean="0"/>
          </a:p>
          <a:p>
            <a:pPr eaLnBrk="1" hangingPunct="1">
              <a:buFont typeface="Arial" charset="0"/>
              <a:buNone/>
            </a:pPr>
            <a:endParaRPr lang="en-US" altLang="zh-CN" sz="24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3"/>
          <p:cNvSpPr>
            <a:spLocks noGrp="1"/>
          </p:cNvSpPr>
          <p:nvPr>
            <p:ph type="body" idx="1"/>
          </p:nvPr>
        </p:nvSpPr>
        <p:spPr>
          <a:xfrm>
            <a:off x="457200" y="333375"/>
            <a:ext cx="8229600" cy="5792788"/>
          </a:xfrm>
        </p:spPr>
        <p:txBody>
          <a:bodyPr/>
          <a:lstStyle/>
          <a:p>
            <a:pPr algn="ctr" eaLnBrk="1" hangingPunct="1"/>
            <a:endParaRPr lang="en-US" altLang="zh-CN" sz="4000" smtClean="0"/>
          </a:p>
          <a:p>
            <a:pPr algn="ctr" eaLnBrk="1" hangingPunct="1"/>
            <a:endParaRPr lang="en-US" altLang="zh-CN" sz="4000" smtClean="0"/>
          </a:p>
          <a:p>
            <a:pPr algn="ctr" eaLnBrk="1" hangingPunct="1"/>
            <a:endParaRPr lang="en-US" altLang="zh-CN" sz="4000" smtClean="0"/>
          </a:p>
          <a:p>
            <a:pPr algn="ctr" eaLnBrk="1" hangingPunct="1"/>
            <a:r>
              <a:rPr lang="en-US" altLang="zh-CN" sz="4000" smtClean="0"/>
              <a:t>Q&amp;A</a:t>
            </a:r>
          </a:p>
          <a:p>
            <a:pPr algn="ctr" eaLnBrk="1" hangingPunct="1"/>
            <a:r>
              <a:rPr lang="en-US" altLang="zh-CN" sz="4000" smtClean="0"/>
              <a:t>Thanks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p:cNvSpPr>
          <p:nvPr>
            <p:ph type="title"/>
          </p:nvPr>
        </p:nvSpPr>
        <p:spPr/>
        <p:txBody>
          <a:bodyPr/>
          <a:lstStyle/>
          <a:p>
            <a:pPr algn="l" eaLnBrk="1" hangingPunct="1"/>
            <a:r>
              <a:rPr lang="en-US" altLang="zh-CN" smtClean="0"/>
              <a:t>Outline </a:t>
            </a:r>
          </a:p>
        </p:txBody>
      </p:sp>
      <p:sp>
        <p:nvSpPr>
          <p:cNvPr id="14338" name="Rectangle 3"/>
          <p:cNvSpPr>
            <a:spLocks noGrp="1"/>
          </p:cNvSpPr>
          <p:nvPr>
            <p:ph type="body" idx="1"/>
          </p:nvPr>
        </p:nvSpPr>
        <p:spPr/>
        <p:txBody>
          <a:bodyPr/>
          <a:lstStyle/>
          <a:p>
            <a:pPr eaLnBrk="1" hangingPunct="1"/>
            <a:r>
              <a:rPr lang="en-US" altLang="zh-CN" smtClean="0"/>
              <a:t>Definition and overview.</a:t>
            </a:r>
          </a:p>
          <a:p>
            <a:pPr eaLnBrk="1" hangingPunct="1"/>
            <a:r>
              <a:rPr lang="en-US" altLang="zh-CN" smtClean="0"/>
              <a:t>Background knowledge.</a:t>
            </a:r>
          </a:p>
          <a:p>
            <a:pPr eaLnBrk="1" hangingPunct="1"/>
            <a:r>
              <a:rPr lang="en-US" altLang="zh-CN" smtClean="0"/>
              <a:t>Core model in SBOL.</a:t>
            </a:r>
          </a:p>
          <a:p>
            <a:pPr eaLnBrk="1" hangingPunct="1"/>
            <a:r>
              <a:rPr lang="en-US" altLang="zh-CN" smtClean="0"/>
              <a:t>Examples.</a:t>
            </a:r>
          </a:p>
          <a:p>
            <a:pPr eaLnBrk="1" hangingPunct="1"/>
            <a:r>
              <a:rPr lang="en-US" altLang="zh-CN" smtClean="0"/>
              <a:t>Other issues to mention.</a:t>
            </a:r>
          </a:p>
          <a:p>
            <a:pPr eaLnBrk="1" hangingPunct="1"/>
            <a:endParaRPr lang="en-US" altLang="zh-CN"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内容占位符 5" descr="SBOL c++&amp;Java.jpg"/>
          <p:cNvPicPr>
            <a:picLocks noChangeAspect="1"/>
          </p:cNvPicPr>
          <p:nvPr/>
        </p:nvPicPr>
        <p:blipFill>
          <a:blip r:embed="rId2"/>
          <a:srcRect/>
          <a:stretch>
            <a:fillRect/>
          </a:stretch>
        </p:blipFill>
        <p:spPr bwMode="auto">
          <a:xfrm>
            <a:off x="0" y="2332038"/>
            <a:ext cx="5175250" cy="4525962"/>
          </a:xfrm>
          <a:prstGeom prst="rect">
            <a:avLst/>
          </a:prstGeom>
          <a:noFill/>
          <a:ln w="9525">
            <a:noFill/>
            <a:miter lim="800000"/>
            <a:headEnd/>
            <a:tailEnd/>
          </a:ln>
        </p:spPr>
      </p:pic>
      <p:sp>
        <p:nvSpPr>
          <p:cNvPr id="14341" name="WordArt 5"/>
          <p:cNvSpPr>
            <a:spLocks noChangeArrowheads="1" noChangeShapeType="1" noTextEdit="1"/>
          </p:cNvSpPr>
          <p:nvPr/>
        </p:nvSpPr>
        <p:spPr bwMode="auto">
          <a:xfrm>
            <a:off x="5003800" y="3716338"/>
            <a:ext cx="3816350" cy="2160587"/>
          </a:xfrm>
          <a:prstGeom prst="rect">
            <a:avLst/>
          </a:prstGeom>
        </p:spPr>
        <p:txBody>
          <a:bodyPr wrap="none" fromWordArt="1">
            <a:prstTxWarp prst="textPlain">
              <a:avLst>
                <a:gd name="adj" fmla="val 50000"/>
              </a:avLst>
            </a:prstTxWarp>
          </a:bodyPr>
          <a:lstStyle/>
          <a:p>
            <a:pPr algn="ctr"/>
            <a:r>
              <a:rPr lang="en-US" altLang="zh-CN" sz="3600" kern="10">
                <a:ln w="9525">
                  <a:solidFill>
                    <a:srgbClr val="000000"/>
                  </a:solidFill>
                  <a:round/>
                  <a:headEnd/>
                  <a:tailEnd/>
                </a:ln>
                <a:solidFill>
                  <a:srgbClr val="FFFFFF"/>
                </a:solidFill>
                <a:latin typeface="宋体"/>
                <a:ea typeface="宋体"/>
              </a:rPr>
              <a:t>English?</a:t>
            </a:r>
            <a:endParaRPr lang="zh-CN" altLang="en-US" sz="3600" kern="10">
              <a:ln w="9525">
                <a:solidFill>
                  <a:srgbClr val="000000"/>
                </a:solidFill>
                <a:round/>
                <a:headEnd/>
                <a:tailEnd/>
              </a:ln>
              <a:solidFill>
                <a:srgbClr val="FFFFFF"/>
              </a:solidFill>
              <a:latin typeface="宋体"/>
              <a:ea typeface="宋体"/>
            </a:endParaRPr>
          </a:p>
        </p:txBody>
      </p:sp>
      <p:sp>
        <p:nvSpPr>
          <p:cNvPr id="15363" name="WordArt 6"/>
          <p:cNvSpPr>
            <a:spLocks noChangeArrowheads="1" noChangeShapeType="1" noTextEdit="1"/>
          </p:cNvSpPr>
          <p:nvPr/>
        </p:nvSpPr>
        <p:spPr bwMode="auto">
          <a:xfrm>
            <a:off x="2124075" y="1844675"/>
            <a:ext cx="4800600" cy="457200"/>
          </a:xfrm>
          <a:prstGeom prst="rect">
            <a:avLst/>
          </a:prstGeom>
        </p:spPr>
        <p:txBody>
          <a:bodyPr wrap="none" fromWordArt="1">
            <a:prstTxWarp prst="textPlain">
              <a:avLst>
                <a:gd name="adj" fmla="val 50000"/>
              </a:avLst>
            </a:prstTxWarp>
          </a:bodyPr>
          <a:lstStyle/>
          <a:p>
            <a:pPr algn="ctr"/>
            <a:r>
              <a:rPr lang="en-US" altLang="zh-CN" sz="3600" i="1" kern="10">
                <a:ln w="9525">
                  <a:solidFill>
                    <a:srgbClr val="000000"/>
                  </a:solidFill>
                  <a:round/>
                  <a:headEnd/>
                  <a:tailEnd/>
                </a:ln>
                <a:solidFill>
                  <a:srgbClr val="FFFFFF"/>
                </a:solidFill>
                <a:latin typeface="宋体"/>
                <a:ea typeface="宋体"/>
              </a:rPr>
              <a:t>What is SBOlanguage</a:t>
            </a:r>
            <a:endParaRPr lang="zh-CN" altLang="en-US" sz="3600" i="1" kern="10">
              <a:ln w="9525">
                <a:solidFill>
                  <a:srgbClr val="000000"/>
                </a:solidFill>
                <a:round/>
                <a:headEnd/>
                <a:tailEnd/>
              </a:ln>
              <a:solidFill>
                <a:srgbClr val="FFFFFF"/>
              </a:solidFill>
              <a:latin typeface="宋体"/>
              <a:ea typeface="宋体"/>
            </a:endParaRPr>
          </a:p>
        </p:txBody>
      </p:sp>
      <p:sp>
        <p:nvSpPr>
          <p:cNvPr id="15364" name="Text Box 7"/>
          <p:cNvSpPr txBox="1">
            <a:spLocks noChangeArrowheads="1"/>
          </p:cNvSpPr>
          <p:nvPr/>
        </p:nvSpPr>
        <p:spPr bwMode="auto">
          <a:xfrm>
            <a:off x="611188" y="260350"/>
            <a:ext cx="7777162" cy="701675"/>
          </a:xfrm>
          <a:prstGeom prst="rect">
            <a:avLst/>
          </a:prstGeom>
          <a:noFill/>
          <a:ln w="9525">
            <a:noFill/>
            <a:miter lim="800000"/>
            <a:headEnd/>
            <a:tailEnd/>
          </a:ln>
        </p:spPr>
        <p:txBody>
          <a:bodyPr>
            <a:spAutoFit/>
          </a:bodyPr>
          <a:lstStyle/>
          <a:p>
            <a:pPr>
              <a:spcBef>
                <a:spcPct val="50000"/>
              </a:spcBef>
            </a:pPr>
            <a:r>
              <a:rPr lang="en-US" altLang="zh-CN" sz="4000"/>
              <a:t>Part1 Definition and overview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additive="base">
                                        <p:cTn id="7" dur="500" fill="hold"/>
                                        <p:tgtEl>
                                          <p:spTgt spid="14340"/>
                                        </p:tgtEl>
                                        <p:attrNameLst>
                                          <p:attrName>ppt_x</p:attrName>
                                        </p:attrNameLst>
                                      </p:cBhvr>
                                      <p:tavLst>
                                        <p:tav tm="0">
                                          <p:val>
                                            <p:strVal val="#ppt_x"/>
                                          </p:val>
                                        </p:tav>
                                        <p:tav tm="100000">
                                          <p:val>
                                            <p:strVal val="#ppt_x"/>
                                          </p:val>
                                        </p:tav>
                                      </p:tavLst>
                                    </p:anim>
                                    <p:anim calcmode="lin" valueType="num">
                                      <p:cBhvr additive="base">
                                        <p:cTn id="8" dur="500" fill="hold"/>
                                        <p:tgtEl>
                                          <p:spTgt spid="1434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41"/>
                                        </p:tgtEl>
                                        <p:attrNameLst>
                                          <p:attrName>style.visibility</p:attrName>
                                        </p:attrNameLst>
                                      </p:cBhvr>
                                      <p:to>
                                        <p:strVal val="visible"/>
                                      </p:to>
                                    </p:set>
                                    <p:anim calcmode="lin" valueType="num">
                                      <p:cBhvr additive="base">
                                        <p:cTn id="13" dur="500" fill="hold"/>
                                        <p:tgtEl>
                                          <p:spTgt spid="14341"/>
                                        </p:tgtEl>
                                        <p:attrNameLst>
                                          <p:attrName>ppt_x</p:attrName>
                                        </p:attrNameLst>
                                      </p:cBhvr>
                                      <p:tavLst>
                                        <p:tav tm="0">
                                          <p:val>
                                            <p:strVal val="#ppt_x"/>
                                          </p:val>
                                        </p:tav>
                                        <p:tav tm="100000">
                                          <p:val>
                                            <p:strVal val="#ppt_x"/>
                                          </p:val>
                                        </p:tav>
                                      </p:tavLst>
                                    </p:anim>
                                    <p:anim calcmode="lin" valueType="num">
                                      <p:cBhvr additive="base">
                                        <p:cTn id="14" dur="500" fill="hold"/>
                                        <p:tgtEl>
                                          <p:spTgt spid="143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WordArt 4"/>
          <p:cNvSpPr>
            <a:spLocks noChangeArrowheads="1" noChangeShapeType="1" noTextEdit="1"/>
          </p:cNvSpPr>
          <p:nvPr/>
        </p:nvSpPr>
        <p:spPr bwMode="auto">
          <a:xfrm>
            <a:off x="1763713" y="765175"/>
            <a:ext cx="5486400" cy="457200"/>
          </a:xfrm>
          <a:prstGeom prst="rect">
            <a:avLst/>
          </a:prstGeom>
        </p:spPr>
        <p:txBody>
          <a:bodyPr wrap="none" fromWordArt="1">
            <a:prstTxWarp prst="textPlain">
              <a:avLst>
                <a:gd name="adj" fmla="val 50000"/>
              </a:avLst>
            </a:prstTxWarp>
          </a:bodyPr>
          <a:lstStyle/>
          <a:p>
            <a:pPr algn="ctr"/>
            <a:r>
              <a:rPr lang="en-US" altLang="zh-CN" sz="3600" kern="10">
                <a:ln w="9525">
                  <a:noFill/>
                  <a:round/>
                  <a:headEnd/>
                  <a:tailEnd/>
                </a:ln>
                <a:solidFill>
                  <a:srgbClr val="336699"/>
                </a:solidFill>
                <a:effectLst>
                  <a:outerShdw dist="45791" dir="2021404" algn="ctr" rotWithShape="0">
                    <a:srgbClr val="B2B2B2">
                      <a:alpha val="79999"/>
                    </a:srgbClr>
                  </a:outerShdw>
                </a:effectLst>
                <a:latin typeface="宋体"/>
                <a:ea typeface="宋体"/>
              </a:rPr>
              <a:t>Similar, but not really.</a:t>
            </a:r>
            <a:endParaRPr lang="zh-CN" altLang="en-US" sz="3600" kern="10">
              <a:ln w="9525">
                <a:noFill/>
                <a:round/>
                <a:headEnd/>
                <a:tailEnd/>
              </a:ln>
              <a:solidFill>
                <a:srgbClr val="336699"/>
              </a:solidFill>
              <a:effectLst>
                <a:outerShdw dist="45791" dir="2021404" algn="ctr" rotWithShape="0">
                  <a:srgbClr val="B2B2B2">
                    <a:alpha val="79999"/>
                  </a:srgbClr>
                </a:outerShdw>
              </a:effectLst>
              <a:latin typeface="宋体"/>
              <a:ea typeface="宋体"/>
            </a:endParaRPr>
          </a:p>
        </p:txBody>
      </p:sp>
      <p:sp>
        <p:nvSpPr>
          <p:cNvPr id="16386" name="Text Box 5"/>
          <p:cNvSpPr txBox="1">
            <a:spLocks noChangeArrowheads="1"/>
          </p:cNvSpPr>
          <p:nvPr/>
        </p:nvSpPr>
        <p:spPr bwMode="auto">
          <a:xfrm>
            <a:off x="539750" y="1412875"/>
            <a:ext cx="7920038" cy="5203825"/>
          </a:xfrm>
          <a:prstGeom prst="rect">
            <a:avLst/>
          </a:prstGeom>
          <a:noFill/>
          <a:ln w="9525">
            <a:noFill/>
            <a:miter lim="800000"/>
            <a:headEnd/>
            <a:tailEnd/>
          </a:ln>
        </p:spPr>
        <p:txBody>
          <a:bodyPr>
            <a:spAutoFit/>
          </a:bodyPr>
          <a:lstStyle/>
          <a:p>
            <a:pPr>
              <a:spcBef>
                <a:spcPct val="50000"/>
              </a:spcBef>
            </a:pPr>
            <a:r>
              <a:rPr lang="zh-CN" altLang="en-US"/>
              <a:t>      	</a:t>
            </a:r>
            <a:r>
              <a:rPr lang="en-US" altLang="zh-CN" sz="2400"/>
              <a:t>The </a:t>
            </a:r>
            <a:r>
              <a:rPr lang="en-US" altLang="zh-CN" sz="2400" u="sng"/>
              <a:t>official</a:t>
            </a:r>
            <a:r>
              <a:rPr lang="en-US" altLang="zh-CN" sz="2400" u="sng">
                <a:solidFill>
                  <a:schemeClr val="accent2"/>
                </a:solidFill>
              </a:rPr>
              <a:t> </a:t>
            </a:r>
            <a:r>
              <a:rPr lang="en-US" altLang="zh-CN" sz="2400" u="sng"/>
              <a:t>definition</a:t>
            </a:r>
            <a:r>
              <a:rPr lang="en-US" altLang="zh-CN" sz="2400"/>
              <a:t> of SBOL is :</a:t>
            </a:r>
          </a:p>
          <a:p>
            <a:pPr>
              <a:spcBef>
                <a:spcPct val="50000"/>
              </a:spcBef>
            </a:pPr>
            <a:r>
              <a:rPr lang="en-US" altLang="zh-CN" sz="2400"/>
              <a:t>	Synthetic Biology Open Language (SBOL) is a software standard for the electronic exchange of specifications and descriptions of genetic parts, devices, modules, systems, and engineered genomes. 	</a:t>
            </a:r>
          </a:p>
          <a:p>
            <a:pPr>
              <a:spcBef>
                <a:spcPct val="50000"/>
              </a:spcBef>
            </a:pPr>
            <a:r>
              <a:rPr lang="en-US" altLang="zh-CN" sz="2400"/>
              <a:t>	</a:t>
            </a:r>
            <a:r>
              <a:rPr lang="en-US" altLang="zh-CN" sz="2400" u="sng"/>
              <a:t>My Understanding</a:t>
            </a:r>
            <a:r>
              <a:rPr lang="en-US" altLang="zh-CN" sz="2400"/>
              <a:t> for you to get the idea is :</a:t>
            </a:r>
          </a:p>
          <a:p>
            <a:pPr>
              <a:spcBef>
                <a:spcPct val="50000"/>
              </a:spcBef>
            </a:pPr>
            <a:r>
              <a:rPr lang="en-US" altLang="zh-CN" sz="2400"/>
              <a:t>	SBOL is an abstraction in the conception level that you can imitate what DNA, genomes, cells do, what’s more, you can not only imitate the DNA’s behaviors but also create new guys following nature’s simple but beautiful rules.</a:t>
            </a:r>
          </a:p>
          <a:p>
            <a:pPr>
              <a:spcBef>
                <a:spcPct val="50000"/>
              </a:spcBef>
            </a:pPr>
            <a:r>
              <a:rPr lang="en-US" altLang="zh-CN" sz="2400"/>
              <a:t>	SBOL is a language for you to use.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p:cNvSpPr>
            <a:spLocks noGrp="1"/>
          </p:cNvSpPr>
          <p:nvPr>
            <p:ph type="body" idx="1"/>
          </p:nvPr>
        </p:nvSpPr>
        <p:spPr>
          <a:xfrm>
            <a:off x="395288" y="836613"/>
            <a:ext cx="8229600" cy="4525962"/>
          </a:xfrm>
        </p:spPr>
        <p:txBody>
          <a:bodyPr/>
          <a:lstStyle/>
          <a:p>
            <a:pPr eaLnBrk="1" hangingPunct="1">
              <a:lnSpc>
                <a:spcPct val="80000"/>
              </a:lnSpc>
            </a:pPr>
            <a:r>
              <a:rPr lang="en-US" altLang="zh-CN" sz="2800" smtClean="0"/>
              <a:t>History of SB?L</a:t>
            </a:r>
          </a:p>
          <a:p>
            <a:pPr eaLnBrk="1" hangingPunct="1">
              <a:lnSpc>
                <a:spcPct val="80000"/>
              </a:lnSpc>
            </a:pPr>
            <a:r>
              <a:rPr lang="en-US" altLang="zh-CN" sz="2800" smtClean="0"/>
              <a:t>There once were many language standard to describe the DNA behaviors. But they can not communicate with each other, this is not acceptable and SBOL came out in 2008 , ending this situation in some way. </a:t>
            </a:r>
          </a:p>
          <a:p>
            <a:pPr eaLnBrk="1" hangingPunct="1">
              <a:lnSpc>
                <a:spcPct val="80000"/>
              </a:lnSpc>
            </a:pPr>
            <a:r>
              <a:rPr lang="en-US" altLang="zh-CN" sz="2800" smtClean="0"/>
              <a:t>SBOL</a:t>
            </a:r>
          </a:p>
          <a:p>
            <a:pPr eaLnBrk="1" hangingPunct="1">
              <a:lnSpc>
                <a:spcPct val="80000"/>
              </a:lnSpc>
            </a:pPr>
            <a:r>
              <a:rPr lang="en-US" altLang="zh-CN" sz="2800" smtClean="0"/>
              <a:t>It is first developed by some scientists in MIT and got support from Microsoft. Now it is widely accepted and it is also </a:t>
            </a:r>
            <a:r>
              <a:rPr lang="en-US" altLang="zh-CN" sz="2800" i="1" smtClean="0"/>
              <a:t>abelian</a:t>
            </a:r>
            <a:r>
              <a:rPr lang="en-US" altLang="zh-CN" sz="2800" smtClean="0"/>
              <a:t> with many other softwares such as DNA2.0’s </a:t>
            </a:r>
            <a:r>
              <a:rPr lang="en-US" altLang="zh-CN" sz="2800" i="1" smtClean="0"/>
              <a:t>gene designer</a:t>
            </a:r>
            <a:r>
              <a:rPr lang="en-US" altLang="zh-CN" sz="2800" smtClean="0"/>
              <a:t>. It has three main platforms: Java, C++, Python. Newest version:1.1.0.</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p:nvPr>
        </p:nvSpPr>
        <p:spPr/>
        <p:txBody>
          <a:bodyPr/>
          <a:lstStyle/>
          <a:p>
            <a:pPr algn="l" eaLnBrk="1" hangingPunct="1"/>
            <a:r>
              <a:rPr lang="en-US" altLang="zh-CN" sz="4000" smtClean="0"/>
              <a:t>Part2 Background knowledge</a:t>
            </a:r>
          </a:p>
        </p:txBody>
      </p:sp>
      <p:sp>
        <p:nvSpPr>
          <p:cNvPr id="18434" name="Rectangle 3"/>
          <p:cNvSpPr>
            <a:spLocks noGrp="1"/>
          </p:cNvSpPr>
          <p:nvPr>
            <p:ph type="body" idx="1"/>
          </p:nvPr>
        </p:nvSpPr>
        <p:spPr>
          <a:xfrm>
            <a:off x="539750" y="1412875"/>
            <a:ext cx="4546600" cy="4525963"/>
          </a:xfrm>
        </p:spPr>
        <p:txBody>
          <a:bodyPr/>
          <a:lstStyle/>
          <a:p>
            <a:pPr eaLnBrk="1" hangingPunct="1">
              <a:lnSpc>
                <a:spcPct val="90000"/>
              </a:lnSpc>
              <a:buFont typeface="Arial" charset="0"/>
              <a:buNone/>
            </a:pPr>
            <a:r>
              <a:rPr lang="en-US" altLang="zh-CN" sz="2400" smtClean="0">
                <a:latin typeface="Arial" charset="0"/>
              </a:rPr>
              <a:t>Biobricks</a:t>
            </a:r>
          </a:p>
          <a:p>
            <a:pPr eaLnBrk="1" hangingPunct="1">
              <a:lnSpc>
                <a:spcPct val="90000"/>
              </a:lnSpc>
              <a:buFont typeface="Arial" charset="0"/>
              <a:buNone/>
            </a:pPr>
            <a:r>
              <a:rPr lang="en-US" altLang="zh-CN" sz="2400" smtClean="0">
                <a:latin typeface="Arial" charset="0"/>
              </a:rPr>
              <a:t>UML </a:t>
            </a:r>
          </a:p>
          <a:p>
            <a:pPr eaLnBrk="1" hangingPunct="1">
              <a:lnSpc>
                <a:spcPct val="90000"/>
              </a:lnSpc>
              <a:buFont typeface="Arial" charset="0"/>
              <a:buNone/>
            </a:pPr>
            <a:r>
              <a:rPr lang="en-US" altLang="zh-CN" sz="2400" smtClean="0">
                <a:latin typeface="Arial" charset="0"/>
              </a:rPr>
              <a:t>-Unified Modeling Language</a:t>
            </a:r>
          </a:p>
          <a:p>
            <a:pPr eaLnBrk="1" hangingPunct="1">
              <a:lnSpc>
                <a:spcPct val="90000"/>
              </a:lnSpc>
              <a:buFont typeface="Arial" charset="0"/>
              <a:buNone/>
            </a:pPr>
            <a:r>
              <a:rPr lang="en-US" altLang="zh-CN" sz="2400" smtClean="0">
                <a:latin typeface="Arial" charset="0"/>
              </a:rPr>
              <a:t>XML</a:t>
            </a:r>
          </a:p>
          <a:p>
            <a:pPr eaLnBrk="1" hangingPunct="1">
              <a:lnSpc>
                <a:spcPct val="90000"/>
              </a:lnSpc>
              <a:buFont typeface="Arial" charset="0"/>
              <a:buNone/>
            </a:pPr>
            <a:r>
              <a:rPr lang="en-US" altLang="zh-CN" sz="2400" smtClean="0">
                <a:latin typeface="Arial" charset="0"/>
              </a:rPr>
              <a:t>-Extensible Markup Language</a:t>
            </a:r>
          </a:p>
          <a:p>
            <a:pPr eaLnBrk="1" hangingPunct="1">
              <a:lnSpc>
                <a:spcPct val="90000"/>
              </a:lnSpc>
              <a:buFont typeface="Arial" charset="0"/>
              <a:buNone/>
            </a:pPr>
            <a:r>
              <a:rPr lang="en-US" altLang="zh-CN" sz="2400" smtClean="0">
                <a:latin typeface="Arial" charset="0"/>
              </a:rPr>
              <a:t>RFC</a:t>
            </a:r>
          </a:p>
          <a:p>
            <a:pPr eaLnBrk="1" hangingPunct="1">
              <a:lnSpc>
                <a:spcPct val="90000"/>
              </a:lnSpc>
              <a:buFont typeface="Arial" charset="0"/>
              <a:buNone/>
            </a:pPr>
            <a:r>
              <a:rPr lang="en-US" altLang="zh-CN" sz="2400" smtClean="0">
                <a:latin typeface="Arial" charset="0"/>
              </a:rPr>
              <a:t>-Request for comments</a:t>
            </a:r>
          </a:p>
          <a:p>
            <a:pPr eaLnBrk="1" hangingPunct="1">
              <a:lnSpc>
                <a:spcPct val="90000"/>
              </a:lnSpc>
              <a:buFont typeface="Arial" charset="0"/>
              <a:buNone/>
            </a:pPr>
            <a:r>
              <a:rPr lang="en-US" altLang="zh-CN" sz="2400" smtClean="0">
                <a:latin typeface="Arial" charset="0"/>
              </a:rPr>
              <a:t>RDF</a:t>
            </a:r>
          </a:p>
          <a:p>
            <a:pPr eaLnBrk="1" hangingPunct="1">
              <a:lnSpc>
                <a:spcPct val="90000"/>
              </a:lnSpc>
              <a:buFont typeface="Arial" charset="0"/>
              <a:buNone/>
            </a:pPr>
            <a:r>
              <a:rPr lang="en-US" altLang="zh-CN" sz="2400" smtClean="0">
                <a:latin typeface="Arial" charset="0"/>
              </a:rPr>
              <a:t>-Resource Description Framework</a:t>
            </a:r>
          </a:p>
        </p:txBody>
      </p:sp>
      <p:sp>
        <p:nvSpPr>
          <p:cNvPr id="21508" name="Text Box 4"/>
          <p:cNvSpPr txBox="1">
            <a:spLocks noChangeArrowheads="1"/>
          </p:cNvSpPr>
          <p:nvPr/>
        </p:nvSpPr>
        <p:spPr bwMode="auto">
          <a:xfrm>
            <a:off x="5076825" y="1628775"/>
            <a:ext cx="3311525" cy="3081338"/>
          </a:xfrm>
          <a:prstGeom prst="rect">
            <a:avLst/>
          </a:prstGeom>
          <a:noFill/>
          <a:ln w="9525">
            <a:noFill/>
            <a:miter lim="800000"/>
            <a:headEnd/>
            <a:tailEnd/>
          </a:ln>
        </p:spPr>
        <p:txBody>
          <a:bodyPr>
            <a:spAutoFit/>
          </a:bodyPr>
          <a:lstStyle/>
          <a:p>
            <a:pPr>
              <a:spcBef>
                <a:spcPct val="50000"/>
              </a:spcBef>
            </a:pPr>
            <a:r>
              <a:rPr lang="en-US" altLang="zh-CN" sz="2800"/>
              <a:t>You don’t have to make so many definitions clear now, we are just going  to see what do they mean indeed.</a:t>
            </a:r>
            <a:r>
              <a:rPr lang="en-US" altLang="zh-CN"/>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in)">
                                      <p:cBhvr>
                                        <p:cTn id="7" dur="5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p:nvPr>
        </p:nvSpPr>
        <p:spPr/>
        <p:txBody>
          <a:bodyPr/>
          <a:lstStyle/>
          <a:p>
            <a:pPr algn="l" eaLnBrk="1" hangingPunct="1"/>
            <a:r>
              <a:rPr lang="en-US" altLang="zh-CN" sz="4000" smtClean="0"/>
              <a:t>Part3 Core of the Models in SBOL</a:t>
            </a:r>
          </a:p>
        </p:txBody>
      </p:sp>
      <p:pic>
        <p:nvPicPr>
          <p:cNvPr id="19458" name="Picture 4"/>
          <p:cNvPicPr>
            <a:picLocks noChangeAspect="1" noChangeArrowheads="1"/>
          </p:cNvPicPr>
          <p:nvPr>
            <p:ph type="body" idx="1"/>
          </p:nvPr>
        </p:nvPicPr>
        <p:blipFill>
          <a:blip r:embed="rId2"/>
          <a:srcRect/>
          <a:stretch>
            <a:fillRect/>
          </a:stretch>
        </p:blipFill>
        <p:spPr>
          <a:xfrm>
            <a:off x="539750" y="1125538"/>
            <a:ext cx="7072313" cy="5527675"/>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p:cNvSpPr>
            <a:spLocks noGrp="1"/>
          </p:cNvSpPr>
          <p:nvPr>
            <p:ph type="body" idx="1"/>
          </p:nvPr>
        </p:nvSpPr>
        <p:spPr>
          <a:xfrm>
            <a:off x="250825" y="260350"/>
            <a:ext cx="8435975" cy="2736850"/>
          </a:xfrm>
        </p:spPr>
        <p:txBody>
          <a:bodyPr/>
          <a:lstStyle/>
          <a:p>
            <a:pPr eaLnBrk="1" hangingPunct="1">
              <a:lnSpc>
                <a:spcPct val="90000"/>
              </a:lnSpc>
            </a:pPr>
            <a:r>
              <a:rPr lang="en-US" altLang="zh-CN" sz="2400" smtClean="0"/>
              <a:t>The four main classes and some elements in SBOL are: </a:t>
            </a:r>
          </a:p>
          <a:p>
            <a:pPr eaLnBrk="1" hangingPunct="1">
              <a:lnSpc>
                <a:spcPct val="90000"/>
              </a:lnSpc>
            </a:pPr>
            <a:r>
              <a:rPr lang="en-US" altLang="zh-CN" smtClean="0"/>
              <a:t>DnaSequence</a:t>
            </a:r>
          </a:p>
          <a:p>
            <a:pPr eaLnBrk="1" hangingPunct="1">
              <a:lnSpc>
                <a:spcPct val="90000"/>
              </a:lnSpc>
            </a:pPr>
            <a:r>
              <a:rPr lang="en-US" altLang="zh-CN" smtClean="0"/>
              <a:t>Dnacomponent</a:t>
            </a:r>
          </a:p>
          <a:p>
            <a:pPr eaLnBrk="1" hangingPunct="1">
              <a:lnSpc>
                <a:spcPct val="90000"/>
              </a:lnSpc>
            </a:pPr>
            <a:r>
              <a:rPr lang="en-US" altLang="zh-CN" smtClean="0"/>
              <a:t>Collection</a:t>
            </a:r>
          </a:p>
          <a:p>
            <a:pPr eaLnBrk="1" hangingPunct="1">
              <a:lnSpc>
                <a:spcPct val="90000"/>
              </a:lnSpc>
            </a:pPr>
            <a:r>
              <a:rPr lang="en-US" altLang="zh-CN" smtClean="0"/>
              <a:t>SequenceAnotation</a:t>
            </a:r>
          </a:p>
          <a:p>
            <a:pPr eaLnBrk="1" hangingPunct="1">
              <a:lnSpc>
                <a:spcPct val="90000"/>
              </a:lnSpc>
            </a:pPr>
            <a:endParaRPr lang="en-US" altLang="zh-CN" smtClean="0"/>
          </a:p>
          <a:p>
            <a:pPr eaLnBrk="1" hangingPunct="1">
              <a:lnSpc>
                <a:spcPct val="90000"/>
              </a:lnSpc>
            </a:pPr>
            <a:endParaRPr lang="en-US" altLang="zh-CN" smtClean="0"/>
          </a:p>
          <a:p>
            <a:pPr eaLnBrk="1" hangingPunct="1">
              <a:lnSpc>
                <a:spcPct val="90000"/>
              </a:lnSpc>
              <a:buFont typeface="Arial" charset="0"/>
              <a:buNone/>
            </a:pPr>
            <a:endParaRPr lang="en-US" altLang="zh-CN" smtClean="0"/>
          </a:p>
        </p:txBody>
      </p:sp>
      <p:sp>
        <p:nvSpPr>
          <p:cNvPr id="20482" name="AutoShape 3">
            <a:hlinkClick r:id="rId2" action="ppaction://hlinksldjump"/>
          </p:cNvPr>
          <p:cNvSpPr>
            <a:spLocks noChangeArrowheads="1"/>
          </p:cNvSpPr>
          <p:nvPr/>
        </p:nvSpPr>
        <p:spPr bwMode="auto">
          <a:xfrm>
            <a:off x="5940425" y="1052513"/>
            <a:ext cx="720725" cy="360362"/>
          </a:xfrm>
          <a:prstGeom prst="rightArrow">
            <a:avLst>
              <a:gd name="adj1" fmla="val 50000"/>
              <a:gd name="adj2" fmla="val 50000"/>
            </a:avLst>
          </a:prstGeom>
          <a:solidFill>
            <a:schemeClr val="accent1"/>
          </a:solidFill>
          <a:ln w="9525">
            <a:solidFill>
              <a:schemeClr val="tx1"/>
            </a:solidFill>
            <a:miter lim="800000"/>
            <a:headEnd/>
            <a:tailEnd/>
          </a:ln>
        </p:spPr>
        <p:txBody>
          <a:bodyPr wrap="none" anchor="ctr"/>
          <a:lstStyle/>
          <a:p>
            <a:endParaRPr lang="zh-CN" altLang="en-US"/>
          </a:p>
        </p:txBody>
      </p:sp>
      <p:sp>
        <p:nvSpPr>
          <p:cNvPr id="20483" name="AutoShape 5">
            <a:hlinkClick r:id="rId3" action="ppaction://hlinksldjump"/>
          </p:cNvPr>
          <p:cNvSpPr>
            <a:spLocks noChangeArrowheads="1"/>
          </p:cNvSpPr>
          <p:nvPr/>
        </p:nvSpPr>
        <p:spPr bwMode="auto">
          <a:xfrm>
            <a:off x="6659563" y="1628775"/>
            <a:ext cx="720725" cy="360363"/>
          </a:xfrm>
          <a:prstGeom prst="rightArrow">
            <a:avLst>
              <a:gd name="adj1" fmla="val 50000"/>
              <a:gd name="adj2" fmla="val 50000"/>
            </a:avLst>
          </a:prstGeom>
          <a:solidFill>
            <a:schemeClr val="accent1"/>
          </a:solidFill>
          <a:ln w="9525">
            <a:solidFill>
              <a:schemeClr val="tx1"/>
            </a:solidFill>
            <a:miter lim="800000"/>
            <a:headEnd/>
            <a:tailEnd/>
          </a:ln>
        </p:spPr>
        <p:txBody>
          <a:bodyPr wrap="none" anchor="ctr"/>
          <a:lstStyle/>
          <a:p>
            <a:endParaRPr lang="zh-CN" altLang="en-US"/>
          </a:p>
        </p:txBody>
      </p:sp>
      <p:sp>
        <p:nvSpPr>
          <p:cNvPr id="20484" name="AutoShape 6">
            <a:hlinkClick r:id="rId4" action="ppaction://hlinksldjump"/>
          </p:cNvPr>
          <p:cNvSpPr>
            <a:spLocks noChangeArrowheads="1"/>
          </p:cNvSpPr>
          <p:nvPr/>
        </p:nvSpPr>
        <p:spPr bwMode="auto">
          <a:xfrm>
            <a:off x="7235825" y="2276475"/>
            <a:ext cx="720725" cy="360363"/>
          </a:xfrm>
          <a:prstGeom prst="rightArrow">
            <a:avLst>
              <a:gd name="adj1" fmla="val 50000"/>
              <a:gd name="adj2" fmla="val 50000"/>
            </a:avLst>
          </a:prstGeom>
          <a:solidFill>
            <a:schemeClr val="accent1"/>
          </a:solidFill>
          <a:ln w="9525">
            <a:solidFill>
              <a:schemeClr val="tx1"/>
            </a:solidFill>
            <a:miter lim="800000"/>
            <a:headEnd/>
            <a:tailEnd/>
          </a:ln>
        </p:spPr>
        <p:txBody>
          <a:bodyPr wrap="none" anchor="ctr"/>
          <a:lstStyle/>
          <a:p>
            <a:endParaRPr lang="zh-CN" altLang="en-US"/>
          </a:p>
        </p:txBody>
      </p:sp>
      <p:sp>
        <p:nvSpPr>
          <p:cNvPr id="20486" name="Text Box 6"/>
          <p:cNvSpPr txBox="1">
            <a:spLocks noChangeArrowheads="1"/>
          </p:cNvSpPr>
          <p:nvPr/>
        </p:nvSpPr>
        <p:spPr bwMode="auto">
          <a:xfrm>
            <a:off x="250825" y="3068638"/>
            <a:ext cx="8137525" cy="1187450"/>
          </a:xfrm>
          <a:prstGeom prst="rect">
            <a:avLst/>
          </a:prstGeom>
          <a:noFill/>
          <a:ln w="9525">
            <a:noFill/>
            <a:miter lim="800000"/>
            <a:headEnd/>
            <a:tailEnd/>
          </a:ln>
          <a:effectLst/>
        </p:spPr>
        <p:txBody>
          <a:bodyPr>
            <a:spAutoFit/>
          </a:bodyPr>
          <a:lstStyle/>
          <a:p>
            <a:r>
              <a:rPr lang="en-US" altLang="zh-CN" sz="2400"/>
              <a:t>Also, you can create your own elements but they are ”optional” in some way and can not be read by other scientists unless they have been ac</a:t>
            </a:r>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6"/>
                                        </p:tgtEl>
                                        <p:attrNameLst>
                                          <p:attrName>style.visibility</p:attrName>
                                        </p:attrNameLst>
                                      </p:cBhvr>
                                      <p:to>
                                        <p:strVal val="visible"/>
                                      </p:to>
                                    </p:set>
                                    <p:anim calcmode="lin" valueType="num">
                                      <p:cBhvr additive="base">
                                        <p:cTn id="7" dur="500" fill="hold"/>
                                        <p:tgtEl>
                                          <p:spTgt spid="20486"/>
                                        </p:tgtEl>
                                        <p:attrNameLst>
                                          <p:attrName>ppt_x</p:attrName>
                                        </p:attrNameLst>
                                      </p:cBhvr>
                                      <p:tavLst>
                                        <p:tav tm="0">
                                          <p:val>
                                            <p:strVal val="#ppt_x"/>
                                          </p:val>
                                        </p:tav>
                                        <p:tav tm="100000">
                                          <p:val>
                                            <p:strVal val="#ppt_x"/>
                                          </p:val>
                                        </p:tav>
                                      </p:tavLst>
                                    </p:anim>
                                    <p:anim calcmode="lin" valueType="num">
                                      <p:cBhvr additive="base">
                                        <p:cTn id="8" dur="500" fill="hold"/>
                                        <p:tgtEl>
                                          <p:spTgt spid="204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3"/>
          <p:cNvSpPr>
            <a:spLocks noGrp="1"/>
          </p:cNvSpPr>
          <p:nvPr>
            <p:ph type="body" idx="1"/>
          </p:nvPr>
        </p:nvSpPr>
        <p:spPr>
          <a:xfrm>
            <a:off x="395288" y="908050"/>
            <a:ext cx="8229600" cy="4525963"/>
          </a:xfrm>
        </p:spPr>
        <p:txBody>
          <a:bodyPr/>
          <a:lstStyle/>
          <a:p>
            <a:pPr eaLnBrk="1" hangingPunct="1"/>
            <a:r>
              <a:rPr lang="en-US" altLang="zh-CN" smtClean="0"/>
              <a:t>With this </a:t>
            </a:r>
            <a:r>
              <a:rPr lang="en-US" altLang="zh-CN" u="sng" smtClean="0"/>
              <a:t>structure</a:t>
            </a:r>
            <a:r>
              <a:rPr lang="en-US" altLang="zh-CN" smtClean="0"/>
              <a:t> supported, people can create their own DNA Sequence, use others’ components to do their own tasks.</a:t>
            </a:r>
          </a:p>
          <a:p>
            <a:pPr eaLnBrk="1" hangingPunct="1"/>
            <a:r>
              <a:rPr lang="en-US" altLang="zh-CN" smtClean="0"/>
              <a:t>You can combine the bricks, cut off the bricks ,select the bricks you want and get the information you need . What’s more, you can </a:t>
            </a:r>
            <a:r>
              <a:rPr lang="en-US" altLang="zh-CN" u="sng" smtClean="0"/>
              <a:t>predict</a:t>
            </a:r>
            <a:r>
              <a:rPr lang="en-US" altLang="zh-CN" smtClean="0"/>
              <a:t> what your </a:t>
            </a:r>
            <a:r>
              <a:rPr lang="en-US" altLang="zh-CN" i="1" smtClean="0"/>
              <a:t>molecules</a:t>
            </a:r>
            <a:r>
              <a:rPr lang="en-US" altLang="zh-CN" smtClean="0"/>
              <a:t> can do without working in the lab!</a:t>
            </a:r>
          </a:p>
        </p:txBody>
      </p:sp>
      <p:pic>
        <p:nvPicPr>
          <p:cNvPr id="21507" name="Picture 3"/>
          <p:cNvPicPr>
            <a:picLocks noChangeAspect="1" noChangeArrowheads="1"/>
          </p:cNvPicPr>
          <p:nvPr/>
        </p:nvPicPr>
        <p:blipFill>
          <a:blip r:embed="rId2"/>
          <a:srcRect/>
          <a:stretch>
            <a:fillRect/>
          </a:stretch>
        </p:blipFill>
        <p:spPr bwMode="auto">
          <a:xfrm>
            <a:off x="-504825" y="260350"/>
            <a:ext cx="9648825" cy="6048375"/>
          </a:xfrm>
          <a:prstGeom prst="rect">
            <a:avLst/>
          </a:prstGeom>
          <a:noFill/>
          <a:ln w="9525">
            <a:noFill/>
            <a:miter lim="800000"/>
            <a:headEnd/>
            <a:tailEnd/>
          </a:ln>
        </p:spPr>
      </p:pic>
      <p:pic>
        <p:nvPicPr>
          <p:cNvPr id="21508" name="Picture 4" descr="computers-internet"/>
          <p:cNvPicPr>
            <a:picLocks noChangeAspect="1" noChangeArrowheads="1"/>
          </p:cNvPicPr>
          <p:nvPr/>
        </p:nvPicPr>
        <p:blipFill>
          <a:blip r:embed="rId3"/>
          <a:srcRect/>
          <a:stretch>
            <a:fillRect/>
          </a:stretch>
        </p:blipFill>
        <p:spPr bwMode="auto">
          <a:xfrm>
            <a:off x="0" y="188913"/>
            <a:ext cx="9144000" cy="6192837"/>
          </a:xfrm>
          <a:prstGeom prst="rect">
            <a:avLst/>
          </a:prstGeom>
          <a:noFill/>
          <a:ln w="9525">
            <a:noFill/>
            <a:miter lim="800000"/>
            <a:headEnd/>
            <a:tailEnd/>
          </a:ln>
        </p:spPr>
      </p:pic>
      <p:sp>
        <p:nvSpPr>
          <p:cNvPr id="21509" name="Text Box 5"/>
          <p:cNvSpPr txBox="1">
            <a:spLocks noChangeArrowheads="1"/>
          </p:cNvSpPr>
          <p:nvPr/>
        </p:nvSpPr>
        <p:spPr bwMode="auto">
          <a:xfrm>
            <a:off x="900113" y="6021388"/>
            <a:ext cx="7632700" cy="825500"/>
          </a:xfrm>
          <a:prstGeom prst="rect">
            <a:avLst/>
          </a:prstGeom>
          <a:noFill/>
          <a:ln w="9525">
            <a:noFill/>
            <a:miter lim="800000"/>
            <a:headEnd/>
            <a:tailEnd/>
          </a:ln>
        </p:spPr>
        <p:txBody>
          <a:bodyPr>
            <a:spAutoFit/>
          </a:bodyPr>
          <a:lstStyle/>
          <a:p>
            <a:r>
              <a:rPr lang="en-US" altLang="zh-CN" sz="1600"/>
              <a:t>Pictures resource: </a:t>
            </a:r>
          </a:p>
          <a:p>
            <a:r>
              <a:rPr lang="en-US" altLang="zh-CN" sz="1600"/>
              <a:t>BioBrick™ Assembly Manual</a:t>
            </a:r>
          </a:p>
          <a:p>
            <a:r>
              <a:rPr lang="en-US" altLang="zh-CN" sz="1600"/>
              <a:t>http://www-computer.org/computers-internet</a:t>
            </a:r>
          </a:p>
        </p:txBody>
      </p:sp>
      <p:sp>
        <p:nvSpPr>
          <p:cNvPr id="21519" name="AutoShape 15">
            <a:hlinkClick r:id="rId4" action="ppaction://hlinksldjump"/>
          </p:cNvPr>
          <p:cNvSpPr>
            <a:spLocks noChangeArrowheads="1"/>
          </p:cNvSpPr>
          <p:nvPr/>
        </p:nvSpPr>
        <p:spPr bwMode="auto">
          <a:xfrm>
            <a:off x="7092950" y="6092825"/>
            <a:ext cx="1439863" cy="504825"/>
          </a:xfrm>
          <a:prstGeom prst="rightArrow">
            <a:avLst>
              <a:gd name="adj1" fmla="val 50000"/>
              <a:gd name="adj2" fmla="val 71305"/>
            </a:avLst>
          </a:prstGeom>
          <a:solidFill>
            <a:schemeClr val="accent1"/>
          </a:solidFill>
          <a:ln w="9525">
            <a:solidFill>
              <a:schemeClr val="tx1"/>
            </a:solidFill>
            <a:miter lim="800000"/>
            <a:headEnd/>
            <a:tailEnd/>
          </a:ln>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additive="base">
                                        <p:cTn id="7" dur="500" fill="hold"/>
                                        <p:tgtEl>
                                          <p:spTgt spid="21507"/>
                                        </p:tgtEl>
                                        <p:attrNameLst>
                                          <p:attrName>ppt_x</p:attrName>
                                        </p:attrNameLst>
                                      </p:cBhvr>
                                      <p:tavLst>
                                        <p:tav tm="0">
                                          <p:val>
                                            <p:strVal val="#ppt_x"/>
                                          </p:val>
                                        </p:tav>
                                        <p:tav tm="100000">
                                          <p:val>
                                            <p:strVal val="#ppt_x"/>
                                          </p:val>
                                        </p:tav>
                                      </p:tavLst>
                                    </p:anim>
                                    <p:anim calcmode="lin" valueType="num">
                                      <p:cBhvr additive="base">
                                        <p:cTn id="8" dur="500" fill="hold"/>
                                        <p:tgtEl>
                                          <p:spTgt spid="2150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508"/>
                                        </p:tgtEl>
                                        <p:attrNameLst>
                                          <p:attrName>style.visibility</p:attrName>
                                        </p:attrNameLst>
                                      </p:cBhvr>
                                      <p:to>
                                        <p:strVal val="visible"/>
                                      </p:to>
                                    </p:set>
                                    <p:anim calcmode="lin" valueType="num">
                                      <p:cBhvr additive="base">
                                        <p:cTn id="13" dur="500" fill="hold"/>
                                        <p:tgtEl>
                                          <p:spTgt spid="21508"/>
                                        </p:tgtEl>
                                        <p:attrNameLst>
                                          <p:attrName>ppt_x</p:attrName>
                                        </p:attrNameLst>
                                      </p:cBhvr>
                                      <p:tavLst>
                                        <p:tav tm="0">
                                          <p:val>
                                            <p:strVal val="#ppt_x"/>
                                          </p:val>
                                        </p:tav>
                                        <p:tav tm="100000">
                                          <p:val>
                                            <p:strVal val="#ppt_x"/>
                                          </p:val>
                                        </p:tav>
                                      </p:tavLst>
                                    </p:anim>
                                    <p:anim calcmode="lin" valueType="num">
                                      <p:cBhvr additive="base">
                                        <p:cTn id="14" dur="500" fill="hold"/>
                                        <p:tgtEl>
                                          <p:spTgt spid="2150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509"/>
                                        </p:tgtEl>
                                        <p:attrNameLst>
                                          <p:attrName>style.visibility</p:attrName>
                                        </p:attrNameLst>
                                      </p:cBhvr>
                                      <p:to>
                                        <p:strVal val="visible"/>
                                      </p:to>
                                    </p:set>
                                    <p:anim calcmode="lin" valueType="num">
                                      <p:cBhvr additive="base">
                                        <p:cTn id="19" dur="500" fill="hold"/>
                                        <p:tgtEl>
                                          <p:spTgt spid="21509"/>
                                        </p:tgtEl>
                                        <p:attrNameLst>
                                          <p:attrName>ppt_x</p:attrName>
                                        </p:attrNameLst>
                                      </p:cBhvr>
                                      <p:tavLst>
                                        <p:tav tm="0">
                                          <p:val>
                                            <p:strVal val="#ppt_x"/>
                                          </p:val>
                                        </p:tav>
                                        <p:tav tm="100000">
                                          <p:val>
                                            <p:strVal val="#ppt_x"/>
                                          </p:val>
                                        </p:tav>
                                      </p:tavLst>
                                    </p:anim>
                                    <p:anim calcmode="lin" valueType="num">
                                      <p:cBhvr additive="base">
                                        <p:cTn id="20" dur="500" fill="hold"/>
                                        <p:tgtEl>
                                          <p:spTgt spid="2150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519"/>
                                        </p:tgtEl>
                                        <p:attrNameLst>
                                          <p:attrName>style.visibility</p:attrName>
                                        </p:attrNameLst>
                                      </p:cBhvr>
                                      <p:to>
                                        <p:strVal val="visible"/>
                                      </p:to>
                                    </p:set>
                                    <p:anim calcmode="lin" valueType="num">
                                      <p:cBhvr additive="base">
                                        <p:cTn id="25" dur="500" fill="hold"/>
                                        <p:tgtEl>
                                          <p:spTgt spid="21519"/>
                                        </p:tgtEl>
                                        <p:attrNameLst>
                                          <p:attrName>ppt_x</p:attrName>
                                        </p:attrNameLst>
                                      </p:cBhvr>
                                      <p:tavLst>
                                        <p:tav tm="0">
                                          <p:val>
                                            <p:strVal val="#ppt_x"/>
                                          </p:val>
                                        </p:tav>
                                        <p:tav tm="100000">
                                          <p:val>
                                            <p:strVal val="#ppt_x"/>
                                          </p:val>
                                        </p:tav>
                                      </p:tavLst>
                                    </p:anim>
                                    <p:anim calcmode="lin" valueType="num">
                                      <p:cBhvr additive="base">
                                        <p:cTn id="26" dur="500" fill="hold"/>
                                        <p:tgtEl>
                                          <p:spTgt spid="215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p:bldP spid="21519"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688</TotalTime>
  <Words>881</Words>
  <Application>Microsoft Office PowerPoint</Application>
  <PresentationFormat>全屏显示(4:3)</PresentationFormat>
  <Paragraphs>113</Paragraphs>
  <Slides>19</Slides>
  <Notes>0</Notes>
  <HiddenSlides>0</HiddenSlides>
  <MMClips>0</MMClips>
  <ScaleCrop>false</ScaleCrop>
  <HeadingPairs>
    <vt:vector size="6" baseType="variant">
      <vt:variant>
        <vt:lpstr>已用的字体</vt:lpstr>
      </vt:variant>
      <vt:variant>
        <vt:i4>3</vt:i4>
      </vt:variant>
      <vt:variant>
        <vt:lpstr>演示文稿设计模板</vt:lpstr>
      </vt:variant>
      <vt:variant>
        <vt:i4>1</vt:i4>
      </vt:variant>
      <vt:variant>
        <vt:lpstr>幻灯片标题</vt:lpstr>
      </vt:variant>
      <vt:variant>
        <vt:i4>19</vt:i4>
      </vt:variant>
    </vt:vector>
  </HeadingPairs>
  <TitlesOfParts>
    <vt:vector size="23" baseType="lpstr">
      <vt:lpstr>Arial</vt:lpstr>
      <vt:lpstr>宋体</vt:lpstr>
      <vt:lpstr>Calibri</vt:lpstr>
      <vt:lpstr>Office 主题</vt:lpstr>
      <vt:lpstr>Synthetic Biology Open Language</vt:lpstr>
      <vt:lpstr>Outline </vt:lpstr>
      <vt:lpstr>幻灯片 3</vt:lpstr>
      <vt:lpstr>幻灯片 4</vt:lpstr>
      <vt:lpstr>幻灯片 5</vt:lpstr>
      <vt:lpstr>Part2 Background knowledge</vt:lpstr>
      <vt:lpstr>Part3 Core of the Models in SBOL</vt:lpstr>
      <vt:lpstr>幻灯片 8</vt:lpstr>
      <vt:lpstr>幻灯片 9</vt:lpstr>
      <vt:lpstr>Part3  UML(classes)</vt:lpstr>
      <vt:lpstr>Part3  XML</vt:lpstr>
      <vt:lpstr>Part3  RDF and RFC (not KFC)</vt:lpstr>
      <vt:lpstr>Part4 Examples</vt:lpstr>
      <vt:lpstr>The pseudocode in SBOL</vt:lpstr>
      <vt:lpstr>幻灯片 15</vt:lpstr>
      <vt:lpstr>幻灯片 16</vt:lpstr>
      <vt:lpstr>About the collection</vt:lpstr>
      <vt:lpstr>Part5 Other issues to mention</vt:lpstr>
      <vt:lpstr>幻灯片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Miho</dc:creator>
  <cp:lastModifiedBy>X200S</cp:lastModifiedBy>
  <cp:revision>28</cp:revision>
  <dcterms:created xsi:type="dcterms:W3CDTF">2012-03-27T06:45:19Z</dcterms:created>
  <dcterms:modified xsi:type="dcterms:W3CDTF">2012-03-30T11:22:19Z</dcterms:modified>
</cp:coreProperties>
</file>