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7" r:id="rId4"/>
    <p:sldId id="258" r:id="rId5"/>
    <p:sldId id="259" r:id="rId6"/>
    <p:sldId id="260" r:id="rId7"/>
    <p:sldId id="261" r:id="rId8"/>
    <p:sldId id="263" r:id="rId9"/>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945" autoAdjust="0"/>
    <p:restoredTop sz="99416" autoAdjust="0"/>
  </p:normalViewPr>
  <p:slideViewPr>
    <p:cSldViewPr snapToGrid="0" snapToObjects="1">
      <p:cViewPr>
        <p:scale>
          <a:sx n="48" d="100"/>
          <a:sy n="48" d="100"/>
        </p:scale>
        <p:origin x="1668" y="482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GJ:ProductionRuns:15-genes_28-edges_GJ-dHAP4-fam_strains-added_Sigmoid_estim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GJ:ProductionRuns:20-genes_46-edges_GJ-dHAP4-fam_strains-added_Sigmoid_estim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GJ:ProductionRuns:25-genes_68-edges_GJ-dHAP4-fam_strains-added_Sigmoid_estim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GJ:ProductionRuns:30-genes_90-edges_GJ-dHAP4-fam_strains-added_Sigmoid_estim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GJ:ProductionRuns:34-genes_102-edges_GJ-dHAP4-fam_strains-added_Sigmoid_estimation.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15 genes</a:t>
            </a:r>
            <a:r>
              <a:rPr lang="en-US" baseline="0"/>
              <a:t> In degree/Out degree</a:t>
            </a:r>
            <a:endParaRPr lang="en-US"/>
          </a:p>
        </c:rich>
      </c:tx>
      <c:layout/>
      <c:overlay val="0"/>
    </c:title>
    <c:autoTitleDeleted val="0"/>
    <c:plotArea>
      <c:layout/>
      <c:barChart>
        <c:barDir val="col"/>
        <c:grouping val="clustered"/>
        <c:varyColors val="0"/>
        <c:ser>
          <c:idx val="0"/>
          <c:order val="0"/>
          <c:tx>
            <c:strRef>
              <c:f>network!$G$18</c:f>
              <c:strCache>
                <c:ptCount val="1"/>
                <c:pt idx="0">
                  <c:v>In</c:v>
                </c:pt>
              </c:strCache>
            </c:strRef>
          </c:tx>
          <c:invertIfNegative val="0"/>
          <c:cat>
            <c:numRef>
              <c:f>network!$F$19:$F$26</c:f>
              <c:numCache>
                <c:formatCode>General</c:formatCode>
                <c:ptCount val="8"/>
                <c:pt idx="0">
                  <c:v>0</c:v>
                </c:pt>
                <c:pt idx="1">
                  <c:v>1</c:v>
                </c:pt>
                <c:pt idx="2">
                  <c:v>2</c:v>
                </c:pt>
                <c:pt idx="3">
                  <c:v>3</c:v>
                </c:pt>
                <c:pt idx="4">
                  <c:v>4</c:v>
                </c:pt>
                <c:pt idx="5">
                  <c:v>5</c:v>
                </c:pt>
                <c:pt idx="6">
                  <c:v>6</c:v>
                </c:pt>
                <c:pt idx="7">
                  <c:v>7</c:v>
                </c:pt>
              </c:numCache>
            </c:numRef>
          </c:cat>
          <c:val>
            <c:numRef>
              <c:f>network!$G$19:$G$26</c:f>
              <c:numCache>
                <c:formatCode>General</c:formatCode>
                <c:ptCount val="8"/>
                <c:pt idx="0">
                  <c:v>2</c:v>
                </c:pt>
                <c:pt idx="1">
                  <c:v>6</c:v>
                </c:pt>
                <c:pt idx="2">
                  <c:v>2</c:v>
                </c:pt>
                <c:pt idx="3">
                  <c:v>3</c:v>
                </c:pt>
                <c:pt idx="4">
                  <c:v>1</c:v>
                </c:pt>
                <c:pt idx="5">
                  <c:v>1</c:v>
                </c:pt>
                <c:pt idx="6">
                  <c:v>0</c:v>
                </c:pt>
                <c:pt idx="7">
                  <c:v>0</c:v>
                </c:pt>
              </c:numCache>
            </c:numRef>
          </c:val>
        </c:ser>
        <c:ser>
          <c:idx val="1"/>
          <c:order val="1"/>
          <c:tx>
            <c:strRef>
              <c:f>network!$H$18</c:f>
              <c:strCache>
                <c:ptCount val="1"/>
                <c:pt idx="0">
                  <c:v>Out</c:v>
                </c:pt>
              </c:strCache>
            </c:strRef>
          </c:tx>
          <c:invertIfNegative val="0"/>
          <c:cat>
            <c:numRef>
              <c:f>network!$F$19:$F$26</c:f>
              <c:numCache>
                <c:formatCode>General</c:formatCode>
                <c:ptCount val="8"/>
                <c:pt idx="0">
                  <c:v>0</c:v>
                </c:pt>
                <c:pt idx="1">
                  <c:v>1</c:v>
                </c:pt>
                <c:pt idx="2">
                  <c:v>2</c:v>
                </c:pt>
                <c:pt idx="3">
                  <c:v>3</c:v>
                </c:pt>
                <c:pt idx="4">
                  <c:v>4</c:v>
                </c:pt>
                <c:pt idx="5">
                  <c:v>5</c:v>
                </c:pt>
                <c:pt idx="6">
                  <c:v>6</c:v>
                </c:pt>
                <c:pt idx="7">
                  <c:v>7</c:v>
                </c:pt>
              </c:numCache>
            </c:numRef>
          </c:cat>
          <c:val>
            <c:numRef>
              <c:f>network!$H$19:$H$26</c:f>
              <c:numCache>
                <c:formatCode>General</c:formatCode>
                <c:ptCount val="8"/>
                <c:pt idx="0">
                  <c:v>3</c:v>
                </c:pt>
                <c:pt idx="1">
                  <c:v>7</c:v>
                </c:pt>
                <c:pt idx="2">
                  <c:v>1</c:v>
                </c:pt>
                <c:pt idx="3">
                  <c:v>1</c:v>
                </c:pt>
                <c:pt idx="4">
                  <c:v>1</c:v>
                </c:pt>
                <c:pt idx="5">
                  <c:v>1</c:v>
                </c:pt>
                <c:pt idx="6">
                  <c:v>0</c:v>
                </c:pt>
                <c:pt idx="7">
                  <c:v>1</c:v>
                </c:pt>
              </c:numCache>
            </c:numRef>
          </c:val>
        </c:ser>
        <c:dLbls>
          <c:showLegendKey val="0"/>
          <c:showVal val="0"/>
          <c:showCatName val="0"/>
          <c:showSerName val="0"/>
          <c:showPercent val="0"/>
          <c:showBubbleSize val="0"/>
        </c:dLbls>
        <c:gapWidth val="150"/>
        <c:axId val="89583616"/>
        <c:axId val="99718784"/>
      </c:barChart>
      <c:catAx>
        <c:axId val="89583616"/>
        <c:scaling>
          <c:orientation val="minMax"/>
        </c:scaling>
        <c:delete val="0"/>
        <c:axPos val="b"/>
        <c:title>
          <c:tx>
            <c:rich>
              <a:bodyPr/>
              <a:lstStyle/>
              <a:p>
                <a:pPr>
                  <a:defRPr/>
                </a:pPr>
                <a:r>
                  <a:rPr lang="en-US"/>
                  <a:t>Number of Connections</a:t>
                </a:r>
              </a:p>
            </c:rich>
          </c:tx>
          <c:layout/>
          <c:overlay val="0"/>
        </c:title>
        <c:numFmt formatCode="General" sourceLinked="1"/>
        <c:majorTickMark val="out"/>
        <c:minorTickMark val="none"/>
        <c:tickLblPos val="nextTo"/>
        <c:crossAx val="99718784"/>
        <c:crosses val="autoZero"/>
        <c:auto val="1"/>
        <c:lblAlgn val="ctr"/>
        <c:lblOffset val="100"/>
        <c:noMultiLvlLbl val="0"/>
      </c:catAx>
      <c:valAx>
        <c:axId val="99718784"/>
        <c:scaling>
          <c:orientation val="minMax"/>
        </c:scaling>
        <c:delete val="0"/>
        <c:axPos val="l"/>
        <c:majorGridlines/>
        <c:title>
          <c:tx>
            <c:rich>
              <a:bodyPr rot="-5400000" vert="horz"/>
              <a:lstStyle/>
              <a:p>
                <a:pPr>
                  <a:defRPr/>
                </a:pPr>
                <a:r>
                  <a:rPr lang="en-US"/>
                  <a:t>Frequency</a:t>
                </a:r>
              </a:p>
            </c:rich>
          </c:tx>
          <c:layout>
            <c:manualLayout>
              <c:xMode val="edge"/>
              <c:yMode val="edge"/>
              <c:x val="1.6666666666666701E-2"/>
              <c:y val="0.30251676873724098"/>
            </c:manualLayout>
          </c:layout>
          <c:overlay val="0"/>
        </c:title>
        <c:numFmt formatCode="General" sourceLinked="1"/>
        <c:majorTickMark val="out"/>
        <c:minorTickMark val="none"/>
        <c:tickLblPos val="nextTo"/>
        <c:crossAx val="895836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20 genes In degree/ Out Degree</a:t>
            </a:r>
          </a:p>
        </c:rich>
      </c:tx>
      <c:layout/>
      <c:overlay val="0"/>
    </c:title>
    <c:autoTitleDeleted val="0"/>
    <c:plotArea>
      <c:layout/>
      <c:barChart>
        <c:barDir val="col"/>
        <c:grouping val="clustered"/>
        <c:varyColors val="0"/>
        <c:ser>
          <c:idx val="0"/>
          <c:order val="0"/>
          <c:tx>
            <c:strRef>
              <c:f>network!$G$25</c:f>
              <c:strCache>
                <c:ptCount val="1"/>
                <c:pt idx="0">
                  <c:v>In</c:v>
                </c:pt>
              </c:strCache>
            </c:strRef>
          </c:tx>
          <c:invertIfNegative val="0"/>
          <c:cat>
            <c:numRef>
              <c:f>network!$F$26:$F$36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network!$G$26:$G$36</c:f>
              <c:numCache>
                <c:formatCode>General</c:formatCode>
                <c:ptCount val="11"/>
                <c:pt idx="0">
                  <c:v>2</c:v>
                </c:pt>
                <c:pt idx="1">
                  <c:v>5</c:v>
                </c:pt>
                <c:pt idx="2">
                  <c:v>4</c:v>
                </c:pt>
                <c:pt idx="3">
                  <c:v>5</c:v>
                </c:pt>
                <c:pt idx="4">
                  <c:v>2</c:v>
                </c:pt>
                <c:pt idx="5">
                  <c:v>2</c:v>
                </c:pt>
                <c:pt idx="6">
                  <c:v>0</c:v>
                </c:pt>
                <c:pt idx="7">
                  <c:v>0</c:v>
                </c:pt>
                <c:pt idx="8">
                  <c:v>0</c:v>
                </c:pt>
                <c:pt idx="9">
                  <c:v>0</c:v>
                </c:pt>
                <c:pt idx="10">
                  <c:v>0</c:v>
                </c:pt>
              </c:numCache>
            </c:numRef>
          </c:val>
        </c:ser>
        <c:ser>
          <c:idx val="1"/>
          <c:order val="1"/>
          <c:tx>
            <c:strRef>
              <c:f>network!$H$25</c:f>
              <c:strCache>
                <c:ptCount val="1"/>
                <c:pt idx="0">
                  <c:v>Out</c:v>
                </c:pt>
              </c:strCache>
            </c:strRef>
          </c:tx>
          <c:invertIfNegative val="0"/>
          <c:cat>
            <c:numRef>
              <c:f>network!$F$26:$F$36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network!$H$26:$H$36</c:f>
              <c:numCache>
                <c:formatCode>General</c:formatCode>
                <c:ptCount val="11"/>
                <c:pt idx="0">
                  <c:v>5</c:v>
                </c:pt>
                <c:pt idx="1">
                  <c:v>9</c:v>
                </c:pt>
                <c:pt idx="2">
                  <c:v>1</c:v>
                </c:pt>
                <c:pt idx="3">
                  <c:v>1</c:v>
                </c:pt>
                <c:pt idx="4">
                  <c:v>1</c:v>
                </c:pt>
                <c:pt idx="5">
                  <c:v>0</c:v>
                </c:pt>
                <c:pt idx="6">
                  <c:v>0</c:v>
                </c:pt>
                <c:pt idx="7">
                  <c:v>1</c:v>
                </c:pt>
                <c:pt idx="8">
                  <c:v>0</c:v>
                </c:pt>
                <c:pt idx="9">
                  <c:v>0</c:v>
                </c:pt>
                <c:pt idx="10">
                  <c:v>2</c:v>
                </c:pt>
              </c:numCache>
            </c:numRef>
          </c:val>
        </c:ser>
        <c:dLbls>
          <c:showLegendKey val="0"/>
          <c:showVal val="0"/>
          <c:showCatName val="0"/>
          <c:showSerName val="0"/>
          <c:showPercent val="0"/>
          <c:showBubbleSize val="0"/>
        </c:dLbls>
        <c:gapWidth val="150"/>
        <c:axId val="89584128"/>
        <c:axId val="99720512"/>
      </c:barChart>
      <c:catAx>
        <c:axId val="89584128"/>
        <c:scaling>
          <c:orientation val="minMax"/>
        </c:scaling>
        <c:delete val="0"/>
        <c:axPos val="b"/>
        <c:title>
          <c:tx>
            <c:rich>
              <a:bodyPr/>
              <a:lstStyle/>
              <a:p>
                <a:pPr>
                  <a:defRPr/>
                </a:pPr>
                <a:r>
                  <a:rPr lang="en-US"/>
                  <a:t>Number of Connections</a:t>
                </a:r>
              </a:p>
            </c:rich>
          </c:tx>
          <c:layout/>
          <c:overlay val="0"/>
        </c:title>
        <c:numFmt formatCode="General" sourceLinked="1"/>
        <c:majorTickMark val="out"/>
        <c:minorTickMark val="none"/>
        <c:tickLblPos val="nextTo"/>
        <c:crossAx val="99720512"/>
        <c:crosses val="autoZero"/>
        <c:auto val="1"/>
        <c:lblAlgn val="ctr"/>
        <c:lblOffset val="100"/>
        <c:noMultiLvlLbl val="0"/>
      </c:catAx>
      <c:valAx>
        <c:axId val="99720512"/>
        <c:scaling>
          <c:orientation val="minMax"/>
        </c:scaling>
        <c:delete val="0"/>
        <c:axPos val="l"/>
        <c:majorGridlines/>
        <c:title>
          <c:tx>
            <c:rich>
              <a:bodyPr rot="-5400000" vert="horz"/>
              <a:lstStyle/>
              <a:p>
                <a:pPr>
                  <a:defRPr/>
                </a:pPr>
                <a:r>
                  <a:rPr lang="en-US"/>
                  <a:t>Frequency</a:t>
                </a:r>
              </a:p>
            </c:rich>
          </c:tx>
          <c:layout/>
          <c:overlay val="0"/>
        </c:title>
        <c:numFmt formatCode="General" sourceLinked="1"/>
        <c:majorTickMark val="out"/>
        <c:minorTickMark val="none"/>
        <c:tickLblPos val="nextTo"/>
        <c:crossAx val="895841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25 gene In degree/</a:t>
            </a:r>
            <a:r>
              <a:rPr lang="en-US" baseline="0"/>
              <a:t> out degree</a:t>
            </a:r>
            <a:endParaRPr lang="en-US"/>
          </a:p>
        </c:rich>
      </c:tx>
      <c:layout/>
      <c:overlay val="0"/>
    </c:title>
    <c:autoTitleDeleted val="0"/>
    <c:plotArea>
      <c:layout/>
      <c:barChart>
        <c:barDir val="col"/>
        <c:grouping val="clustered"/>
        <c:varyColors val="0"/>
        <c:ser>
          <c:idx val="0"/>
          <c:order val="0"/>
          <c:tx>
            <c:strRef>
              <c:f>network!$H$28</c:f>
              <c:strCache>
                <c:ptCount val="1"/>
                <c:pt idx="0">
                  <c:v>In</c:v>
                </c:pt>
              </c:strCache>
            </c:strRef>
          </c:tx>
          <c:invertIfNegative val="0"/>
          <c:cat>
            <c:numRef>
              <c:f>network!$G$29:$G$42</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numCache>
            </c:numRef>
          </c:cat>
          <c:val>
            <c:numRef>
              <c:f>network!$H$29:$H$42</c:f>
              <c:numCache>
                <c:formatCode>General</c:formatCode>
                <c:ptCount val="14"/>
                <c:pt idx="0">
                  <c:v>2</c:v>
                </c:pt>
                <c:pt idx="1">
                  <c:v>6</c:v>
                </c:pt>
                <c:pt idx="2">
                  <c:v>4</c:v>
                </c:pt>
                <c:pt idx="3">
                  <c:v>5</c:v>
                </c:pt>
                <c:pt idx="4">
                  <c:v>4</c:v>
                </c:pt>
                <c:pt idx="5">
                  <c:v>2</c:v>
                </c:pt>
                <c:pt idx="6">
                  <c:v>1</c:v>
                </c:pt>
                <c:pt idx="7">
                  <c:v>1</c:v>
                </c:pt>
                <c:pt idx="8">
                  <c:v>0</c:v>
                </c:pt>
                <c:pt idx="9">
                  <c:v>0</c:v>
                </c:pt>
                <c:pt idx="10">
                  <c:v>0</c:v>
                </c:pt>
                <c:pt idx="11">
                  <c:v>0</c:v>
                </c:pt>
                <c:pt idx="12">
                  <c:v>0</c:v>
                </c:pt>
                <c:pt idx="13">
                  <c:v>0</c:v>
                </c:pt>
              </c:numCache>
            </c:numRef>
          </c:val>
        </c:ser>
        <c:ser>
          <c:idx val="1"/>
          <c:order val="1"/>
          <c:tx>
            <c:strRef>
              <c:f>network!$I$28</c:f>
              <c:strCache>
                <c:ptCount val="1"/>
                <c:pt idx="0">
                  <c:v>Out</c:v>
                </c:pt>
              </c:strCache>
            </c:strRef>
          </c:tx>
          <c:invertIfNegative val="0"/>
          <c:cat>
            <c:numRef>
              <c:f>network!$G$29:$G$42</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numCache>
            </c:numRef>
          </c:cat>
          <c:val>
            <c:numRef>
              <c:f>network!$I$29:$I$42</c:f>
              <c:numCache>
                <c:formatCode>General</c:formatCode>
                <c:ptCount val="14"/>
                <c:pt idx="0">
                  <c:v>7</c:v>
                </c:pt>
                <c:pt idx="1">
                  <c:v>6</c:v>
                </c:pt>
                <c:pt idx="2">
                  <c:v>5</c:v>
                </c:pt>
                <c:pt idx="3">
                  <c:v>2</c:v>
                </c:pt>
                <c:pt idx="4">
                  <c:v>0</c:v>
                </c:pt>
                <c:pt idx="5">
                  <c:v>1</c:v>
                </c:pt>
                <c:pt idx="6">
                  <c:v>1</c:v>
                </c:pt>
                <c:pt idx="7">
                  <c:v>0</c:v>
                </c:pt>
                <c:pt idx="8">
                  <c:v>0</c:v>
                </c:pt>
                <c:pt idx="9">
                  <c:v>1</c:v>
                </c:pt>
                <c:pt idx="10">
                  <c:v>0</c:v>
                </c:pt>
                <c:pt idx="11">
                  <c:v>0</c:v>
                </c:pt>
                <c:pt idx="12">
                  <c:v>0</c:v>
                </c:pt>
                <c:pt idx="13">
                  <c:v>2</c:v>
                </c:pt>
              </c:numCache>
            </c:numRef>
          </c:val>
        </c:ser>
        <c:dLbls>
          <c:showLegendKey val="0"/>
          <c:showVal val="0"/>
          <c:showCatName val="0"/>
          <c:showSerName val="0"/>
          <c:showPercent val="0"/>
          <c:showBubbleSize val="0"/>
        </c:dLbls>
        <c:gapWidth val="150"/>
        <c:axId val="89584640"/>
        <c:axId val="99738752"/>
      </c:barChart>
      <c:catAx>
        <c:axId val="89584640"/>
        <c:scaling>
          <c:orientation val="minMax"/>
        </c:scaling>
        <c:delete val="0"/>
        <c:axPos val="b"/>
        <c:title>
          <c:tx>
            <c:rich>
              <a:bodyPr/>
              <a:lstStyle/>
              <a:p>
                <a:pPr>
                  <a:defRPr/>
                </a:pPr>
                <a:r>
                  <a:rPr lang="en-US"/>
                  <a:t>Number of Connections</a:t>
                </a:r>
              </a:p>
            </c:rich>
          </c:tx>
          <c:layout/>
          <c:overlay val="0"/>
        </c:title>
        <c:numFmt formatCode="General" sourceLinked="1"/>
        <c:majorTickMark val="out"/>
        <c:minorTickMark val="none"/>
        <c:tickLblPos val="nextTo"/>
        <c:crossAx val="99738752"/>
        <c:crosses val="autoZero"/>
        <c:auto val="1"/>
        <c:lblAlgn val="ctr"/>
        <c:lblOffset val="100"/>
        <c:noMultiLvlLbl val="0"/>
      </c:catAx>
      <c:valAx>
        <c:axId val="99738752"/>
        <c:scaling>
          <c:orientation val="minMax"/>
        </c:scaling>
        <c:delete val="0"/>
        <c:axPos val="l"/>
        <c:majorGridlines/>
        <c:title>
          <c:tx>
            <c:rich>
              <a:bodyPr rot="-5400000" vert="horz"/>
              <a:lstStyle/>
              <a:p>
                <a:pPr>
                  <a:defRPr/>
                </a:pPr>
                <a:r>
                  <a:rPr lang="en-US"/>
                  <a:t>Frequency</a:t>
                </a:r>
              </a:p>
            </c:rich>
          </c:tx>
          <c:layout/>
          <c:overlay val="0"/>
        </c:title>
        <c:numFmt formatCode="General" sourceLinked="1"/>
        <c:majorTickMark val="out"/>
        <c:minorTickMark val="none"/>
        <c:tickLblPos val="nextTo"/>
        <c:crossAx val="895846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30  genes In degrees/ Out degrees</a:t>
            </a:r>
          </a:p>
        </c:rich>
      </c:tx>
      <c:layout/>
      <c:overlay val="0"/>
    </c:title>
    <c:autoTitleDeleted val="0"/>
    <c:plotArea>
      <c:layout/>
      <c:barChart>
        <c:barDir val="col"/>
        <c:grouping val="clustered"/>
        <c:varyColors val="0"/>
        <c:ser>
          <c:idx val="0"/>
          <c:order val="0"/>
          <c:tx>
            <c:strRef>
              <c:f>network!$G$34</c:f>
              <c:strCache>
                <c:ptCount val="1"/>
                <c:pt idx="0">
                  <c:v>In</c:v>
                </c:pt>
              </c:strCache>
            </c:strRef>
          </c:tx>
          <c:invertIfNegative val="0"/>
          <c:cat>
            <c:numRef>
              <c:f>network!$F$35:$F$50</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network!$G$35:$G$50</c:f>
              <c:numCache>
                <c:formatCode>General</c:formatCode>
                <c:ptCount val="16"/>
                <c:pt idx="0">
                  <c:v>2</c:v>
                </c:pt>
                <c:pt idx="1">
                  <c:v>8</c:v>
                </c:pt>
                <c:pt idx="2">
                  <c:v>5</c:v>
                </c:pt>
                <c:pt idx="3">
                  <c:v>3</c:v>
                </c:pt>
                <c:pt idx="4">
                  <c:v>5</c:v>
                </c:pt>
                <c:pt idx="5">
                  <c:v>2</c:v>
                </c:pt>
                <c:pt idx="6">
                  <c:v>3</c:v>
                </c:pt>
                <c:pt idx="7">
                  <c:v>1</c:v>
                </c:pt>
                <c:pt idx="8">
                  <c:v>1</c:v>
                </c:pt>
                <c:pt idx="9">
                  <c:v>0</c:v>
                </c:pt>
                <c:pt idx="10">
                  <c:v>0</c:v>
                </c:pt>
                <c:pt idx="11">
                  <c:v>0</c:v>
                </c:pt>
                <c:pt idx="12">
                  <c:v>0</c:v>
                </c:pt>
                <c:pt idx="13">
                  <c:v>0</c:v>
                </c:pt>
                <c:pt idx="14">
                  <c:v>0</c:v>
                </c:pt>
                <c:pt idx="15">
                  <c:v>0</c:v>
                </c:pt>
              </c:numCache>
            </c:numRef>
          </c:val>
        </c:ser>
        <c:ser>
          <c:idx val="1"/>
          <c:order val="1"/>
          <c:tx>
            <c:strRef>
              <c:f>network!$H$34</c:f>
              <c:strCache>
                <c:ptCount val="1"/>
                <c:pt idx="0">
                  <c:v>Out</c:v>
                </c:pt>
              </c:strCache>
            </c:strRef>
          </c:tx>
          <c:invertIfNegative val="0"/>
          <c:cat>
            <c:numRef>
              <c:f>network!$F$35:$F$50</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network!$H$35:$H$50</c:f>
              <c:numCache>
                <c:formatCode>General</c:formatCode>
                <c:ptCount val="16"/>
                <c:pt idx="0">
                  <c:v>8</c:v>
                </c:pt>
                <c:pt idx="1">
                  <c:v>7</c:v>
                </c:pt>
                <c:pt idx="2">
                  <c:v>4</c:v>
                </c:pt>
                <c:pt idx="3">
                  <c:v>3</c:v>
                </c:pt>
                <c:pt idx="4">
                  <c:v>1</c:v>
                </c:pt>
                <c:pt idx="5">
                  <c:v>1</c:v>
                </c:pt>
                <c:pt idx="6">
                  <c:v>1</c:v>
                </c:pt>
                <c:pt idx="7">
                  <c:v>2</c:v>
                </c:pt>
                <c:pt idx="8">
                  <c:v>0</c:v>
                </c:pt>
                <c:pt idx="9">
                  <c:v>1</c:v>
                </c:pt>
                <c:pt idx="10">
                  <c:v>0</c:v>
                </c:pt>
                <c:pt idx="11">
                  <c:v>0</c:v>
                </c:pt>
                <c:pt idx="12">
                  <c:v>0</c:v>
                </c:pt>
                <c:pt idx="13">
                  <c:v>1</c:v>
                </c:pt>
                <c:pt idx="14">
                  <c:v>0</c:v>
                </c:pt>
                <c:pt idx="15">
                  <c:v>1</c:v>
                </c:pt>
              </c:numCache>
            </c:numRef>
          </c:val>
        </c:ser>
        <c:dLbls>
          <c:showLegendKey val="0"/>
          <c:showVal val="0"/>
          <c:showCatName val="0"/>
          <c:showSerName val="0"/>
          <c:showPercent val="0"/>
          <c:showBubbleSize val="0"/>
        </c:dLbls>
        <c:gapWidth val="150"/>
        <c:axId val="99290112"/>
        <c:axId val="99740480"/>
      </c:barChart>
      <c:catAx>
        <c:axId val="99290112"/>
        <c:scaling>
          <c:orientation val="minMax"/>
        </c:scaling>
        <c:delete val="0"/>
        <c:axPos val="b"/>
        <c:title>
          <c:tx>
            <c:rich>
              <a:bodyPr/>
              <a:lstStyle/>
              <a:p>
                <a:pPr>
                  <a:defRPr/>
                </a:pPr>
                <a:r>
                  <a:rPr lang="en-US"/>
                  <a:t>Number of Connections</a:t>
                </a:r>
              </a:p>
            </c:rich>
          </c:tx>
          <c:layout/>
          <c:overlay val="0"/>
        </c:title>
        <c:numFmt formatCode="General" sourceLinked="1"/>
        <c:majorTickMark val="out"/>
        <c:minorTickMark val="none"/>
        <c:tickLblPos val="nextTo"/>
        <c:crossAx val="99740480"/>
        <c:crosses val="autoZero"/>
        <c:auto val="1"/>
        <c:lblAlgn val="ctr"/>
        <c:lblOffset val="100"/>
        <c:noMultiLvlLbl val="0"/>
      </c:catAx>
      <c:valAx>
        <c:axId val="99740480"/>
        <c:scaling>
          <c:orientation val="minMax"/>
        </c:scaling>
        <c:delete val="0"/>
        <c:axPos val="l"/>
        <c:majorGridlines/>
        <c:title>
          <c:tx>
            <c:rich>
              <a:bodyPr rot="-5400000" vert="horz"/>
              <a:lstStyle/>
              <a:p>
                <a:pPr>
                  <a:defRPr/>
                </a:pPr>
                <a:r>
                  <a:rPr lang="en-US"/>
                  <a:t>Frequency</a:t>
                </a:r>
              </a:p>
            </c:rich>
          </c:tx>
          <c:layout/>
          <c:overlay val="0"/>
        </c:title>
        <c:numFmt formatCode="General" sourceLinked="1"/>
        <c:majorTickMark val="out"/>
        <c:minorTickMark val="none"/>
        <c:tickLblPos val="nextTo"/>
        <c:crossAx val="992901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34 genes In degrees/Out</a:t>
            </a:r>
            <a:r>
              <a:rPr lang="en-US" baseline="0"/>
              <a:t> degrees</a:t>
            </a:r>
            <a:endParaRPr lang="en-US"/>
          </a:p>
        </c:rich>
      </c:tx>
      <c:layout/>
      <c:overlay val="0"/>
    </c:title>
    <c:autoTitleDeleted val="0"/>
    <c:plotArea>
      <c:layout/>
      <c:barChart>
        <c:barDir val="col"/>
        <c:grouping val="clustered"/>
        <c:varyColors val="0"/>
        <c:ser>
          <c:idx val="0"/>
          <c:order val="0"/>
          <c:tx>
            <c:strRef>
              <c:f>network!$G$39</c:f>
              <c:strCache>
                <c:ptCount val="1"/>
                <c:pt idx="0">
                  <c:v>In</c:v>
                </c:pt>
              </c:strCache>
            </c:strRef>
          </c:tx>
          <c:invertIfNegative val="0"/>
          <c:cat>
            <c:numRef>
              <c:f>network!$F$40:$F$56</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network!$G$40:$G$56</c:f>
              <c:numCache>
                <c:formatCode>General</c:formatCode>
                <c:ptCount val="17"/>
                <c:pt idx="0">
                  <c:v>3</c:v>
                </c:pt>
                <c:pt idx="1">
                  <c:v>8</c:v>
                </c:pt>
                <c:pt idx="2">
                  <c:v>7</c:v>
                </c:pt>
                <c:pt idx="3">
                  <c:v>2</c:v>
                </c:pt>
                <c:pt idx="4">
                  <c:v>7</c:v>
                </c:pt>
                <c:pt idx="5">
                  <c:v>2</c:v>
                </c:pt>
                <c:pt idx="6">
                  <c:v>2</c:v>
                </c:pt>
                <c:pt idx="7">
                  <c:v>1</c:v>
                </c:pt>
                <c:pt idx="8">
                  <c:v>1</c:v>
                </c:pt>
                <c:pt idx="9">
                  <c:v>1</c:v>
                </c:pt>
                <c:pt idx="10">
                  <c:v>0</c:v>
                </c:pt>
                <c:pt idx="11">
                  <c:v>0</c:v>
                </c:pt>
                <c:pt idx="12">
                  <c:v>0</c:v>
                </c:pt>
                <c:pt idx="13">
                  <c:v>0</c:v>
                </c:pt>
                <c:pt idx="14">
                  <c:v>0</c:v>
                </c:pt>
                <c:pt idx="15">
                  <c:v>0</c:v>
                </c:pt>
                <c:pt idx="16">
                  <c:v>0</c:v>
                </c:pt>
              </c:numCache>
            </c:numRef>
          </c:val>
        </c:ser>
        <c:ser>
          <c:idx val="1"/>
          <c:order val="1"/>
          <c:tx>
            <c:strRef>
              <c:f>network!$H$39</c:f>
              <c:strCache>
                <c:ptCount val="1"/>
                <c:pt idx="0">
                  <c:v>Out</c:v>
                </c:pt>
              </c:strCache>
            </c:strRef>
          </c:tx>
          <c:invertIfNegative val="0"/>
          <c:cat>
            <c:numRef>
              <c:f>network!$F$40:$F$56</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network!$H$40:$H$56</c:f>
              <c:numCache>
                <c:formatCode>General</c:formatCode>
                <c:ptCount val="17"/>
                <c:pt idx="0">
                  <c:v>10</c:v>
                </c:pt>
                <c:pt idx="1">
                  <c:v>6</c:v>
                </c:pt>
                <c:pt idx="2">
                  <c:v>6</c:v>
                </c:pt>
                <c:pt idx="3">
                  <c:v>2</c:v>
                </c:pt>
                <c:pt idx="4">
                  <c:v>2</c:v>
                </c:pt>
                <c:pt idx="5">
                  <c:v>2</c:v>
                </c:pt>
                <c:pt idx="6">
                  <c:v>1</c:v>
                </c:pt>
                <c:pt idx="7">
                  <c:v>2</c:v>
                </c:pt>
                <c:pt idx="8">
                  <c:v>0</c:v>
                </c:pt>
                <c:pt idx="9">
                  <c:v>0</c:v>
                </c:pt>
                <c:pt idx="10">
                  <c:v>1</c:v>
                </c:pt>
                <c:pt idx="11">
                  <c:v>0</c:v>
                </c:pt>
                <c:pt idx="12">
                  <c:v>0</c:v>
                </c:pt>
                <c:pt idx="13">
                  <c:v>1</c:v>
                </c:pt>
                <c:pt idx="14">
                  <c:v>0</c:v>
                </c:pt>
                <c:pt idx="15">
                  <c:v>0</c:v>
                </c:pt>
                <c:pt idx="16">
                  <c:v>1</c:v>
                </c:pt>
              </c:numCache>
            </c:numRef>
          </c:val>
        </c:ser>
        <c:dLbls>
          <c:showLegendKey val="0"/>
          <c:showVal val="0"/>
          <c:showCatName val="0"/>
          <c:showSerName val="0"/>
          <c:showPercent val="0"/>
          <c:showBubbleSize val="0"/>
        </c:dLbls>
        <c:gapWidth val="150"/>
        <c:axId val="89585152"/>
        <c:axId val="99742208"/>
      </c:barChart>
      <c:catAx>
        <c:axId val="89585152"/>
        <c:scaling>
          <c:orientation val="minMax"/>
        </c:scaling>
        <c:delete val="0"/>
        <c:axPos val="b"/>
        <c:title>
          <c:tx>
            <c:rich>
              <a:bodyPr/>
              <a:lstStyle/>
              <a:p>
                <a:pPr>
                  <a:defRPr/>
                </a:pPr>
                <a:r>
                  <a:rPr lang="en-US"/>
                  <a:t>Number of Connections</a:t>
                </a:r>
              </a:p>
            </c:rich>
          </c:tx>
          <c:layout/>
          <c:overlay val="0"/>
        </c:title>
        <c:numFmt formatCode="General" sourceLinked="1"/>
        <c:majorTickMark val="out"/>
        <c:minorTickMark val="none"/>
        <c:tickLblPos val="nextTo"/>
        <c:crossAx val="99742208"/>
        <c:crosses val="autoZero"/>
        <c:auto val="1"/>
        <c:lblAlgn val="ctr"/>
        <c:lblOffset val="100"/>
        <c:noMultiLvlLbl val="0"/>
      </c:catAx>
      <c:valAx>
        <c:axId val="99742208"/>
        <c:scaling>
          <c:orientation val="minMax"/>
        </c:scaling>
        <c:delete val="0"/>
        <c:axPos val="l"/>
        <c:majorGridlines/>
        <c:title>
          <c:tx>
            <c:rich>
              <a:bodyPr rot="-5400000" vert="horz"/>
              <a:lstStyle/>
              <a:p>
                <a:pPr>
                  <a:defRPr/>
                </a:pPr>
                <a:r>
                  <a:rPr lang="en-US"/>
                  <a:t>Frequency</a:t>
                </a:r>
              </a:p>
            </c:rich>
          </c:tx>
          <c:layout/>
          <c:overlay val="0"/>
        </c:title>
        <c:numFmt formatCode="General" sourceLinked="1"/>
        <c:majorTickMark val="out"/>
        <c:minorTickMark val="none"/>
        <c:tickLblPos val="nextTo"/>
        <c:crossAx val="895851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Optimized weights</a:t>
            </a:r>
          </a:p>
        </c:rich>
      </c:tx>
      <c:layout/>
      <c:overlay val="0"/>
    </c:title>
    <c:autoTitleDeleted val="0"/>
    <c:plotArea>
      <c:layout/>
      <c:barChart>
        <c:barDir val="col"/>
        <c:grouping val="clustered"/>
        <c:varyColors val="0"/>
        <c:ser>
          <c:idx val="0"/>
          <c:order val="0"/>
          <c:tx>
            <c:strRef>
              <c:f>network_optimized_weights!$B$1</c:f>
              <c:strCache>
                <c:ptCount val="1"/>
                <c:pt idx="0">
                  <c:v>15_genes</c:v>
                </c:pt>
              </c:strCache>
            </c:strRef>
          </c:tx>
          <c:invertIfNegative val="0"/>
          <c:cat>
            <c:strRef>
              <c:f>network_optimized_weights!$A$2:$A$29</c:f>
              <c:strCache>
                <c:ptCount val="28"/>
                <c:pt idx="0">
                  <c:v>ACE2-&gt;ASH1</c:v>
                </c:pt>
                <c:pt idx="1">
                  <c:v>ASH1-&gt;YHP1</c:v>
                </c:pt>
                <c:pt idx="2">
                  <c:v>CIN5-&gt;HAP4</c:v>
                </c:pt>
                <c:pt idx="3">
                  <c:v>CIN5-&gt;SFP1</c:v>
                </c:pt>
                <c:pt idx="4">
                  <c:v>CIN5-&gt;STB5</c:v>
                </c:pt>
                <c:pt idx="5">
                  <c:v>CIN5-&gt;YHP1</c:v>
                </c:pt>
                <c:pt idx="6">
                  <c:v>GCR2-&gt;MSN2</c:v>
                </c:pt>
                <c:pt idx="7">
                  <c:v>HMO1-&gt;CIN5</c:v>
                </c:pt>
                <c:pt idx="8">
                  <c:v>HMO1-&gt;HAP4</c:v>
                </c:pt>
                <c:pt idx="9">
                  <c:v>HMO1-&gt;HMO1</c:v>
                </c:pt>
                <c:pt idx="10">
                  <c:v>HMO1-&gt;MSN2</c:v>
                </c:pt>
                <c:pt idx="11">
                  <c:v>HMO1-&gt;YOX1</c:v>
                </c:pt>
                <c:pt idx="12">
                  <c:v>MSN2-&gt;ASH1</c:v>
                </c:pt>
                <c:pt idx="13">
                  <c:v>MSN2-&gt;CIN5</c:v>
                </c:pt>
                <c:pt idx="14">
                  <c:v>MSN2-&gt;HAP4</c:v>
                </c:pt>
                <c:pt idx="15">
                  <c:v>MSN2-&gt;SFP1</c:v>
                </c:pt>
                <c:pt idx="16">
                  <c:v>MSN2-&gt;SWI4</c:v>
                </c:pt>
                <c:pt idx="17">
                  <c:v>MSN2-&gt;YHP1</c:v>
                </c:pt>
                <c:pt idx="18">
                  <c:v>MSN2-&gt;YOX1</c:v>
                </c:pt>
                <c:pt idx="19">
                  <c:v>SFP1-&gt;SWI5</c:v>
                </c:pt>
                <c:pt idx="20">
                  <c:v>STB5-&gt;HAP4</c:v>
                </c:pt>
                <c:pt idx="21">
                  <c:v>STB5-&gt;SPF1</c:v>
                </c:pt>
                <c:pt idx="22">
                  <c:v>SWI4-&gt;HAP4</c:v>
                </c:pt>
                <c:pt idx="23">
                  <c:v>SWI4-&gt;YHP1</c:v>
                </c:pt>
                <c:pt idx="24">
                  <c:v>SWI4-&gt;YOX1</c:v>
                </c:pt>
                <c:pt idx="25">
                  <c:v>SWI5-&gt;ASH1</c:v>
                </c:pt>
                <c:pt idx="26">
                  <c:v>YHP1-&gt;GLN3</c:v>
                </c:pt>
                <c:pt idx="27">
                  <c:v>ZAP1-&gt;ACE2</c:v>
                </c:pt>
              </c:strCache>
            </c:strRef>
          </c:cat>
          <c:val>
            <c:numRef>
              <c:f>network_optimized_weights!$B$2:$B$29</c:f>
              <c:numCache>
                <c:formatCode>General</c:formatCode>
                <c:ptCount val="28"/>
                <c:pt idx="0">
                  <c:v>-1.2740890490000001</c:v>
                </c:pt>
                <c:pt idx="1">
                  <c:v>-1.8621821300000001</c:v>
                </c:pt>
                <c:pt idx="2">
                  <c:v>0.35304423200000001</c:v>
                </c:pt>
                <c:pt idx="3">
                  <c:v>-0.16489393599999999</c:v>
                </c:pt>
                <c:pt idx="4">
                  <c:v>-0.860778767</c:v>
                </c:pt>
                <c:pt idx="5">
                  <c:v>0.223753916</c:v>
                </c:pt>
                <c:pt idx="6">
                  <c:v>3.084046727</c:v>
                </c:pt>
                <c:pt idx="7">
                  <c:v>0.56929879000000005</c:v>
                </c:pt>
                <c:pt idx="8">
                  <c:v>3.6164246999999997E-2</c:v>
                </c:pt>
                <c:pt idx="9">
                  <c:v>0.43672207800000001</c:v>
                </c:pt>
                <c:pt idx="10">
                  <c:v>-8.3024106E-2</c:v>
                </c:pt>
                <c:pt idx="11">
                  <c:v>0.31935470700000002</c:v>
                </c:pt>
                <c:pt idx="12">
                  <c:v>0.29154996399999999</c:v>
                </c:pt>
                <c:pt idx="13">
                  <c:v>-0.72066256399999995</c:v>
                </c:pt>
                <c:pt idx="14">
                  <c:v>-5.6100109229999999</c:v>
                </c:pt>
                <c:pt idx="15">
                  <c:v>-1.1388021669999999</c:v>
                </c:pt>
                <c:pt idx="16">
                  <c:v>0.95174648900000003</c:v>
                </c:pt>
                <c:pt idx="17">
                  <c:v>-0.23404961399999999</c:v>
                </c:pt>
                <c:pt idx="18">
                  <c:v>1.64922415</c:v>
                </c:pt>
                <c:pt idx="19">
                  <c:v>-1.9785344490000001</c:v>
                </c:pt>
                <c:pt idx="20">
                  <c:v>-4.0999183000000002E-2</c:v>
                </c:pt>
                <c:pt idx="21">
                  <c:v>-1.2505818070000001</c:v>
                </c:pt>
                <c:pt idx="22">
                  <c:v>1.2474066450000001</c:v>
                </c:pt>
                <c:pt idx="23">
                  <c:v>0.230418071</c:v>
                </c:pt>
                <c:pt idx="24">
                  <c:v>-1.803258048</c:v>
                </c:pt>
                <c:pt idx="25">
                  <c:v>4.2141976430000003</c:v>
                </c:pt>
                <c:pt idx="26">
                  <c:v>0.70561002500000003</c:v>
                </c:pt>
                <c:pt idx="27">
                  <c:v>0.76120332000000002</c:v>
                </c:pt>
              </c:numCache>
            </c:numRef>
          </c:val>
        </c:ser>
        <c:ser>
          <c:idx val="1"/>
          <c:order val="1"/>
          <c:tx>
            <c:strRef>
              <c:f>network_optimized_weights!$C$1</c:f>
              <c:strCache>
                <c:ptCount val="1"/>
                <c:pt idx="0">
                  <c:v>20_genes</c:v>
                </c:pt>
              </c:strCache>
            </c:strRef>
          </c:tx>
          <c:invertIfNegative val="0"/>
          <c:cat>
            <c:strRef>
              <c:f>network_optimized_weights!$A$2:$A$29</c:f>
              <c:strCache>
                <c:ptCount val="28"/>
                <c:pt idx="0">
                  <c:v>ACE2-&gt;ASH1</c:v>
                </c:pt>
                <c:pt idx="1">
                  <c:v>ASH1-&gt;YHP1</c:v>
                </c:pt>
                <c:pt idx="2">
                  <c:v>CIN5-&gt;HAP4</c:v>
                </c:pt>
                <c:pt idx="3">
                  <c:v>CIN5-&gt;SFP1</c:v>
                </c:pt>
                <c:pt idx="4">
                  <c:v>CIN5-&gt;STB5</c:v>
                </c:pt>
                <c:pt idx="5">
                  <c:v>CIN5-&gt;YHP1</c:v>
                </c:pt>
                <c:pt idx="6">
                  <c:v>GCR2-&gt;MSN2</c:v>
                </c:pt>
                <c:pt idx="7">
                  <c:v>HMO1-&gt;CIN5</c:v>
                </c:pt>
                <c:pt idx="8">
                  <c:v>HMO1-&gt;HAP4</c:v>
                </c:pt>
                <c:pt idx="9">
                  <c:v>HMO1-&gt;HMO1</c:v>
                </c:pt>
                <c:pt idx="10">
                  <c:v>HMO1-&gt;MSN2</c:v>
                </c:pt>
                <c:pt idx="11">
                  <c:v>HMO1-&gt;YOX1</c:v>
                </c:pt>
                <c:pt idx="12">
                  <c:v>MSN2-&gt;ASH1</c:v>
                </c:pt>
                <c:pt idx="13">
                  <c:v>MSN2-&gt;CIN5</c:v>
                </c:pt>
                <c:pt idx="14">
                  <c:v>MSN2-&gt;HAP4</c:v>
                </c:pt>
                <c:pt idx="15">
                  <c:v>MSN2-&gt;SFP1</c:v>
                </c:pt>
                <c:pt idx="16">
                  <c:v>MSN2-&gt;SWI4</c:v>
                </c:pt>
                <c:pt idx="17">
                  <c:v>MSN2-&gt;YHP1</c:v>
                </c:pt>
                <c:pt idx="18">
                  <c:v>MSN2-&gt;YOX1</c:v>
                </c:pt>
                <c:pt idx="19">
                  <c:v>SFP1-&gt;SWI5</c:v>
                </c:pt>
                <c:pt idx="20">
                  <c:v>STB5-&gt;HAP4</c:v>
                </c:pt>
                <c:pt idx="21">
                  <c:v>STB5-&gt;SPF1</c:v>
                </c:pt>
                <c:pt idx="22">
                  <c:v>SWI4-&gt;HAP4</c:v>
                </c:pt>
                <c:pt idx="23">
                  <c:v>SWI4-&gt;YHP1</c:v>
                </c:pt>
                <c:pt idx="24">
                  <c:v>SWI4-&gt;YOX1</c:v>
                </c:pt>
                <c:pt idx="25">
                  <c:v>SWI5-&gt;ASH1</c:v>
                </c:pt>
                <c:pt idx="26">
                  <c:v>YHP1-&gt;GLN3</c:v>
                </c:pt>
                <c:pt idx="27">
                  <c:v>ZAP1-&gt;ACE2</c:v>
                </c:pt>
              </c:strCache>
            </c:strRef>
          </c:cat>
          <c:val>
            <c:numRef>
              <c:f>network_optimized_weights!$C$2:$C$29</c:f>
              <c:numCache>
                <c:formatCode>General</c:formatCode>
                <c:ptCount val="28"/>
                <c:pt idx="0">
                  <c:v>-1.4310016463043067</c:v>
                </c:pt>
                <c:pt idx="1">
                  <c:v>-1.6907513663346025</c:v>
                </c:pt>
                <c:pt idx="2">
                  <c:v>0.10910208663045057</c:v>
                </c:pt>
                <c:pt idx="3">
                  <c:v>-0.2590284839711835</c:v>
                </c:pt>
                <c:pt idx="4">
                  <c:v>-0.54479024459034264</c:v>
                </c:pt>
                <c:pt idx="5">
                  <c:v>0.2548299271852939</c:v>
                </c:pt>
                <c:pt idx="6">
                  <c:v>-3.2184301843839256</c:v>
                </c:pt>
                <c:pt idx="7">
                  <c:v>0.78388807829285823</c:v>
                </c:pt>
                <c:pt idx="8">
                  <c:v>-0.76590708787104222</c:v>
                </c:pt>
                <c:pt idx="9">
                  <c:v>0.71186986805699226</c:v>
                </c:pt>
                <c:pt idx="10">
                  <c:v>0.27351997482169849</c:v>
                </c:pt>
                <c:pt idx="11">
                  <c:v>0.5995739233429126</c:v>
                </c:pt>
                <c:pt idx="12">
                  <c:v>0.46736209484383867</c:v>
                </c:pt>
                <c:pt idx="13">
                  <c:v>0.15470113955784423</c:v>
                </c:pt>
                <c:pt idx="14">
                  <c:v>4.1109838452943048</c:v>
                </c:pt>
                <c:pt idx="15">
                  <c:v>0.21795010920465452</c:v>
                </c:pt>
                <c:pt idx="16">
                  <c:v>-1.9174641533528789</c:v>
                </c:pt>
                <c:pt idx="17">
                  <c:v>-0.27420239913158478</c:v>
                </c:pt>
                <c:pt idx="18">
                  <c:v>-1.6042535404487015</c:v>
                </c:pt>
                <c:pt idx="19">
                  <c:v>-1.7333715342239753</c:v>
                </c:pt>
                <c:pt idx="20">
                  <c:v>-3.5071373405829878</c:v>
                </c:pt>
                <c:pt idx="21">
                  <c:v>-2.2504869001444603</c:v>
                </c:pt>
                <c:pt idx="22">
                  <c:v>-1.2172242884028155</c:v>
                </c:pt>
                <c:pt idx="23">
                  <c:v>-0.41201597973339343</c:v>
                </c:pt>
                <c:pt idx="24">
                  <c:v>-0.58988370958217229</c:v>
                </c:pt>
                <c:pt idx="25">
                  <c:v>0.6136947861759493</c:v>
                </c:pt>
                <c:pt idx="26">
                  <c:v>0.33367904298592166</c:v>
                </c:pt>
                <c:pt idx="27">
                  <c:v>0.95115344884133968</c:v>
                </c:pt>
              </c:numCache>
            </c:numRef>
          </c:val>
        </c:ser>
        <c:ser>
          <c:idx val="2"/>
          <c:order val="2"/>
          <c:tx>
            <c:strRef>
              <c:f>network_optimized_weights!$D$1</c:f>
              <c:strCache>
                <c:ptCount val="1"/>
                <c:pt idx="0">
                  <c:v>25_genes</c:v>
                </c:pt>
              </c:strCache>
            </c:strRef>
          </c:tx>
          <c:invertIfNegative val="0"/>
          <c:cat>
            <c:strRef>
              <c:f>network_optimized_weights!$A$2:$A$29</c:f>
              <c:strCache>
                <c:ptCount val="28"/>
                <c:pt idx="0">
                  <c:v>ACE2-&gt;ASH1</c:v>
                </c:pt>
                <c:pt idx="1">
                  <c:v>ASH1-&gt;YHP1</c:v>
                </c:pt>
                <c:pt idx="2">
                  <c:v>CIN5-&gt;HAP4</c:v>
                </c:pt>
                <c:pt idx="3">
                  <c:v>CIN5-&gt;SFP1</c:v>
                </c:pt>
                <c:pt idx="4">
                  <c:v>CIN5-&gt;STB5</c:v>
                </c:pt>
                <c:pt idx="5">
                  <c:v>CIN5-&gt;YHP1</c:v>
                </c:pt>
                <c:pt idx="6">
                  <c:v>GCR2-&gt;MSN2</c:v>
                </c:pt>
                <c:pt idx="7">
                  <c:v>HMO1-&gt;CIN5</c:v>
                </c:pt>
                <c:pt idx="8">
                  <c:v>HMO1-&gt;HAP4</c:v>
                </c:pt>
                <c:pt idx="9">
                  <c:v>HMO1-&gt;HMO1</c:v>
                </c:pt>
                <c:pt idx="10">
                  <c:v>HMO1-&gt;MSN2</c:v>
                </c:pt>
                <c:pt idx="11">
                  <c:v>HMO1-&gt;YOX1</c:v>
                </c:pt>
                <c:pt idx="12">
                  <c:v>MSN2-&gt;ASH1</c:v>
                </c:pt>
                <c:pt idx="13">
                  <c:v>MSN2-&gt;CIN5</c:v>
                </c:pt>
                <c:pt idx="14">
                  <c:v>MSN2-&gt;HAP4</c:v>
                </c:pt>
                <c:pt idx="15">
                  <c:v>MSN2-&gt;SFP1</c:v>
                </c:pt>
                <c:pt idx="16">
                  <c:v>MSN2-&gt;SWI4</c:v>
                </c:pt>
                <c:pt idx="17">
                  <c:v>MSN2-&gt;YHP1</c:v>
                </c:pt>
                <c:pt idx="18">
                  <c:v>MSN2-&gt;YOX1</c:v>
                </c:pt>
                <c:pt idx="19">
                  <c:v>SFP1-&gt;SWI5</c:v>
                </c:pt>
                <c:pt idx="20">
                  <c:v>STB5-&gt;HAP4</c:v>
                </c:pt>
                <c:pt idx="21">
                  <c:v>STB5-&gt;SPF1</c:v>
                </c:pt>
                <c:pt idx="22">
                  <c:v>SWI4-&gt;HAP4</c:v>
                </c:pt>
                <c:pt idx="23">
                  <c:v>SWI4-&gt;YHP1</c:v>
                </c:pt>
                <c:pt idx="24">
                  <c:v>SWI4-&gt;YOX1</c:v>
                </c:pt>
                <c:pt idx="25">
                  <c:v>SWI5-&gt;ASH1</c:v>
                </c:pt>
                <c:pt idx="26">
                  <c:v>YHP1-&gt;GLN3</c:v>
                </c:pt>
                <c:pt idx="27">
                  <c:v>ZAP1-&gt;ACE2</c:v>
                </c:pt>
              </c:strCache>
            </c:strRef>
          </c:cat>
          <c:val>
            <c:numRef>
              <c:f>network_optimized_weights!$D$2:$D$29</c:f>
              <c:numCache>
                <c:formatCode>General</c:formatCode>
                <c:ptCount val="28"/>
                <c:pt idx="0">
                  <c:v>-1.3587201529999999</c:v>
                </c:pt>
                <c:pt idx="1">
                  <c:v>-1.9055653290000001</c:v>
                </c:pt>
                <c:pt idx="2">
                  <c:v>0.36047489700000002</c:v>
                </c:pt>
                <c:pt idx="3">
                  <c:v>-0.164824205</c:v>
                </c:pt>
                <c:pt idx="4">
                  <c:v>-0.67379766699999999</c:v>
                </c:pt>
                <c:pt idx="5">
                  <c:v>0.32481888799999997</c:v>
                </c:pt>
                <c:pt idx="6">
                  <c:v>1.282818738</c:v>
                </c:pt>
                <c:pt idx="7">
                  <c:v>0.56182576299999998</c:v>
                </c:pt>
                <c:pt idx="8">
                  <c:v>0.299958683</c:v>
                </c:pt>
                <c:pt idx="9">
                  <c:v>0.31999993999999998</c:v>
                </c:pt>
                <c:pt idx="10">
                  <c:v>-9.9253269999999994E-3</c:v>
                </c:pt>
                <c:pt idx="11">
                  <c:v>0.16766745</c:v>
                </c:pt>
                <c:pt idx="12">
                  <c:v>0.234010255</c:v>
                </c:pt>
                <c:pt idx="13">
                  <c:v>-0.87249817900000004</c:v>
                </c:pt>
                <c:pt idx="14">
                  <c:v>-1.8040229839999999</c:v>
                </c:pt>
                <c:pt idx="15">
                  <c:v>-3.3239919260000002</c:v>
                </c:pt>
                <c:pt idx="16">
                  <c:v>-2.7934120010000001</c:v>
                </c:pt>
                <c:pt idx="17">
                  <c:v>-8.2262199999999996E-4</c:v>
                </c:pt>
                <c:pt idx="18">
                  <c:v>-1.3306897470000001</c:v>
                </c:pt>
                <c:pt idx="19">
                  <c:v>-3.0101454560000001</c:v>
                </c:pt>
                <c:pt idx="20">
                  <c:v>-3.4845171879999999</c:v>
                </c:pt>
                <c:pt idx="21">
                  <c:v>-1.2892122029999999</c:v>
                </c:pt>
                <c:pt idx="22">
                  <c:v>-2.4595083080000002</c:v>
                </c:pt>
                <c:pt idx="23">
                  <c:v>0.24679698</c:v>
                </c:pt>
                <c:pt idx="24">
                  <c:v>-1.821020893</c:v>
                </c:pt>
                <c:pt idx="25">
                  <c:v>5.3288995249999997</c:v>
                </c:pt>
                <c:pt idx="26">
                  <c:v>0.11590859000000001</c:v>
                </c:pt>
                <c:pt idx="27">
                  <c:v>0.75335105700000005</c:v>
                </c:pt>
              </c:numCache>
            </c:numRef>
          </c:val>
        </c:ser>
        <c:ser>
          <c:idx val="3"/>
          <c:order val="3"/>
          <c:tx>
            <c:strRef>
              <c:f>network_optimized_weights!$E$1</c:f>
              <c:strCache>
                <c:ptCount val="1"/>
                <c:pt idx="0">
                  <c:v>30_genes</c:v>
                </c:pt>
              </c:strCache>
            </c:strRef>
          </c:tx>
          <c:invertIfNegative val="0"/>
          <c:cat>
            <c:strRef>
              <c:f>network_optimized_weights!$A$2:$A$29</c:f>
              <c:strCache>
                <c:ptCount val="28"/>
                <c:pt idx="0">
                  <c:v>ACE2-&gt;ASH1</c:v>
                </c:pt>
                <c:pt idx="1">
                  <c:v>ASH1-&gt;YHP1</c:v>
                </c:pt>
                <c:pt idx="2">
                  <c:v>CIN5-&gt;HAP4</c:v>
                </c:pt>
                <c:pt idx="3">
                  <c:v>CIN5-&gt;SFP1</c:v>
                </c:pt>
                <c:pt idx="4">
                  <c:v>CIN5-&gt;STB5</c:v>
                </c:pt>
                <c:pt idx="5">
                  <c:v>CIN5-&gt;YHP1</c:v>
                </c:pt>
                <c:pt idx="6">
                  <c:v>GCR2-&gt;MSN2</c:v>
                </c:pt>
                <c:pt idx="7">
                  <c:v>HMO1-&gt;CIN5</c:v>
                </c:pt>
                <c:pt idx="8">
                  <c:v>HMO1-&gt;HAP4</c:v>
                </c:pt>
                <c:pt idx="9">
                  <c:v>HMO1-&gt;HMO1</c:v>
                </c:pt>
                <c:pt idx="10">
                  <c:v>HMO1-&gt;MSN2</c:v>
                </c:pt>
                <c:pt idx="11">
                  <c:v>HMO1-&gt;YOX1</c:v>
                </c:pt>
                <c:pt idx="12">
                  <c:v>MSN2-&gt;ASH1</c:v>
                </c:pt>
                <c:pt idx="13">
                  <c:v>MSN2-&gt;CIN5</c:v>
                </c:pt>
                <c:pt idx="14">
                  <c:v>MSN2-&gt;HAP4</c:v>
                </c:pt>
                <c:pt idx="15">
                  <c:v>MSN2-&gt;SFP1</c:v>
                </c:pt>
                <c:pt idx="16">
                  <c:v>MSN2-&gt;SWI4</c:v>
                </c:pt>
                <c:pt idx="17">
                  <c:v>MSN2-&gt;YHP1</c:v>
                </c:pt>
                <c:pt idx="18">
                  <c:v>MSN2-&gt;YOX1</c:v>
                </c:pt>
                <c:pt idx="19">
                  <c:v>SFP1-&gt;SWI5</c:v>
                </c:pt>
                <c:pt idx="20">
                  <c:v>STB5-&gt;HAP4</c:v>
                </c:pt>
                <c:pt idx="21">
                  <c:v>STB5-&gt;SPF1</c:v>
                </c:pt>
                <c:pt idx="22">
                  <c:v>SWI4-&gt;HAP4</c:v>
                </c:pt>
                <c:pt idx="23">
                  <c:v>SWI4-&gt;YHP1</c:v>
                </c:pt>
                <c:pt idx="24">
                  <c:v>SWI4-&gt;YOX1</c:v>
                </c:pt>
                <c:pt idx="25">
                  <c:v>SWI5-&gt;ASH1</c:v>
                </c:pt>
                <c:pt idx="26">
                  <c:v>YHP1-&gt;GLN3</c:v>
                </c:pt>
                <c:pt idx="27">
                  <c:v>ZAP1-&gt;ACE2</c:v>
                </c:pt>
              </c:strCache>
            </c:strRef>
          </c:cat>
          <c:val>
            <c:numRef>
              <c:f>network_optimized_weights!$E$2:$E$29</c:f>
              <c:numCache>
                <c:formatCode>General</c:formatCode>
                <c:ptCount val="28"/>
                <c:pt idx="0">
                  <c:v>-1.445207771</c:v>
                </c:pt>
                <c:pt idx="1">
                  <c:v>-0.67718530399999999</c:v>
                </c:pt>
                <c:pt idx="2">
                  <c:v>0.88977698100000002</c:v>
                </c:pt>
                <c:pt idx="3">
                  <c:v>0.25510759</c:v>
                </c:pt>
                <c:pt idx="4">
                  <c:v>-0.61898723899999997</c:v>
                </c:pt>
                <c:pt idx="5">
                  <c:v>0.17660822400000001</c:v>
                </c:pt>
                <c:pt idx="6">
                  <c:v>-1.6746654089999999</c:v>
                </c:pt>
                <c:pt idx="7">
                  <c:v>0.74871454999999998</c:v>
                </c:pt>
                <c:pt idx="8">
                  <c:v>0.585108988</c:v>
                </c:pt>
                <c:pt idx="9">
                  <c:v>0.35206025299999999</c:v>
                </c:pt>
                <c:pt idx="10">
                  <c:v>7.9495838999999999E-2</c:v>
                </c:pt>
                <c:pt idx="11">
                  <c:v>0.204370361</c:v>
                </c:pt>
                <c:pt idx="12">
                  <c:v>1.294473558</c:v>
                </c:pt>
                <c:pt idx="13">
                  <c:v>-4.1788829449999998</c:v>
                </c:pt>
                <c:pt idx="14">
                  <c:v>0.79636420200000002</c:v>
                </c:pt>
                <c:pt idx="15">
                  <c:v>-1.2008925109999999</c:v>
                </c:pt>
                <c:pt idx="16">
                  <c:v>-2.8665432019999999</c:v>
                </c:pt>
                <c:pt idx="17">
                  <c:v>-0.95125972000000003</c:v>
                </c:pt>
                <c:pt idx="18">
                  <c:v>-1.010518472</c:v>
                </c:pt>
                <c:pt idx="19">
                  <c:v>-3.581962629</c:v>
                </c:pt>
                <c:pt idx="20">
                  <c:v>1.395457146</c:v>
                </c:pt>
                <c:pt idx="21">
                  <c:v>1.627947346</c:v>
                </c:pt>
                <c:pt idx="22">
                  <c:v>-0.98269952299999996</c:v>
                </c:pt>
                <c:pt idx="23">
                  <c:v>0.47921324399999998</c:v>
                </c:pt>
                <c:pt idx="24">
                  <c:v>-0.24011260400000001</c:v>
                </c:pt>
                <c:pt idx="25">
                  <c:v>-2.7194391200000001</c:v>
                </c:pt>
                <c:pt idx="26">
                  <c:v>0.84922136500000001</c:v>
                </c:pt>
                <c:pt idx="27">
                  <c:v>1.7207916830000001</c:v>
                </c:pt>
              </c:numCache>
            </c:numRef>
          </c:val>
        </c:ser>
        <c:ser>
          <c:idx val="4"/>
          <c:order val="4"/>
          <c:tx>
            <c:strRef>
              <c:f>network_optimized_weights!$F$1</c:f>
              <c:strCache>
                <c:ptCount val="1"/>
                <c:pt idx="0">
                  <c:v>34_genes</c:v>
                </c:pt>
              </c:strCache>
            </c:strRef>
          </c:tx>
          <c:invertIfNegative val="0"/>
          <c:cat>
            <c:strRef>
              <c:f>network_optimized_weights!$A$2:$A$29</c:f>
              <c:strCache>
                <c:ptCount val="28"/>
                <c:pt idx="0">
                  <c:v>ACE2-&gt;ASH1</c:v>
                </c:pt>
                <c:pt idx="1">
                  <c:v>ASH1-&gt;YHP1</c:v>
                </c:pt>
                <c:pt idx="2">
                  <c:v>CIN5-&gt;HAP4</c:v>
                </c:pt>
                <c:pt idx="3">
                  <c:v>CIN5-&gt;SFP1</c:v>
                </c:pt>
                <c:pt idx="4">
                  <c:v>CIN5-&gt;STB5</c:v>
                </c:pt>
                <c:pt idx="5">
                  <c:v>CIN5-&gt;YHP1</c:v>
                </c:pt>
                <c:pt idx="6">
                  <c:v>GCR2-&gt;MSN2</c:v>
                </c:pt>
                <c:pt idx="7">
                  <c:v>HMO1-&gt;CIN5</c:v>
                </c:pt>
                <c:pt idx="8">
                  <c:v>HMO1-&gt;HAP4</c:v>
                </c:pt>
                <c:pt idx="9">
                  <c:v>HMO1-&gt;HMO1</c:v>
                </c:pt>
                <c:pt idx="10">
                  <c:v>HMO1-&gt;MSN2</c:v>
                </c:pt>
                <c:pt idx="11">
                  <c:v>HMO1-&gt;YOX1</c:v>
                </c:pt>
                <c:pt idx="12">
                  <c:v>MSN2-&gt;ASH1</c:v>
                </c:pt>
                <c:pt idx="13">
                  <c:v>MSN2-&gt;CIN5</c:v>
                </c:pt>
                <c:pt idx="14">
                  <c:v>MSN2-&gt;HAP4</c:v>
                </c:pt>
                <c:pt idx="15">
                  <c:v>MSN2-&gt;SFP1</c:v>
                </c:pt>
                <c:pt idx="16">
                  <c:v>MSN2-&gt;SWI4</c:v>
                </c:pt>
                <c:pt idx="17">
                  <c:v>MSN2-&gt;YHP1</c:v>
                </c:pt>
                <c:pt idx="18">
                  <c:v>MSN2-&gt;YOX1</c:v>
                </c:pt>
                <c:pt idx="19">
                  <c:v>SFP1-&gt;SWI5</c:v>
                </c:pt>
                <c:pt idx="20">
                  <c:v>STB5-&gt;HAP4</c:v>
                </c:pt>
                <c:pt idx="21">
                  <c:v>STB5-&gt;SPF1</c:v>
                </c:pt>
                <c:pt idx="22">
                  <c:v>SWI4-&gt;HAP4</c:v>
                </c:pt>
                <c:pt idx="23">
                  <c:v>SWI4-&gt;YHP1</c:v>
                </c:pt>
                <c:pt idx="24">
                  <c:v>SWI4-&gt;YOX1</c:v>
                </c:pt>
                <c:pt idx="25">
                  <c:v>SWI5-&gt;ASH1</c:v>
                </c:pt>
                <c:pt idx="26">
                  <c:v>YHP1-&gt;GLN3</c:v>
                </c:pt>
                <c:pt idx="27">
                  <c:v>ZAP1-&gt;ACE2</c:v>
                </c:pt>
              </c:strCache>
            </c:strRef>
          </c:cat>
          <c:val>
            <c:numRef>
              <c:f>network_optimized_weights!$F$2:$F$29</c:f>
              <c:numCache>
                <c:formatCode>General</c:formatCode>
                <c:ptCount val="28"/>
                <c:pt idx="0">
                  <c:v>-1.418591537</c:v>
                </c:pt>
                <c:pt idx="1">
                  <c:v>-1.146573439</c:v>
                </c:pt>
                <c:pt idx="2">
                  <c:v>0.87304557299999996</c:v>
                </c:pt>
                <c:pt idx="3">
                  <c:v>-0.34841318300000002</c:v>
                </c:pt>
                <c:pt idx="4">
                  <c:v>-0.63899385799999997</c:v>
                </c:pt>
                <c:pt idx="5">
                  <c:v>0.30838966800000001</c:v>
                </c:pt>
                <c:pt idx="6">
                  <c:v>-1.5151090869999999</c:v>
                </c:pt>
                <c:pt idx="7">
                  <c:v>0.85608288899999996</c:v>
                </c:pt>
                <c:pt idx="8">
                  <c:v>0.64789670399999999</c:v>
                </c:pt>
                <c:pt idx="9">
                  <c:v>2.7247498879999998</c:v>
                </c:pt>
                <c:pt idx="10">
                  <c:v>0.123123501</c:v>
                </c:pt>
                <c:pt idx="11">
                  <c:v>0.27850676699999999</c:v>
                </c:pt>
                <c:pt idx="12">
                  <c:v>0.45087461299999998</c:v>
                </c:pt>
                <c:pt idx="13">
                  <c:v>-4.4257948630000001</c:v>
                </c:pt>
                <c:pt idx="14">
                  <c:v>1.0541885449999999</c:v>
                </c:pt>
                <c:pt idx="15">
                  <c:v>0.67743460600000005</c:v>
                </c:pt>
                <c:pt idx="16">
                  <c:v>-2.505698803</c:v>
                </c:pt>
                <c:pt idx="17">
                  <c:v>-0.96506943999999995</c:v>
                </c:pt>
                <c:pt idx="18">
                  <c:v>-0.97726433800000001</c:v>
                </c:pt>
                <c:pt idx="19">
                  <c:v>4.6346870930000001</c:v>
                </c:pt>
                <c:pt idx="20">
                  <c:v>1.4713510489999999</c:v>
                </c:pt>
                <c:pt idx="21">
                  <c:v>-1.979957647</c:v>
                </c:pt>
                <c:pt idx="22">
                  <c:v>-1.1470855069999999</c:v>
                </c:pt>
                <c:pt idx="23">
                  <c:v>4.8935548000000002E-2</c:v>
                </c:pt>
                <c:pt idx="24">
                  <c:v>-0.347770148</c:v>
                </c:pt>
                <c:pt idx="25">
                  <c:v>-4.1936353000000004</c:v>
                </c:pt>
                <c:pt idx="26">
                  <c:v>1.110259023</c:v>
                </c:pt>
                <c:pt idx="27">
                  <c:v>1.823182793</c:v>
                </c:pt>
              </c:numCache>
            </c:numRef>
          </c:val>
        </c:ser>
        <c:dLbls>
          <c:showLegendKey val="0"/>
          <c:showVal val="0"/>
          <c:showCatName val="0"/>
          <c:showSerName val="0"/>
          <c:showPercent val="0"/>
          <c:showBubbleSize val="0"/>
        </c:dLbls>
        <c:gapWidth val="150"/>
        <c:axId val="113510912"/>
        <c:axId val="114078208"/>
      </c:barChart>
      <c:catAx>
        <c:axId val="113510912"/>
        <c:scaling>
          <c:orientation val="minMax"/>
        </c:scaling>
        <c:delete val="0"/>
        <c:axPos val="b"/>
        <c:majorTickMark val="out"/>
        <c:minorTickMark val="none"/>
        <c:tickLblPos val="nextTo"/>
        <c:crossAx val="114078208"/>
        <c:crosses val="autoZero"/>
        <c:auto val="1"/>
        <c:lblAlgn val="ctr"/>
        <c:lblOffset val="100"/>
        <c:noMultiLvlLbl val="0"/>
      </c:catAx>
      <c:valAx>
        <c:axId val="114078208"/>
        <c:scaling>
          <c:orientation val="minMax"/>
        </c:scaling>
        <c:delete val="0"/>
        <c:axPos val="l"/>
        <c:numFmt formatCode="General" sourceLinked="1"/>
        <c:majorTickMark val="out"/>
        <c:minorTickMark val="none"/>
        <c:tickLblPos val="nextTo"/>
        <c:crossAx val="1135109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Optimized Production Rates</a:t>
            </a:r>
          </a:p>
        </c:rich>
      </c:tx>
      <c:layout/>
      <c:overlay val="0"/>
    </c:title>
    <c:autoTitleDeleted val="0"/>
    <c:plotArea>
      <c:layout/>
      <c:barChart>
        <c:barDir val="col"/>
        <c:grouping val="clustered"/>
        <c:varyColors val="0"/>
        <c:ser>
          <c:idx val="0"/>
          <c:order val="0"/>
          <c:tx>
            <c:strRef>
              <c:f>optimized_production_rates!$B$1</c:f>
              <c:strCache>
                <c:ptCount val="1"/>
                <c:pt idx="0">
                  <c:v>15_genes</c:v>
                </c:pt>
              </c:strCache>
            </c:strRef>
          </c:tx>
          <c:invertIfNegative val="0"/>
          <c:cat>
            <c:strRef>
              <c:f>optimized_production_rates!$A$2:$A$16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optimized_production_rates!$B$2:$B$16</c:f>
              <c:numCache>
                <c:formatCode>General</c:formatCode>
                <c:ptCount val="15"/>
                <c:pt idx="0">
                  <c:v>0.35516742653978156</c:v>
                </c:pt>
                <c:pt idx="1">
                  <c:v>1.8962614800210664</c:v>
                </c:pt>
                <c:pt idx="2">
                  <c:v>0.28689594163846527</c:v>
                </c:pt>
                <c:pt idx="3">
                  <c:v>7.0183728219380237E-2</c:v>
                </c:pt>
                <c:pt idx="4">
                  <c:v>0.57145610087495158</c:v>
                </c:pt>
                <c:pt idx="5">
                  <c:v>1.447263834530683</c:v>
                </c:pt>
                <c:pt idx="6">
                  <c:v>0.14131546653406893</c:v>
                </c:pt>
                <c:pt idx="7">
                  <c:v>1.0154330034941059</c:v>
                </c:pt>
                <c:pt idx="8">
                  <c:v>1.4100107312205792</c:v>
                </c:pt>
                <c:pt idx="9">
                  <c:v>4.4695057437905333E-2</c:v>
                </c:pt>
                <c:pt idx="10">
                  <c:v>9.5027339464695184E-3</c:v>
                </c:pt>
                <c:pt idx="11">
                  <c:v>0.4566707739263276</c:v>
                </c:pt>
                <c:pt idx="12">
                  <c:v>0.60358221822628377</c:v>
                </c:pt>
                <c:pt idx="13">
                  <c:v>0.43142751851927963</c:v>
                </c:pt>
                <c:pt idx="14">
                  <c:v>1.9681546502850804E-2</c:v>
                </c:pt>
              </c:numCache>
            </c:numRef>
          </c:val>
        </c:ser>
        <c:ser>
          <c:idx val="1"/>
          <c:order val="1"/>
          <c:tx>
            <c:strRef>
              <c:f>optimized_production_rates!$C$1</c:f>
              <c:strCache>
                <c:ptCount val="1"/>
                <c:pt idx="0">
                  <c:v>20_genes</c:v>
                </c:pt>
              </c:strCache>
            </c:strRef>
          </c:tx>
          <c:invertIfNegative val="0"/>
          <c:cat>
            <c:strRef>
              <c:f>optimized_production_rates!$A$2:$A$16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optimized_production_rates!$C$2:$C$16</c:f>
              <c:numCache>
                <c:formatCode>General</c:formatCode>
                <c:ptCount val="15"/>
                <c:pt idx="0">
                  <c:v>0.29657539584915255</c:v>
                </c:pt>
                <c:pt idx="1">
                  <c:v>2.1031317294874605</c:v>
                </c:pt>
                <c:pt idx="2">
                  <c:v>0.19358165689153375</c:v>
                </c:pt>
                <c:pt idx="3">
                  <c:v>6.8938108849398994E-2</c:v>
                </c:pt>
                <c:pt idx="4">
                  <c:v>1.216776306982325</c:v>
                </c:pt>
                <c:pt idx="5">
                  <c:v>0.54762250861391837</c:v>
                </c:pt>
                <c:pt idx="6">
                  <c:v>0.15128263134149725</c:v>
                </c:pt>
                <c:pt idx="7">
                  <c:v>3.1316678901233113</c:v>
                </c:pt>
                <c:pt idx="8">
                  <c:v>1.2680039568934844</c:v>
                </c:pt>
                <c:pt idx="9">
                  <c:v>5.3071164987528084E-2</c:v>
                </c:pt>
                <c:pt idx="10">
                  <c:v>7.8669876439762185E-2</c:v>
                </c:pt>
                <c:pt idx="11">
                  <c:v>0.33854071637002503</c:v>
                </c:pt>
                <c:pt idx="12">
                  <c:v>0.55708263606930009</c:v>
                </c:pt>
                <c:pt idx="13">
                  <c:v>0.404574189181026</c:v>
                </c:pt>
                <c:pt idx="14">
                  <c:v>1.9512231795739261E-2</c:v>
                </c:pt>
              </c:numCache>
            </c:numRef>
          </c:val>
        </c:ser>
        <c:ser>
          <c:idx val="2"/>
          <c:order val="2"/>
          <c:tx>
            <c:strRef>
              <c:f>optimized_production_rates!$D$1</c:f>
              <c:strCache>
                <c:ptCount val="1"/>
                <c:pt idx="0">
                  <c:v>25_genes</c:v>
                </c:pt>
              </c:strCache>
            </c:strRef>
          </c:tx>
          <c:invertIfNegative val="0"/>
          <c:cat>
            <c:strRef>
              <c:f>optimized_production_rates!$A$2:$A$16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optimized_production_rates!$D$2:$D$16</c:f>
              <c:numCache>
                <c:formatCode>General</c:formatCode>
                <c:ptCount val="15"/>
                <c:pt idx="0">
                  <c:v>0.35927921444664718</c:v>
                </c:pt>
                <c:pt idx="1">
                  <c:v>2.295654842930404</c:v>
                </c:pt>
                <c:pt idx="2">
                  <c:v>0.35590979598903688</c:v>
                </c:pt>
                <c:pt idx="3">
                  <c:v>6.7227069858506058E-2</c:v>
                </c:pt>
                <c:pt idx="4">
                  <c:v>1.4585781500858779</c:v>
                </c:pt>
                <c:pt idx="5">
                  <c:v>0.75010345250133015</c:v>
                </c:pt>
                <c:pt idx="6">
                  <c:v>0.14571704157374882</c:v>
                </c:pt>
                <c:pt idx="7">
                  <c:v>1.7517949279978691</c:v>
                </c:pt>
                <c:pt idx="8">
                  <c:v>2.4549548796214227</c:v>
                </c:pt>
                <c:pt idx="9">
                  <c:v>5.2170958762601985E-2</c:v>
                </c:pt>
                <c:pt idx="10">
                  <c:v>0.26744070320373031</c:v>
                </c:pt>
                <c:pt idx="11">
                  <c:v>1.0325686683510304</c:v>
                </c:pt>
                <c:pt idx="12">
                  <c:v>0.46422411378782297</c:v>
                </c:pt>
                <c:pt idx="13">
                  <c:v>1.5524255982114856</c:v>
                </c:pt>
                <c:pt idx="14">
                  <c:v>1.9668074845659148E-2</c:v>
                </c:pt>
              </c:numCache>
            </c:numRef>
          </c:val>
        </c:ser>
        <c:ser>
          <c:idx val="3"/>
          <c:order val="3"/>
          <c:tx>
            <c:strRef>
              <c:f>optimized_production_rates!$E$1</c:f>
              <c:strCache>
                <c:ptCount val="1"/>
                <c:pt idx="0">
                  <c:v>30_genes</c:v>
                </c:pt>
              </c:strCache>
            </c:strRef>
          </c:tx>
          <c:invertIfNegative val="0"/>
          <c:cat>
            <c:strRef>
              <c:f>optimized_production_rates!$A$2:$A$16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optimized_production_rates!$E$2:$E$16</c:f>
              <c:numCache>
                <c:formatCode>General</c:formatCode>
                <c:ptCount val="15"/>
                <c:pt idx="0">
                  <c:v>0.23129962785022815</c:v>
                </c:pt>
                <c:pt idx="1">
                  <c:v>2.6373530606782447</c:v>
                </c:pt>
                <c:pt idx="2">
                  <c:v>3.0153978893695914</c:v>
                </c:pt>
                <c:pt idx="3">
                  <c:v>1.0694526797974429</c:v>
                </c:pt>
                <c:pt idx="4">
                  <c:v>0.71519753829555677</c:v>
                </c:pt>
                <c:pt idx="5">
                  <c:v>1.193571012961874</c:v>
                </c:pt>
                <c:pt idx="6">
                  <c:v>0.183365715911261</c:v>
                </c:pt>
                <c:pt idx="7">
                  <c:v>2.7310589015328017</c:v>
                </c:pt>
                <c:pt idx="8">
                  <c:v>1.2908856470706784</c:v>
                </c:pt>
                <c:pt idx="9">
                  <c:v>6.7549836146035547E-2</c:v>
                </c:pt>
                <c:pt idx="10">
                  <c:v>0.82797349025762734</c:v>
                </c:pt>
                <c:pt idx="11">
                  <c:v>1.1176822565579112</c:v>
                </c:pt>
                <c:pt idx="12">
                  <c:v>0.99550884529076089</c:v>
                </c:pt>
                <c:pt idx="13">
                  <c:v>0.84748135075635433</c:v>
                </c:pt>
                <c:pt idx="14">
                  <c:v>1.9541420646158509E-2</c:v>
                </c:pt>
              </c:numCache>
            </c:numRef>
          </c:val>
        </c:ser>
        <c:ser>
          <c:idx val="4"/>
          <c:order val="4"/>
          <c:tx>
            <c:strRef>
              <c:f>optimized_production_rates!$F$1</c:f>
              <c:strCache>
                <c:ptCount val="1"/>
                <c:pt idx="0">
                  <c:v>34_genes</c:v>
                </c:pt>
              </c:strCache>
            </c:strRef>
          </c:tx>
          <c:invertIfNegative val="0"/>
          <c:cat>
            <c:strRef>
              <c:f>optimized_production_rates!$A$2:$A$16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optimized_production_rates!$F$2:$F$16</c:f>
              <c:numCache>
                <c:formatCode>General</c:formatCode>
                <c:ptCount val="15"/>
                <c:pt idx="0">
                  <c:v>0.22995544983294275</c:v>
                </c:pt>
                <c:pt idx="1">
                  <c:v>5.9215765999244538E-2</c:v>
                </c:pt>
                <c:pt idx="2">
                  <c:v>3.0135820936932216</c:v>
                </c:pt>
                <c:pt idx="3">
                  <c:v>0.43365428091872943</c:v>
                </c:pt>
                <c:pt idx="4">
                  <c:v>0.52164249769546578</c:v>
                </c:pt>
                <c:pt idx="5">
                  <c:v>0.94432869382349505</c:v>
                </c:pt>
                <c:pt idx="6">
                  <c:v>9.7605886663262198E-2</c:v>
                </c:pt>
                <c:pt idx="7">
                  <c:v>2.6094951150117711</c:v>
                </c:pt>
                <c:pt idx="8">
                  <c:v>1.2415752737461434</c:v>
                </c:pt>
                <c:pt idx="9">
                  <c:v>4.7100215501902409E-2</c:v>
                </c:pt>
                <c:pt idx="10">
                  <c:v>0.32369661043979736</c:v>
                </c:pt>
                <c:pt idx="11">
                  <c:v>3.1670956964790074E-2</c:v>
                </c:pt>
                <c:pt idx="12">
                  <c:v>0.39382709175761882</c:v>
                </c:pt>
                <c:pt idx="13">
                  <c:v>0.69808967248514153</c:v>
                </c:pt>
                <c:pt idx="14">
                  <c:v>1.9583795751145504E-2</c:v>
                </c:pt>
              </c:numCache>
            </c:numRef>
          </c:val>
        </c:ser>
        <c:dLbls>
          <c:showLegendKey val="0"/>
          <c:showVal val="0"/>
          <c:showCatName val="0"/>
          <c:showSerName val="0"/>
          <c:showPercent val="0"/>
          <c:showBubbleSize val="0"/>
        </c:dLbls>
        <c:gapWidth val="150"/>
        <c:axId val="146586624"/>
        <c:axId val="42514048"/>
      </c:barChart>
      <c:catAx>
        <c:axId val="146586624"/>
        <c:scaling>
          <c:orientation val="minMax"/>
        </c:scaling>
        <c:delete val="0"/>
        <c:axPos val="b"/>
        <c:majorTickMark val="out"/>
        <c:minorTickMark val="none"/>
        <c:tickLblPos val="nextTo"/>
        <c:crossAx val="42514048"/>
        <c:crosses val="autoZero"/>
        <c:auto val="1"/>
        <c:lblAlgn val="ctr"/>
        <c:lblOffset val="100"/>
        <c:noMultiLvlLbl val="0"/>
      </c:catAx>
      <c:valAx>
        <c:axId val="42514048"/>
        <c:scaling>
          <c:orientation val="minMax"/>
        </c:scaling>
        <c:delete val="0"/>
        <c:axPos val="l"/>
        <c:majorGridlines>
          <c:spPr>
            <a:ln>
              <a:noFill/>
            </a:ln>
          </c:spPr>
        </c:majorGridlines>
        <c:numFmt formatCode="General" sourceLinked="1"/>
        <c:majorTickMark val="out"/>
        <c:minorTickMark val="none"/>
        <c:tickLblPos val="nextTo"/>
        <c:crossAx val="1465866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Optimized</a:t>
            </a:r>
            <a:r>
              <a:rPr lang="en-US" baseline="0"/>
              <a:t> Threshold b</a:t>
            </a:r>
            <a:endParaRPr lang="en-US"/>
          </a:p>
        </c:rich>
      </c:tx>
      <c:layout/>
      <c:overlay val="0"/>
    </c:title>
    <c:autoTitleDeleted val="0"/>
    <c:plotArea>
      <c:layout/>
      <c:barChart>
        <c:barDir val="col"/>
        <c:grouping val="clustered"/>
        <c:varyColors val="0"/>
        <c:ser>
          <c:idx val="0"/>
          <c:order val="0"/>
          <c:tx>
            <c:strRef>
              <c:f>optimized_threshold_b!$B$1</c:f>
              <c:strCache>
                <c:ptCount val="1"/>
                <c:pt idx="0">
                  <c:v>15_genes</c:v>
                </c:pt>
              </c:strCache>
            </c:strRef>
          </c:tx>
          <c:invertIfNegative val="0"/>
          <c:cat>
            <c:strRef>
              <c:f>optimized_threshold_b!$A$2:$A$16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optimized_threshold_b!$B$2:$B$16</c:f>
              <c:numCache>
                <c:formatCode>General</c:formatCode>
                <c:ptCount val="15"/>
                <c:pt idx="0">
                  <c:v>0.54628761409849935</c:v>
                </c:pt>
                <c:pt idx="1">
                  <c:v>4.9616779378190285</c:v>
                </c:pt>
                <c:pt idx="2">
                  <c:v>0.36832023732294744</c:v>
                </c:pt>
                <c:pt idx="3">
                  <c:v>7.0183728219380237E-2</c:v>
                </c:pt>
                <c:pt idx="4">
                  <c:v>0.67135708031988373</c:v>
                </c:pt>
                <c:pt idx="5">
                  <c:v>-0.95875969162168773</c:v>
                </c:pt>
                <c:pt idx="6">
                  <c:v>0.51758727289879647</c:v>
                </c:pt>
                <c:pt idx="7">
                  <c:v>3.5742136662714756</c:v>
                </c:pt>
                <c:pt idx="8">
                  <c:v>-0.38280983206603381</c:v>
                </c:pt>
                <c:pt idx="9">
                  <c:v>-2.0329351960524322</c:v>
                </c:pt>
                <c:pt idx="10">
                  <c:v>1.2940261184131157</c:v>
                </c:pt>
                <c:pt idx="11">
                  <c:v>0.11076279166743347</c:v>
                </c:pt>
                <c:pt idx="12">
                  <c:v>-0.42548862524025938</c:v>
                </c:pt>
                <c:pt idx="13">
                  <c:v>1.4375949965884967</c:v>
                </c:pt>
                <c:pt idx="14">
                  <c:v>1.9681546502850804E-2</c:v>
                </c:pt>
              </c:numCache>
            </c:numRef>
          </c:val>
        </c:ser>
        <c:ser>
          <c:idx val="1"/>
          <c:order val="1"/>
          <c:tx>
            <c:strRef>
              <c:f>optimized_threshold_b!$C$1</c:f>
              <c:strCache>
                <c:ptCount val="1"/>
                <c:pt idx="0">
                  <c:v>20_genes</c:v>
                </c:pt>
              </c:strCache>
            </c:strRef>
          </c:tx>
          <c:invertIfNegative val="0"/>
          <c:cat>
            <c:strRef>
              <c:f>optimized_threshold_b!$A$2:$A$16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optimized_threshold_b!$C$2:$C$16</c:f>
              <c:numCache>
                <c:formatCode>General</c:formatCode>
                <c:ptCount val="15"/>
                <c:pt idx="0">
                  <c:v>0.2536374606272474</c:v>
                </c:pt>
                <c:pt idx="1">
                  <c:v>3.6254367000119725</c:v>
                </c:pt>
                <c:pt idx="2">
                  <c:v>0.93461915223726966</c:v>
                </c:pt>
                <c:pt idx="3">
                  <c:v>6.8938108849398994E-2</c:v>
                </c:pt>
                <c:pt idx="4">
                  <c:v>-0.17347801601651872</c:v>
                </c:pt>
                <c:pt idx="5">
                  <c:v>2.6201320446704184</c:v>
                </c:pt>
                <c:pt idx="6">
                  <c:v>1.1398614883215112</c:v>
                </c:pt>
                <c:pt idx="7">
                  <c:v>-1.4429713915972426</c:v>
                </c:pt>
                <c:pt idx="8">
                  <c:v>-0.10737528931422301</c:v>
                </c:pt>
                <c:pt idx="9">
                  <c:v>-1.0562222591823396</c:v>
                </c:pt>
                <c:pt idx="10">
                  <c:v>0.21102317970779014</c:v>
                </c:pt>
                <c:pt idx="11">
                  <c:v>0.1779138038973187</c:v>
                </c:pt>
                <c:pt idx="12">
                  <c:v>-1.0764848569421193</c:v>
                </c:pt>
                <c:pt idx="13">
                  <c:v>-1.3501771459643221</c:v>
                </c:pt>
                <c:pt idx="14">
                  <c:v>1.9512231795739261E-2</c:v>
                </c:pt>
              </c:numCache>
            </c:numRef>
          </c:val>
        </c:ser>
        <c:ser>
          <c:idx val="2"/>
          <c:order val="2"/>
          <c:tx>
            <c:strRef>
              <c:f>optimized_threshold_b!$D$1</c:f>
              <c:strCache>
                <c:ptCount val="1"/>
                <c:pt idx="0">
                  <c:v>25_genes</c:v>
                </c:pt>
              </c:strCache>
            </c:strRef>
          </c:tx>
          <c:invertIfNegative val="0"/>
          <c:cat>
            <c:strRef>
              <c:f>optimized_threshold_b!$A$2:$A$16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optimized_threshold_b!$D$2:$D$16</c:f>
              <c:numCache>
                <c:formatCode>General</c:formatCode>
                <c:ptCount val="15"/>
                <c:pt idx="0">
                  <c:v>0.56432792237550666</c:v>
                </c:pt>
                <c:pt idx="1">
                  <c:v>5.9005206940685593</c:v>
                </c:pt>
                <c:pt idx="2">
                  <c:v>0.78359682896591643</c:v>
                </c:pt>
                <c:pt idx="3">
                  <c:v>6.7227069858506058E-2</c:v>
                </c:pt>
                <c:pt idx="4">
                  <c:v>-0.36932545197631089</c:v>
                </c:pt>
                <c:pt idx="5">
                  <c:v>2.8920528715715221</c:v>
                </c:pt>
                <c:pt idx="6">
                  <c:v>0.39453927400226313</c:v>
                </c:pt>
                <c:pt idx="7">
                  <c:v>3.0391722355830524</c:v>
                </c:pt>
                <c:pt idx="8">
                  <c:v>-1.8978163087773843</c:v>
                </c:pt>
                <c:pt idx="9">
                  <c:v>-3.6263273243892784</c:v>
                </c:pt>
                <c:pt idx="10">
                  <c:v>0.24070217398612015</c:v>
                </c:pt>
                <c:pt idx="11">
                  <c:v>-0.74069704354539379</c:v>
                </c:pt>
                <c:pt idx="12">
                  <c:v>-0.38157378995804014</c:v>
                </c:pt>
                <c:pt idx="13">
                  <c:v>-1.1559038898311418</c:v>
                </c:pt>
                <c:pt idx="14">
                  <c:v>1.9668074845659148E-2</c:v>
                </c:pt>
              </c:numCache>
            </c:numRef>
          </c:val>
        </c:ser>
        <c:ser>
          <c:idx val="3"/>
          <c:order val="3"/>
          <c:tx>
            <c:strRef>
              <c:f>optimized_threshold_b!$E$1</c:f>
              <c:strCache>
                <c:ptCount val="1"/>
                <c:pt idx="0">
                  <c:v>30_genes</c:v>
                </c:pt>
              </c:strCache>
            </c:strRef>
          </c:tx>
          <c:invertIfNegative val="0"/>
          <c:cat>
            <c:strRef>
              <c:f>optimized_threshold_b!$A$2:$A$16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optimized_threshold_b!$E$2:$E$16</c:f>
              <c:numCache>
                <c:formatCode>General</c:formatCode>
                <c:ptCount val="15"/>
                <c:pt idx="0">
                  <c:v>2.8478569267049798E-2</c:v>
                </c:pt>
                <c:pt idx="1">
                  <c:v>-8.5854394025499575E-2</c:v>
                </c:pt>
                <c:pt idx="2">
                  <c:v>-1.1825742282760709</c:v>
                </c:pt>
                <c:pt idx="3">
                  <c:v>1.2637557977026659</c:v>
                </c:pt>
                <c:pt idx="4">
                  <c:v>1.3487648072572409</c:v>
                </c:pt>
                <c:pt idx="5">
                  <c:v>3.1321823692307977</c:v>
                </c:pt>
                <c:pt idx="6">
                  <c:v>0.89625269282963849</c:v>
                </c:pt>
                <c:pt idx="7">
                  <c:v>-0.49173395418591503</c:v>
                </c:pt>
                <c:pt idx="8">
                  <c:v>4.2422171633254129</c:v>
                </c:pt>
                <c:pt idx="9">
                  <c:v>-2.8137269941081553</c:v>
                </c:pt>
                <c:pt idx="10">
                  <c:v>0.35071472189957431</c:v>
                </c:pt>
                <c:pt idx="11">
                  <c:v>-0.23187166357174688</c:v>
                </c:pt>
                <c:pt idx="12">
                  <c:v>-0.10642250009089026</c:v>
                </c:pt>
                <c:pt idx="13">
                  <c:v>0.42556979684083607</c:v>
                </c:pt>
                <c:pt idx="14">
                  <c:v>1.9541420646158509E-2</c:v>
                </c:pt>
              </c:numCache>
            </c:numRef>
          </c:val>
        </c:ser>
        <c:ser>
          <c:idx val="4"/>
          <c:order val="4"/>
          <c:tx>
            <c:strRef>
              <c:f>optimized_threshold_b!$F$1</c:f>
              <c:strCache>
                <c:ptCount val="1"/>
                <c:pt idx="0">
                  <c:v>34_genes</c:v>
                </c:pt>
              </c:strCache>
            </c:strRef>
          </c:tx>
          <c:invertIfNegative val="0"/>
          <c:cat>
            <c:strRef>
              <c:f>optimized_threshold_b!$A$2:$A$16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optimized_threshold_b!$F$2:$F$16</c:f>
              <c:numCache>
                <c:formatCode>General</c:formatCode>
                <c:ptCount val="15"/>
                <c:pt idx="0">
                  <c:v>0.4064661677494692</c:v>
                </c:pt>
                <c:pt idx="1">
                  <c:v>-1.734212030289461</c:v>
                </c:pt>
                <c:pt idx="2">
                  <c:v>-1.1478508471516959</c:v>
                </c:pt>
                <c:pt idx="3">
                  <c:v>0.22704661317254743</c:v>
                </c:pt>
                <c:pt idx="4">
                  <c:v>1.0098030752638891</c:v>
                </c:pt>
                <c:pt idx="5">
                  <c:v>3.2510077361937215</c:v>
                </c:pt>
                <c:pt idx="6">
                  <c:v>2.4063372348883134</c:v>
                </c:pt>
                <c:pt idx="7">
                  <c:v>-1.5792183422768789</c:v>
                </c:pt>
                <c:pt idx="8">
                  <c:v>-0.13271194735681996</c:v>
                </c:pt>
                <c:pt idx="9">
                  <c:v>-2.6188616798596951</c:v>
                </c:pt>
                <c:pt idx="10">
                  <c:v>5.6761283137890372E-3</c:v>
                </c:pt>
                <c:pt idx="11">
                  <c:v>1.7177629507327581</c:v>
                </c:pt>
                <c:pt idx="12">
                  <c:v>-0.18414816409160339</c:v>
                </c:pt>
                <c:pt idx="13">
                  <c:v>-9.6925205238945593E-3</c:v>
                </c:pt>
                <c:pt idx="14">
                  <c:v>1.9583795751145504E-2</c:v>
                </c:pt>
              </c:numCache>
            </c:numRef>
          </c:val>
        </c:ser>
        <c:dLbls>
          <c:showLegendKey val="0"/>
          <c:showVal val="0"/>
          <c:showCatName val="0"/>
          <c:showSerName val="0"/>
          <c:showPercent val="0"/>
          <c:showBubbleSize val="0"/>
        </c:dLbls>
        <c:gapWidth val="150"/>
        <c:axId val="113509888"/>
        <c:axId val="42479552"/>
      </c:barChart>
      <c:catAx>
        <c:axId val="113509888"/>
        <c:scaling>
          <c:orientation val="minMax"/>
        </c:scaling>
        <c:delete val="0"/>
        <c:axPos val="b"/>
        <c:majorTickMark val="out"/>
        <c:minorTickMark val="none"/>
        <c:tickLblPos val="nextTo"/>
        <c:crossAx val="42479552"/>
        <c:crosses val="autoZero"/>
        <c:auto val="1"/>
        <c:lblAlgn val="ctr"/>
        <c:lblOffset val="100"/>
        <c:noMultiLvlLbl val="0"/>
      </c:catAx>
      <c:valAx>
        <c:axId val="42479552"/>
        <c:scaling>
          <c:orientation val="minMax"/>
        </c:scaling>
        <c:delete val="0"/>
        <c:axPos val="l"/>
        <c:majorGridlines>
          <c:spPr>
            <a:ln>
              <a:noFill/>
            </a:ln>
          </c:spPr>
        </c:majorGridlines>
        <c:numFmt formatCode="General" sourceLinked="1"/>
        <c:majorTickMark val="out"/>
        <c:minorTickMark val="none"/>
        <c:tickLblPos val="nextTo"/>
        <c:crossAx val="113509888"/>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47164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211873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20576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5547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15565-EC65-794A-8BBD-C71D0CCFD15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45280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F15565-EC65-794A-8BBD-C71D0CCFD15D}"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1722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F15565-EC65-794A-8BBD-C71D0CCFD15D}"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40213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15565-EC65-794A-8BBD-C71D0CCFD15D}"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28166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15565-EC65-794A-8BBD-C71D0CCFD15D}"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37910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15565-EC65-794A-8BBD-C71D0CCFD15D}"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51624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15565-EC65-794A-8BBD-C71D0CCFD15D}"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43435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CF15565-EC65-794A-8BBD-C71D0CCFD15D}" type="datetimeFigureOut">
              <a:rPr lang="en-US" smtClean="0"/>
              <a:t>3/10/2016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8D2D4BA0-8A05-BF49-9CC5-BF82C77F81C5}" type="slidenum">
              <a:rPr lang="en-US" smtClean="0"/>
              <a:t>‹#›</a:t>
            </a:fld>
            <a:endParaRPr lang="en-US"/>
          </a:p>
        </p:txBody>
      </p:sp>
    </p:spTree>
    <p:extLst>
      <p:ext uri="{BB962C8B-B14F-4D97-AF65-F5344CB8AC3E}">
        <p14:creationId xmlns:p14="http://schemas.microsoft.com/office/powerpoint/2010/main" val="2288085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hart" Target="../charts/chart1.xml"/><Relationship Id="rId18" Type="http://schemas.openxmlformats.org/officeDocument/2006/relationships/image" Target="../media/image9.png"/><Relationship Id="rId3" Type="http://schemas.openxmlformats.org/officeDocument/2006/relationships/image" Target="../media/image3.jpeg"/><Relationship Id="rId21" Type="http://schemas.openxmlformats.org/officeDocument/2006/relationships/image" Target="../media/image12.png"/><Relationship Id="rId7" Type="http://schemas.openxmlformats.org/officeDocument/2006/relationships/image" Target="../media/image2.wmf"/><Relationship Id="rId12" Type="http://schemas.openxmlformats.org/officeDocument/2006/relationships/image" Target="../media/image8.png"/><Relationship Id="rId17" Type="http://schemas.openxmlformats.org/officeDocument/2006/relationships/chart" Target="../charts/chart5.xml"/><Relationship Id="rId25" Type="http://schemas.openxmlformats.org/officeDocument/2006/relationships/image" Target="../media/image16.jpeg"/><Relationship Id="rId2" Type="http://schemas.openxmlformats.org/officeDocument/2006/relationships/slideLayout" Target="../slideLayouts/slideLayout1.xml"/><Relationship Id="rId16" Type="http://schemas.openxmlformats.org/officeDocument/2006/relationships/chart" Target="../charts/chart4.xml"/><Relationship Id="rId20"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png"/><Relationship Id="rId24" Type="http://schemas.openxmlformats.org/officeDocument/2006/relationships/image" Target="../media/image15.jpeg"/><Relationship Id="rId5" Type="http://schemas.openxmlformats.org/officeDocument/2006/relationships/image" Target="../media/image1.wmf"/><Relationship Id="rId15" Type="http://schemas.openxmlformats.org/officeDocument/2006/relationships/chart" Target="../charts/chart3.xml"/><Relationship Id="rId23" Type="http://schemas.openxmlformats.org/officeDocument/2006/relationships/image" Target="../media/image14.jpeg"/><Relationship Id="rId10" Type="http://schemas.openxmlformats.org/officeDocument/2006/relationships/image" Target="../media/image6.jpg"/><Relationship Id="rId19"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5.png"/><Relationship Id="rId14" Type="http://schemas.openxmlformats.org/officeDocument/2006/relationships/chart" Target="../charts/chart2.xml"/><Relationship Id="rId22" Type="http://schemas.openxmlformats.org/officeDocument/2006/relationships/image" Target="../media/image13.jpeg"/></Relationships>
</file>

<file path=ppt/slides/_rels/slide2.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4.jpeg"/><Relationship Id="rId26" Type="http://schemas.openxmlformats.org/officeDocument/2006/relationships/image" Target="../media/image22.jpeg"/><Relationship Id="rId39" Type="http://schemas.openxmlformats.org/officeDocument/2006/relationships/image" Target="../media/image32.jpeg"/><Relationship Id="rId21" Type="http://schemas.openxmlformats.org/officeDocument/2006/relationships/image" Target="../media/image17.jpeg"/><Relationship Id="rId34" Type="http://schemas.openxmlformats.org/officeDocument/2006/relationships/chart" Target="../charts/chart6.xml"/><Relationship Id="rId7" Type="http://schemas.openxmlformats.org/officeDocument/2006/relationships/image" Target="../media/image2.wmf"/><Relationship Id="rId12" Type="http://schemas.openxmlformats.org/officeDocument/2006/relationships/image" Target="../media/image8.png"/><Relationship Id="rId17" Type="http://schemas.openxmlformats.org/officeDocument/2006/relationships/image" Target="../media/image13.jpeg"/><Relationship Id="rId25" Type="http://schemas.openxmlformats.org/officeDocument/2006/relationships/image" Target="../media/image21.jpeg"/><Relationship Id="rId33" Type="http://schemas.openxmlformats.org/officeDocument/2006/relationships/image" Target="../media/image29.png"/><Relationship Id="rId38" Type="http://schemas.openxmlformats.org/officeDocument/2006/relationships/image" Target="../media/image31.jpeg"/><Relationship Id="rId2" Type="http://schemas.openxmlformats.org/officeDocument/2006/relationships/slideLayout" Target="../slideLayouts/slideLayout1.xml"/><Relationship Id="rId16" Type="http://schemas.openxmlformats.org/officeDocument/2006/relationships/image" Target="../media/image12.png"/><Relationship Id="rId20" Type="http://schemas.openxmlformats.org/officeDocument/2006/relationships/image" Target="../media/image16.jpeg"/><Relationship Id="rId29" Type="http://schemas.openxmlformats.org/officeDocument/2006/relationships/image" Target="../media/image25.jpeg"/><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png"/><Relationship Id="rId24" Type="http://schemas.openxmlformats.org/officeDocument/2006/relationships/image" Target="../media/image20.jpeg"/><Relationship Id="rId32" Type="http://schemas.openxmlformats.org/officeDocument/2006/relationships/image" Target="../media/image28.jpeg"/><Relationship Id="rId37" Type="http://schemas.openxmlformats.org/officeDocument/2006/relationships/image" Target="../media/image30.jpeg"/><Relationship Id="rId40" Type="http://schemas.openxmlformats.org/officeDocument/2006/relationships/image" Target="../media/image33.jpeg"/><Relationship Id="rId5" Type="http://schemas.openxmlformats.org/officeDocument/2006/relationships/image" Target="../media/image1.wmf"/><Relationship Id="rId15" Type="http://schemas.openxmlformats.org/officeDocument/2006/relationships/image" Target="../media/image11.png"/><Relationship Id="rId23" Type="http://schemas.openxmlformats.org/officeDocument/2006/relationships/image" Target="../media/image19.jpeg"/><Relationship Id="rId28" Type="http://schemas.openxmlformats.org/officeDocument/2006/relationships/image" Target="../media/image24.jpeg"/><Relationship Id="rId36" Type="http://schemas.openxmlformats.org/officeDocument/2006/relationships/chart" Target="../charts/chart8.xml"/><Relationship Id="rId10" Type="http://schemas.openxmlformats.org/officeDocument/2006/relationships/image" Target="../media/image6.jpg"/><Relationship Id="rId19" Type="http://schemas.openxmlformats.org/officeDocument/2006/relationships/image" Target="../media/image15.jpeg"/><Relationship Id="rId31" Type="http://schemas.openxmlformats.org/officeDocument/2006/relationships/image" Target="../media/image27.jpeg"/><Relationship Id="rId4" Type="http://schemas.openxmlformats.org/officeDocument/2006/relationships/oleObject" Target="../embeddings/oleObject3.bin"/><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jpeg"/><Relationship Id="rId27" Type="http://schemas.openxmlformats.org/officeDocument/2006/relationships/image" Target="../media/image23.jpeg"/><Relationship Id="rId30" Type="http://schemas.openxmlformats.org/officeDocument/2006/relationships/image" Target="../media/image26.jpeg"/><Relationship Id="rId35" Type="http://schemas.openxmlformats.org/officeDocument/2006/relationships/chart" Target="../charts/chart7.xml"/><Relationship Id="rId8" Type="http://schemas.openxmlformats.org/officeDocument/2006/relationships/image" Target="../media/image4.pn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3" name="Rectangle 52"/>
          <p:cNvSpPr/>
          <p:nvPr/>
        </p:nvSpPr>
        <p:spPr>
          <a:xfrm>
            <a:off x="13026305" y="5129600"/>
            <a:ext cx="30043531" cy="14996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993919" y="574767"/>
            <a:ext cx="42075917" cy="37111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135949" y="632705"/>
            <a:ext cx="41833602" cy="3600986"/>
          </a:xfrm>
          <a:prstGeom prst="rect">
            <a:avLst/>
          </a:prstGeom>
          <a:solidFill>
            <a:srgbClr val="FFFFFF"/>
          </a:solid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Evaluating Hap4’s Role in the Gene Regulatory Network that Controls the Response to Cold Shock in </a:t>
            </a:r>
            <a:r>
              <a:rPr lang="en-US" sz="6000" b="1" i="1" dirty="0" smtClean="0">
                <a:latin typeface="Arial" panose="020B0604020202020204" pitchFamily="34" charset="0"/>
                <a:cs typeface="Arial" panose="020B0604020202020204" pitchFamily="34" charset="0"/>
              </a:rPr>
              <a:t>Saccharomyces </a:t>
            </a:r>
            <a:r>
              <a:rPr lang="en-US" sz="6000" b="1" i="1" dirty="0" err="1" smtClean="0">
                <a:latin typeface="Arial" panose="020B0604020202020204" pitchFamily="34" charset="0"/>
                <a:cs typeface="Arial" panose="020B0604020202020204" pitchFamily="34" charset="0"/>
              </a:rPr>
              <a:t>cerevisiae</a:t>
            </a:r>
            <a:r>
              <a:rPr lang="en-US" sz="6000" b="1" dirty="0" smtClean="0">
                <a:latin typeface="Arial" panose="020B0604020202020204" pitchFamily="34" charset="0"/>
                <a:cs typeface="Arial" panose="020B0604020202020204" pitchFamily="34" charset="0"/>
              </a:rPr>
              <a:t> using </a:t>
            </a:r>
            <a:r>
              <a:rPr lang="en-US" sz="6000" b="1" dirty="0" err="1" smtClean="0">
                <a:latin typeface="Arial" panose="020B0604020202020204" pitchFamily="34" charset="0"/>
                <a:cs typeface="Arial" panose="020B0604020202020204" pitchFamily="34" charset="0"/>
              </a:rPr>
              <a:t>GRNmap</a:t>
            </a:r>
            <a:endParaRPr lang="en-US" sz="6000" b="1" dirty="0" smtClean="0">
              <a:latin typeface="Arial" panose="020B0604020202020204" pitchFamily="34" charset="0"/>
              <a:cs typeface="Arial" panose="020B0604020202020204" pitchFamily="34" charset="0"/>
            </a:endParaRPr>
          </a:p>
          <a:p>
            <a:pPr algn="ctr"/>
            <a:r>
              <a:rPr lang="en-US" sz="4400" b="1" dirty="0" smtClean="0">
                <a:latin typeface="Arial" panose="020B0604020202020204" pitchFamily="34" charset="0"/>
                <a:cs typeface="Arial" panose="020B0604020202020204" pitchFamily="34" charset="0"/>
              </a:rPr>
              <a:t>K. Grace Johnson</a:t>
            </a:r>
            <a:r>
              <a:rPr lang="en-US" sz="4400" b="1" baseline="30000" dirty="0" smtClean="0">
                <a:latin typeface="Arial" panose="020B0604020202020204" pitchFamily="34" charset="0"/>
                <a:cs typeface="Arial" panose="020B0604020202020204" pitchFamily="34" charset="0"/>
              </a:rPr>
              <a:t>1</a:t>
            </a:r>
            <a:r>
              <a:rPr lang="en-US" sz="4400" b="1" dirty="0" smtClean="0">
                <a:latin typeface="Arial" panose="020B0604020202020204" pitchFamily="34" charset="0"/>
                <a:cs typeface="Arial" panose="020B0604020202020204" pitchFamily="34" charset="0"/>
              </a:rPr>
              <a:t>, Margaret J. O’Neil</a:t>
            </a:r>
            <a:r>
              <a:rPr lang="en-US" sz="4400" b="1" baseline="30000" dirty="0" smtClean="0">
                <a:latin typeface="Arial" panose="020B0604020202020204" pitchFamily="34" charset="0"/>
                <a:cs typeface="Arial" panose="020B0604020202020204" pitchFamily="34" charset="0"/>
              </a:rPr>
              <a:t>2</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Kam</a:t>
            </a:r>
            <a:r>
              <a:rPr lang="en-US" sz="4400" b="1" dirty="0" smtClean="0">
                <a:latin typeface="Arial" panose="020B0604020202020204" pitchFamily="34" charset="0"/>
                <a:cs typeface="Arial" panose="020B0604020202020204" pitchFamily="34" charset="0"/>
              </a:rPr>
              <a:t> D. Dahlquist</a:t>
            </a:r>
            <a:r>
              <a:rPr lang="en-US" sz="4400" b="1" baseline="30000" dirty="0" smtClean="0">
                <a:latin typeface="Arial" panose="020B0604020202020204" pitchFamily="34" charset="0"/>
                <a:cs typeface="Arial" panose="020B0604020202020204" pitchFamily="34" charset="0"/>
              </a:rPr>
              <a:t>2</a:t>
            </a:r>
            <a:r>
              <a:rPr lang="en-US" sz="4400" b="1" dirty="0" smtClean="0">
                <a:latin typeface="Arial" panose="020B0604020202020204" pitchFamily="34" charset="0"/>
                <a:cs typeface="Arial" panose="020B0604020202020204" pitchFamily="34" charset="0"/>
              </a:rPr>
              <a:t>, and Ben G. Fitzpatrick</a:t>
            </a:r>
            <a:r>
              <a:rPr lang="en-US" sz="4400" b="1" baseline="30000" dirty="0" smtClean="0">
                <a:latin typeface="Arial" panose="020B0604020202020204" pitchFamily="34" charset="0"/>
                <a:cs typeface="Arial" panose="020B0604020202020204" pitchFamily="34" charset="0"/>
              </a:rPr>
              <a:t>3</a:t>
            </a:r>
          </a:p>
          <a:p>
            <a:pPr algn="ctr"/>
            <a:r>
              <a:rPr lang="en-US" sz="3200" b="1" baseline="30000" dirty="0" smtClean="0">
                <a:latin typeface="Arial" panose="020B0604020202020204" pitchFamily="34" charset="0"/>
                <a:cs typeface="Arial" panose="020B0604020202020204" pitchFamily="34" charset="0"/>
              </a:rPr>
              <a:t>1</a:t>
            </a:r>
            <a:r>
              <a:rPr lang="en-US" sz="3200" b="1" dirty="0" smtClean="0">
                <a:latin typeface="Arial" panose="020B0604020202020204" pitchFamily="34" charset="0"/>
                <a:cs typeface="Arial" panose="020B0604020202020204" pitchFamily="34" charset="0"/>
              </a:rPr>
              <a:t>Department of Chemistry and Biochemistry, </a:t>
            </a:r>
            <a:r>
              <a:rPr lang="en-US" sz="3200" b="1" baseline="30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Department of Biology, </a:t>
            </a:r>
            <a:r>
              <a:rPr lang="en-US" sz="3200" b="1" baseline="30000" dirty="0" smtClean="0">
                <a:latin typeface="Arial" panose="020B0604020202020204" pitchFamily="34" charset="0"/>
                <a:cs typeface="Arial" panose="020B0604020202020204" pitchFamily="34" charset="0"/>
              </a:rPr>
              <a:t>3</a:t>
            </a:r>
            <a:r>
              <a:rPr lang="en-US" sz="3200" b="1" dirty="0" smtClean="0">
                <a:latin typeface="Arial" panose="020B0604020202020204" pitchFamily="34" charset="0"/>
                <a:cs typeface="Arial" panose="020B0604020202020204" pitchFamily="34" charset="0"/>
              </a:rPr>
              <a:t>Department of Mathematics</a:t>
            </a:r>
          </a:p>
          <a:p>
            <a:pPr algn="ctr"/>
            <a:r>
              <a:rPr lang="en-US" sz="3200" b="1" dirty="0" smtClean="0">
                <a:latin typeface="Arial" panose="020B0604020202020204" pitchFamily="34" charset="0"/>
                <a:cs typeface="Arial" panose="020B0604020202020204" pitchFamily="34" charset="0"/>
              </a:rPr>
              <a:t>Loyola Marymount University, 1 LMU Drive, Los Angeles, CA 90045 USA</a:t>
            </a:r>
            <a:endParaRPr lang="en-US" sz="3200" b="1" dirty="0">
              <a:latin typeface="Arial" panose="020B0604020202020204" pitchFamily="34" charset="0"/>
              <a:cs typeface="Arial" panose="020B0604020202020204" pitchFamily="34" charset="0"/>
            </a:endParaRPr>
          </a:p>
        </p:txBody>
      </p:sp>
      <p:sp>
        <p:nvSpPr>
          <p:cNvPr id="2" name="Rectangle 1"/>
          <p:cNvSpPr/>
          <p:nvPr/>
        </p:nvSpPr>
        <p:spPr>
          <a:xfrm>
            <a:off x="753716" y="5040855"/>
            <a:ext cx="11628074" cy="272299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p:nvSpPr>
        <p:spPr>
          <a:xfrm>
            <a:off x="851442" y="5105671"/>
            <a:ext cx="11568992" cy="954107"/>
          </a:xfrm>
          <a:prstGeom prst="rect">
            <a:avLst/>
          </a:prstGeom>
          <a:solidFill>
            <a:schemeClr val="bg1">
              <a:lumMod val="85000"/>
            </a:schemeClr>
          </a:solid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Transcription Factors Control Gene Expression by Binding to Regulatory DNA Sequences Upstream of Genes</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31435716" y="20764499"/>
            <a:ext cx="11930575" cy="11452096"/>
          </a:xfrm>
          <a:prstGeom prst="rect">
            <a:avLst/>
          </a:prstGeom>
          <a:ln w="28575"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extBox 9"/>
          <p:cNvSpPr txBox="1"/>
          <p:nvPr/>
        </p:nvSpPr>
        <p:spPr>
          <a:xfrm>
            <a:off x="31403844" y="27427788"/>
            <a:ext cx="11930573"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Acknowledgments</a:t>
            </a:r>
          </a:p>
        </p:txBody>
      </p:sp>
      <p:sp>
        <p:nvSpPr>
          <p:cNvPr id="3" name="Rectangle 2"/>
          <p:cNvSpPr/>
          <p:nvPr/>
        </p:nvSpPr>
        <p:spPr>
          <a:xfrm>
            <a:off x="13026300" y="20640243"/>
            <a:ext cx="17743348" cy="11649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835569" y="14852497"/>
            <a:ext cx="11546221" cy="492443"/>
          </a:xfrm>
          <a:prstGeom prst="rect">
            <a:avLst/>
          </a:prstGeom>
          <a:solidFill>
            <a:srgbClr val="D9D9D9"/>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dHAP4 Strain Microarray Data was used to Create a Family of GRNs</a:t>
            </a:r>
            <a:endParaRPr lang="en-US" sz="2600" b="1" dirty="0">
              <a:latin typeface="Arial" panose="020B0604020202020204" pitchFamily="34" charset="0"/>
              <a:cs typeface="Arial" panose="020B0604020202020204" pitchFamily="34" charset="0"/>
            </a:endParaRPr>
          </a:p>
        </p:txBody>
      </p:sp>
      <p:sp>
        <p:nvSpPr>
          <p:cNvPr id="12" name="TextBox 11"/>
          <p:cNvSpPr txBox="1"/>
          <p:nvPr/>
        </p:nvSpPr>
        <p:spPr>
          <a:xfrm>
            <a:off x="31435716" y="20764499"/>
            <a:ext cx="11930575"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Conclusions and Future Directions</a:t>
            </a:r>
            <a:endParaRPr lang="en-US" sz="3200" b="1" dirty="0">
              <a:latin typeface="Arial" panose="020B0604020202020204" pitchFamily="34" charset="0"/>
              <a:cs typeface="Arial" panose="020B0604020202020204" pitchFamily="34" charset="0"/>
            </a:endParaRPr>
          </a:p>
        </p:txBody>
      </p:sp>
      <p:sp>
        <p:nvSpPr>
          <p:cNvPr id="13" name="TextBox 12"/>
          <p:cNvSpPr txBox="1"/>
          <p:nvPr/>
        </p:nvSpPr>
        <p:spPr>
          <a:xfrm>
            <a:off x="31403844" y="29160397"/>
            <a:ext cx="11930573"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References </a:t>
            </a:r>
            <a:endParaRPr lang="en-US" sz="3200" b="1" dirty="0">
              <a:latin typeface="Arial" panose="020B0604020202020204" pitchFamily="34" charset="0"/>
              <a:cs typeface="Arial" panose="020B0604020202020204" pitchFamily="34" charset="0"/>
            </a:endParaRPr>
          </a:p>
        </p:txBody>
      </p:sp>
      <p:sp>
        <p:nvSpPr>
          <p:cNvPr id="18" name="TextBox 17"/>
          <p:cNvSpPr txBox="1"/>
          <p:nvPr/>
        </p:nvSpPr>
        <p:spPr>
          <a:xfrm>
            <a:off x="800935" y="26678609"/>
            <a:ext cx="11546221" cy="461665"/>
          </a:xfrm>
          <a:prstGeom prst="rect">
            <a:avLst/>
          </a:prstGeom>
          <a:solidFill>
            <a:srgbClr val="D9D9D9"/>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L-curve Analysis of dHAP4 networks revealed the ideal alpha value to be 0.002</a:t>
            </a:r>
            <a:endParaRPr lang="en-US" sz="2400" b="1" dirty="0">
              <a:latin typeface="Arial" panose="020B0604020202020204" pitchFamily="34" charset="0"/>
              <a:cs typeface="Arial" panose="020B0604020202020204" pitchFamily="34" charset="0"/>
            </a:endParaRPr>
          </a:p>
        </p:txBody>
      </p:sp>
      <p:sp>
        <p:nvSpPr>
          <p:cNvPr id="19" name="TextBox 18"/>
          <p:cNvSpPr txBox="1"/>
          <p:nvPr/>
        </p:nvSpPr>
        <p:spPr>
          <a:xfrm>
            <a:off x="13026304" y="5105671"/>
            <a:ext cx="30043531" cy="584776"/>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Network size comparison</a:t>
            </a:r>
          </a:p>
        </p:txBody>
      </p:sp>
      <p:sp>
        <p:nvSpPr>
          <p:cNvPr id="20" name="TextBox 19"/>
          <p:cNvSpPr txBox="1"/>
          <p:nvPr/>
        </p:nvSpPr>
        <p:spPr>
          <a:xfrm>
            <a:off x="13026305" y="20640243"/>
            <a:ext cx="17743347"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LSE/Min LSE Table</a:t>
            </a:r>
            <a:endParaRPr lang="en-US" sz="2400" b="1" dirty="0">
              <a:latin typeface="Arial" panose="020B0604020202020204" pitchFamily="34" charset="0"/>
              <a:cs typeface="Arial" panose="020B0604020202020204" pitchFamily="34" charset="0"/>
            </a:endParaRPr>
          </a:p>
        </p:txBody>
      </p:sp>
      <p:sp>
        <p:nvSpPr>
          <p:cNvPr id="22" name="TextBox 21"/>
          <p:cNvSpPr txBox="1"/>
          <p:nvPr/>
        </p:nvSpPr>
        <p:spPr>
          <a:xfrm>
            <a:off x="31602063" y="28036118"/>
            <a:ext cx="11597883" cy="1169551"/>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For their work on the GRNmap code, we would like to thank Juan S. Carrillo, Trixie A. </a:t>
            </a:r>
            <a:r>
              <a:rPr lang="en-US" sz="1400" b="1" dirty="0" err="1" smtClean="0">
                <a:latin typeface="Arial" panose="020B0604020202020204" pitchFamily="34" charset="0"/>
                <a:cs typeface="Arial" panose="020B0604020202020204" pitchFamily="34" charset="0"/>
              </a:rPr>
              <a:t>Roque</a:t>
            </a:r>
            <a:r>
              <a:rPr lang="en-US" sz="1400" b="1" dirty="0" smtClean="0">
                <a:latin typeface="Arial" panose="020B0604020202020204" pitchFamily="34" charset="0"/>
                <a:cs typeface="Arial" panose="020B0604020202020204" pitchFamily="34" charset="0"/>
              </a:rPr>
              <a:t>, Nicholas A. </a:t>
            </a:r>
            <a:r>
              <a:rPr lang="en-US" sz="1400" b="1" dirty="0" err="1" smtClean="0">
                <a:latin typeface="Arial" panose="020B0604020202020204" pitchFamily="34" charset="0"/>
                <a:cs typeface="Arial" panose="020B0604020202020204" pitchFamily="34" charset="0"/>
              </a:rPr>
              <a:t>Rohacz</a:t>
            </a:r>
            <a:r>
              <a:rPr lang="en-US" sz="1400" b="1" dirty="0" smtClean="0">
                <a:latin typeface="Arial" panose="020B0604020202020204" pitchFamily="34" charset="0"/>
                <a:cs typeface="Arial" panose="020B0604020202020204" pitchFamily="34" charset="0"/>
              </a:rPr>
              <a:t>, and Katrina </a:t>
            </a:r>
            <a:r>
              <a:rPr lang="en-US" sz="1400" b="1" dirty="0" err="1" smtClean="0">
                <a:latin typeface="Arial" panose="020B0604020202020204" pitchFamily="34" charset="0"/>
                <a:cs typeface="Arial" panose="020B0604020202020204" pitchFamily="34" charset="0"/>
              </a:rPr>
              <a:t>Sherbina</a:t>
            </a:r>
            <a:r>
              <a:rPr lang="en-US" sz="1400" b="1" dirty="0" smtClean="0">
                <a:latin typeface="Arial" panose="020B0604020202020204" pitchFamily="34" charset="0"/>
                <a:cs typeface="Arial" panose="020B0604020202020204" pitchFamily="34" charset="0"/>
              </a:rPr>
              <a:t>. We thank Nicole A. </a:t>
            </a:r>
            <a:r>
              <a:rPr lang="en-US" sz="1400" b="1" dirty="0" err="1" smtClean="0">
                <a:latin typeface="Arial" panose="020B0604020202020204" pitchFamily="34" charset="0"/>
                <a:cs typeface="Arial" panose="020B0604020202020204" pitchFamily="34" charset="0"/>
              </a:rPr>
              <a:t>Anguiano</a:t>
            </a:r>
            <a:r>
              <a:rPr lang="en-US" sz="1400" b="1" dirty="0" smtClean="0">
                <a:latin typeface="Arial" panose="020B0604020202020204" pitchFamily="34" charset="0"/>
                <a:cs typeface="Arial" panose="020B0604020202020204" pitchFamily="34" charset="0"/>
              </a:rPr>
              <a:t> and </a:t>
            </a:r>
            <a:r>
              <a:rPr lang="en-US" sz="1400" b="1" dirty="0" err="1" smtClean="0">
                <a:latin typeface="Arial" panose="020B0604020202020204" pitchFamily="34" charset="0"/>
                <a:cs typeface="Arial" panose="020B0604020202020204" pitchFamily="34" charset="0"/>
              </a:rPr>
              <a:t>Anindita</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Varshneya</a:t>
            </a:r>
            <a:r>
              <a:rPr lang="en-US" sz="1400" b="1" dirty="0" smtClean="0">
                <a:latin typeface="Arial" panose="020B0604020202020204" pitchFamily="34" charset="0"/>
                <a:cs typeface="Arial" panose="020B0604020202020204" pitchFamily="34" charset="0"/>
              </a:rPr>
              <a:t> for their work on GRNsight visualization. Microarray data was collected by Cybele </a:t>
            </a:r>
            <a:r>
              <a:rPr lang="en-US" sz="1400" b="1" dirty="0" err="1" smtClean="0">
                <a:latin typeface="Arial" panose="020B0604020202020204" pitchFamily="34" charset="0"/>
                <a:cs typeface="Arial" panose="020B0604020202020204" pitchFamily="34" charset="0"/>
              </a:rPr>
              <a:t>Arsan</a:t>
            </a:r>
            <a:r>
              <a:rPr lang="en-US" sz="1400" b="1" dirty="0" smtClean="0">
                <a:latin typeface="Arial" panose="020B0604020202020204" pitchFamily="34" charset="0"/>
                <a:cs typeface="Arial" panose="020B0604020202020204" pitchFamily="34" charset="0"/>
              </a:rPr>
              <a:t>, Wesley </a:t>
            </a:r>
            <a:r>
              <a:rPr lang="en-US" sz="1400" b="1" dirty="0" err="1" smtClean="0">
                <a:latin typeface="Arial" panose="020B0604020202020204" pitchFamily="34" charset="0"/>
                <a:cs typeface="Arial" panose="020B0604020202020204" pitchFamily="34" charset="0"/>
              </a:rPr>
              <a:t>Citti</a:t>
            </a:r>
            <a:r>
              <a:rPr lang="en-US" sz="1400" b="1" dirty="0" smtClean="0">
                <a:latin typeface="Arial" panose="020B0604020202020204" pitchFamily="34" charset="0"/>
                <a:cs typeface="Arial" panose="020B0604020202020204" pitchFamily="34" charset="0"/>
              </a:rPr>
              <a:t>, Kevin </a:t>
            </a:r>
            <a:r>
              <a:rPr lang="en-US" sz="1400" b="1" dirty="0" err="1" smtClean="0">
                <a:latin typeface="Arial" panose="020B0604020202020204" pitchFamily="34" charset="0"/>
                <a:cs typeface="Arial" panose="020B0604020202020204" pitchFamily="34" charset="0"/>
              </a:rPr>
              <a:t>Entzminger</a:t>
            </a:r>
            <a:r>
              <a:rPr lang="en-US" sz="1400" b="1" dirty="0" smtClean="0">
                <a:latin typeface="Arial" panose="020B0604020202020204" pitchFamily="34" charset="0"/>
                <a:cs typeface="Arial" panose="020B0604020202020204" pitchFamily="34" charset="0"/>
              </a:rPr>
              <a:t>, Andrew Herman, Heather King, Lauren </a:t>
            </a:r>
            <a:r>
              <a:rPr lang="en-US" sz="1400" b="1" dirty="0" err="1" smtClean="0">
                <a:latin typeface="Arial" panose="020B0604020202020204" pitchFamily="34" charset="0"/>
                <a:cs typeface="Arial" panose="020B0604020202020204" pitchFamily="34" charset="0"/>
              </a:rPr>
              <a:t>Kubeck</a:t>
            </a:r>
            <a:r>
              <a:rPr lang="en-US" sz="1400" b="1" dirty="0" smtClean="0">
                <a:latin typeface="Arial" panose="020B0604020202020204" pitchFamily="34" charset="0"/>
                <a:cs typeface="Arial" panose="020B0604020202020204" pitchFamily="34" charset="0"/>
              </a:rPr>
              <a:t>, Stephanie </a:t>
            </a:r>
            <a:r>
              <a:rPr lang="en-US" sz="1400" b="1" dirty="0" err="1" smtClean="0">
                <a:latin typeface="Arial" panose="020B0604020202020204" pitchFamily="34" charset="0"/>
                <a:cs typeface="Arial" panose="020B0604020202020204" pitchFamily="34" charset="0"/>
              </a:rPr>
              <a:t>Kuelbs</a:t>
            </a:r>
            <a:r>
              <a:rPr lang="en-US" sz="1400" b="1" dirty="0" smtClean="0">
                <a:latin typeface="Arial" panose="020B0604020202020204" pitchFamily="34" charset="0"/>
                <a:cs typeface="Arial" panose="020B0604020202020204" pitchFamily="34" charset="0"/>
              </a:rPr>
              <a:t>, Elizabeth Liu, Matthew Mejia, Kenny Rodriguez, Olivia </a:t>
            </a:r>
            <a:r>
              <a:rPr lang="en-US" sz="1400" b="1" dirty="0" err="1" smtClean="0">
                <a:latin typeface="Arial" panose="020B0604020202020204" pitchFamily="34" charset="0"/>
                <a:cs typeface="Arial" panose="020B0604020202020204" pitchFamily="34" charset="0"/>
              </a:rPr>
              <a:t>Sakhon</a:t>
            </a:r>
            <a:r>
              <a:rPr lang="en-US" sz="1400" b="1" dirty="0" smtClean="0">
                <a:latin typeface="Arial" panose="020B0604020202020204" pitchFamily="34" charset="0"/>
                <a:cs typeface="Arial" panose="020B0604020202020204" pitchFamily="34" charset="0"/>
              </a:rPr>
              <a:t>, and </a:t>
            </a:r>
            <a:r>
              <a:rPr lang="en-US" sz="1400" b="1" dirty="0" err="1" smtClean="0">
                <a:latin typeface="Arial" panose="020B0604020202020204" pitchFamily="34" charset="0"/>
                <a:cs typeface="Arial" panose="020B0604020202020204" pitchFamily="34" charset="0"/>
              </a:rPr>
              <a:t>Alondra</a:t>
            </a:r>
            <a:r>
              <a:rPr lang="en-US" sz="1400" b="1" dirty="0" smtClean="0">
                <a:latin typeface="Arial" panose="020B0604020202020204" pitchFamily="34" charset="0"/>
                <a:cs typeface="Arial" panose="020B0604020202020204" pitchFamily="34" charset="0"/>
              </a:rPr>
              <a:t> Vega. Partial funding for this project was provided by NSF-RUI 0921038. </a:t>
            </a:r>
          </a:p>
        </p:txBody>
      </p:sp>
      <p:sp>
        <p:nvSpPr>
          <p:cNvPr id="28" name="TextBox 27"/>
          <p:cNvSpPr txBox="1"/>
          <p:nvPr/>
        </p:nvSpPr>
        <p:spPr>
          <a:xfrm>
            <a:off x="13026299" y="24531806"/>
            <a:ext cx="17743347"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Parameter comparison charts (w, b, P’s)</a:t>
            </a:r>
            <a:endParaRPr lang="en-US" sz="2400" b="1" dirty="0">
              <a:latin typeface="Arial" panose="020B0604020202020204" pitchFamily="34" charset="0"/>
              <a:cs typeface="Arial" panose="020B0604020202020204" pitchFamily="34" charset="0"/>
            </a:endParaRPr>
          </a:p>
        </p:txBody>
      </p:sp>
      <p:sp>
        <p:nvSpPr>
          <p:cNvPr id="30" name="TextBox 29"/>
          <p:cNvSpPr txBox="1"/>
          <p:nvPr/>
        </p:nvSpPr>
        <p:spPr>
          <a:xfrm>
            <a:off x="13076443" y="19166069"/>
            <a:ext cx="29943253"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MSE’s and ANOVA p values for the most interesting genes</a:t>
            </a:r>
            <a:endParaRPr lang="en-US" sz="2400" b="1" dirty="0">
              <a:latin typeface="Arial" panose="020B0604020202020204" pitchFamily="34" charset="0"/>
              <a:cs typeface="Arial" panose="020B0604020202020204" pitchFamily="34" charset="0"/>
            </a:endParaRPr>
          </a:p>
        </p:txBody>
      </p:sp>
      <p:pic>
        <p:nvPicPr>
          <p:cNvPr id="42" name="Picture 2" descr="Transcription"/>
          <p:cNvPicPr>
            <a:picLocks noChangeAspect="1" noChangeArrowheads="1"/>
          </p:cNvPicPr>
          <p:nvPr/>
        </p:nvPicPr>
        <p:blipFill>
          <a:blip r:embed="rId3" cstate="email">
            <a:extLst>
              <a:ext uri="{28A0092B-C50C-407E-A947-70E740481C1C}">
                <a14:useLocalDpi xmlns:a14="http://schemas.microsoft.com/office/drawing/2010/main" val="0"/>
              </a:ext>
            </a:extLst>
          </a:blip>
          <a:srcRect t="24394"/>
          <a:stretch>
            <a:fillRect/>
          </a:stretch>
        </p:blipFill>
        <p:spPr>
          <a:xfrm>
            <a:off x="993919" y="6293685"/>
            <a:ext cx="4953152" cy="3221137"/>
          </a:xfrm>
          <a:prstGeom prst="rect">
            <a:avLst/>
          </a:prstGeom>
          <a:noFill/>
        </p:spPr>
      </p:pic>
      <p:sp>
        <p:nvSpPr>
          <p:cNvPr id="43" name="TextBox 42"/>
          <p:cNvSpPr txBox="1"/>
          <p:nvPr/>
        </p:nvSpPr>
        <p:spPr>
          <a:xfrm>
            <a:off x="5878573" y="6391733"/>
            <a:ext cx="6348186" cy="2862323"/>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Activators increase gene expression.</a:t>
            </a:r>
          </a:p>
          <a:p>
            <a:pPr marL="342900" indent="-342900">
              <a:buFont typeface="Arial"/>
              <a:buChar char="•"/>
            </a:pPr>
            <a:r>
              <a:rPr lang="en-US" sz="1800" b="1" dirty="0" smtClean="0">
                <a:latin typeface="Arial"/>
                <a:cs typeface="Arial"/>
              </a:rPr>
              <a:t>Repressors decrease gene expression.</a:t>
            </a:r>
          </a:p>
          <a:p>
            <a:pPr marL="342900" indent="-342900">
              <a:buFont typeface="Arial"/>
              <a:buChar char="•"/>
            </a:pPr>
            <a:r>
              <a:rPr lang="en-US" sz="1800" b="1" dirty="0" smtClean="0">
                <a:latin typeface="Arial"/>
                <a:cs typeface="Arial"/>
              </a:rPr>
              <a:t>Transcription factors are themselves proteins that are encoded by genes.</a:t>
            </a:r>
          </a:p>
          <a:p>
            <a:pPr marL="342900" indent="-342900">
              <a:buFont typeface="Arial"/>
              <a:buChar char="•"/>
            </a:pPr>
            <a:r>
              <a:rPr lang="en-US" sz="1800" b="1" dirty="0" smtClean="0">
                <a:latin typeface="Arial"/>
                <a:cs typeface="Arial"/>
              </a:rPr>
              <a:t>A </a:t>
            </a:r>
            <a:r>
              <a:rPr lang="en-US" sz="1800" b="1" dirty="0" smtClean="0">
                <a:latin typeface="Arial" panose="020B0604020202020204" pitchFamily="34" charset="0"/>
                <a:cs typeface="Arial" panose="020B0604020202020204" pitchFamily="34" charset="0"/>
              </a:rPr>
              <a:t>gene </a:t>
            </a:r>
            <a:r>
              <a:rPr lang="en-US" sz="1800" b="1" dirty="0">
                <a:latin typeface="Arial" panose="020B0604020202020204" pitchFamily="34" charset="0"/>
                <a:cs typeface="Arial" panose="020B0604020202020204" pitchFamily="34" charset="0"/>
              </a:rPr>
              <a:t>regulatory network (GRN) consists of a set of transcription factors that regulate the level of expression </a:t>
            </a:r>
            <a:r>
              <a:rPr lang="en-US" sz="1800" b="1" dirty="0" smtClean="0">
                <a:latin typeface="Arial" panose="020B0604020202020204" pitchFamily="34" charset="0"/>
                <a:cs typeface="Arial" panose="020B0604020202020204" pitchFamily="34" charset="0"/>
              </a:rPr>
              <a:t>of a set of target genes, which can include other transcription factors.</a:t>
            </a:r>
          </a:p>
          <a:p>
            <a:pPr marL="342900" indent="-342900">
              <a:buFont typeface="Arial"/>
              <a:buChar char="•"/>
            </a:pPr>
            <a:r>
              <a:rPr lang="en-US" sz="1800" b="1" dirty="0" smtClean="0">
                <a:latin typeface="Arial" panose="020B0604020202020204" pitchFamily="34" charset="0"/>
                <a:cs typeface="Arial" panose="020B0604020202020204" pitchFamily="34" charset="0"/>
              </a:rPr>
              <a:t>The dynamics of a GRN is how the expression of genes in the network change over time.</a:t>
            </a:r>
            <a:endParaRPr lang="en-US" sz="1800" b="1" dirty="0" smtClean="0">
              <a:latin typeface="Arial"/>
              <a:cs typeface="Arial"/>
            </a:endParaRPr>
          </a:p>
        </p:txBody>
      </p:sp>
      <p:sp>
        <p:nvSpPr>
          <p:cNvPr id="44" name="TextBox 43"/>
          <p:cNvSpPr txBox="1"/>
          <p:nvPr/>
        </p:nvSpPr>
        <p:spPr>
          <a:xfrm>
            <a:off x="993919" y="10503990"/>
            <a:ext cx="5914892" cy="4247317"/>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However, little is known about which transcription factors regulate this response.</a:t>
            </a:r>
          </a:p>
          <a:p>
            <a:pPr marL="342900" indent="-342900">
              <a:buFont typeface="Arial"/>
              <a:buChar char="•"/>
            </a:pPr>
            <a:r>
              <a:rPr lang="en-US" sz="1800" b="1" dirty="0" smtClean="0">
                <a:latin typeface="Arial"/>
                <a:cs typeface="Arial"/>
              </a:rPr>
              <a:t>The Dahlquist lab has studied the global transcriptional response to cold shock using DNA microarrays, which measure the level of mRNA expression for all 6000 genes in yeast.</a:t>
            </a:r>
          </a:p>
          <a:p>
            <a:pPr marL="342900" indent="-342900">
              <a:buFont typeface="Arial"/>
              <a:buChar char="•"/>
            </a:pPr>
            <a:r>
              <a:rPr lang="en-US" sz="1800" b="1" dirty="0" smtClean="0">
                <a:latin typeface="Arial"/>
                <a:cs typeface="Arial"/>
              </a:rPr>
              <a:t>We have collected expression data from the wild type strain and five transcription factor deletion strains (Δcin5, Δgln3, Δhmo1, </a:t>
            </a:r>
            <a:r>
              <a:rPr lang="en-US" sz="1800" b="1" dirty="0">
                <a:latin typeface="Arial"/>
                <a:cs typeface="Arial"/>
              </a:rPr>
              <a:t>Δzap1, </a:t>
            </a:r>
            <a:r>
              <a:rPr lang="en-US" sz="1800" b="1" dirty="0" smtClean="0">
                <a:latin typeface="Arial"/>
                <a:cs typeface="Arial"/>
              </a:rPr>
              <a:t>Δhap4 ) before cold shock and after 15, 30, and 60 minutes of cold shock at 13°C.</a:t>
            </a:r>
          </a:p>
          <a:p>
            <a:pPr marL="342900" indent="-342900">
              <a:buFont typeface="Arial"/>
              <a:buChar char="•"/>
            </a:pPr>
            <a:r>
              <a:rPr lang="en-US" sz="1800" b="1" dirty="0" smtClean="0">
                <a:latin typeface="Arial"/>
                <a:cs typeface="Arial"/>
              </a:rPr>
              <a:t>We are using mathematical modeling to determine the relative influence of each transcription factor in the GRN that controls the cold shock response.</a:t>
            </a:r>
            <a:endParaRPr lang="en-US" sz="1800" b="1" dirty="0">
              <a:latin typeface="Arial"/>
              <a:cs typeface="Arial"/>
            </a:endParaRPr>
          </a:p>
        </p:txBody>
      </p:sp>
      <p:sp>
        <p:nvSpPr>
          <p:cNvPr id="46" name="TextBox 45"/>
          <p:cNvSpPr txBox="1"/>
          <p:nvPr/>
        </p:nvSpPr>
        <p:spPr>
          <a:xfrm>
            <a:off x="1473358" y="20036950"/>
            <a:ext cx="8489791" cy="727549"/>
          </a:xfrm>
          <a:prstGeom prst="rect">
            <a:avLst/>
          </a:prstGeom>
          <a:noFill/>
        </p:spPr>
        <p:txBody>
          <a:bodyPr wrap="square" rtlCol="0">
            <a:spAutoFit/>
          </a:bodyPr>
          <a:lstStyle/>
          <a:p>
            <a:endParaRPr lang="en-US" sz="2000" b="1" dirty="0">
              <a:latin typeface="Arial"/>
              <a:cs typeface="Arial"/>
            </a:endParaRPr>
          </a:p>
        </p:txBody>
      </p:sp>
      <p:graphicFrame>
        <p:nvGraphicFramePr>
          <p:cNvPr id="47" name="Object 3"/>
          <p:cNvGraphicFramePr>
            <a:graphicFrameLocks noChangeAspect="1"/>
          </p:cNvGraphicFramePr>
          <p:nvPr>
            <p:extLst>
              <p:ext uri="{D42A27DB-BD31-4B8C-83A1-F6EECF244321}">
                <p14:modId xmlns:p14="http://schemas.microsoft.com/office/powerpoint/2010/main" val="3933239559"/>
              </p:ext>
            </p:extLst>
          </p:nvPr>
        </p:nvGraphicFramePr>
        <p:xfrm>
          <a:off x="1780329" y="24983955"/>
          <a:ext cx="3508801" cy="788004"/>
        </p:xfrm>
        <a:graphic>
          <a:graphicData uri="http://schemas.openxmlformats.org/presentationml/2006/ole">
            <mc:AlternateContent xmlns:mc="http://schemas.openxmlformats.org/markup-compatibility/2006">
              <mc:Choice xmlns:v="urn:schemas-microsoft-com:vml" Requires="v">
                <p:oleObj spid="_x0000_s1833" name="Equation" r:id="rId4" imgW="2108160" imgH="444240" progId="Equation.3">
                  <p:embed/>
                </p:oleObj>
              </mc:Choice>
              <mc:Fallback>
                <p:oleObj name="Equation" r:id="rId4" imgW="210816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0329" y="24983955"/>
                        <a:ext cx="3508801" cy="788004"/>
                      </a:xfrm>
                      <a:prstGeom prst="rect">
                        <a:avLst/>
                      </a:prstGeom>
                      <a:noFill/>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096787931"/>
              </p:ext>
            </p:extLst>
          </p:nvPr>
        </p:nvGraphicFramePr>
        <p:xfrm>
          <a:off x="7611899" y="22187925"/>
          <a:ext cx="4291174" cy="1072794"/>
        </p:xfrm>
        <a:graphic>
          <a:graphicData uri="http://schemas.openxmlformats.org/presentationml/2006/ole">
            <mc:AlternateContent xmlns:mc="http://schemas.openxmlformats.org/markup-compatibility/2006">
              <mc:Choice xmlns:v="urn:schemas-microsoft-com:vml" Requires="v">
                <p:oleObj spid="_x0000_s1834" name="Equation" r:id="rId6" imgW="2743200" imgH="685800" progId="Equation.3">
                  <p:embed/>
                </p:oleObj>
              </mc:Choice>
              <mc:Fallback>
                <p:oleObj name="Equation" r:id="rId6" imgW="27432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1899" y="22187925"/>
                        <a:ext cx="4291174" cy="1072794"/>
                      </a:xfrm>
                      <a:prstGeom prst="rect">
                        <a:avLst/>
                      </a:prstGeom>
                      <a:noFill/>
                      <a:ln>
                        <a:noFill/>
                      </a:ln>
                      <a:extLst/>
                    </p:spPr>
                  </p:pic>
                </p:oleObj>
              </mc:Fallback>
            </mc:AlternateContent>
          </a:graphicData>
        </a:graphic>
      </p:graphicFrame>
      <p:pic>
        <p:nvPicPr>
          <p:cNvPr id="52" name="Picture 51" descr="Screen Shot 2015-03-07 at 12.55.56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8039" y="23434083"/>
            <a:ext cx="2014416" cy="1770079"/>
          </a:xfrm>
          <a:prstGeom prst="rect">
            <a:avLst/>
          </a:prstGeom>
        </p:spPr>
      </p:pic>
      <p:grpSp>
        <p:nvGrpSpPr>
          <p:cNvPr id="59" name="Group 1184"/>
          <p:cNvGrpSpPr>
            <a:grpSpLocks/>
          </p:cNvGrpSpPr>
          <p:nvPr/>
        </p:nvGrpSpPr>
        <p:grpSpPr bwMode="auto">
          <a:xfrm>
            <a:off x="9327398" y="23808635"/>
            <a:ext cx="2858266" cy="2419388"/>
            <a:chOff x="666" y="21558"/>
            <a:chExt cx="2496" cy="2112"/>
          </a:xfrm>
        </p:grpSpPr>
        <p:pic>
          <p:nvPicPr>
            <p:cNvPr id="60" name="Picture 46"/>
            <p:cNvPicPr>
              <a:picLocks noChangeAspect="1" noChangeArrowheads="1"/>
            </p:cNvPicPr>
            <p:nvPr/>
          </p:nvPicPr>
          <p:blipFill>
            <a:blip r:embed="rId9" cstate="email">
              <a:extLst>
                <a:ext uri="{28A0092B-C50C-407E-A947-70E740481C1C}">
                  <a14:useLocalDpi xmlns:a14="http://schemas.microsoft.com/office/drawing/2010/main" val="0"/>
                </a:ext>
              </a:extLst>
            </a:blip>
            <a:srcRect l="28751" t="23000" r="28125" b="20000"/>
            <a:stretch>
              <a:fillRect/>
            </a:stretch>
          </p:blipFill>
          <p:spPr bwMode="auto">
            <a:xfrm>
              <a:off x="810" y="21558"/>
              <a:ext cx="2352" cy="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47"/>
            <p:cNvSpPr>
              <a:spLocks noChangeArrowheads="1"/>
            </p:cNvSpPr>
            <p:nvPr/>
          </p:nvSpPr>
          <p:spPr bwMode="auto">
            <a:xfrm>
              <a:off x="666" y="23334"/>
              <a:ext cx="28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eaLnBrk="0" hangingPunct="0">
                <a:defRPr sz="2400" b="1">
                  <a:solidFill>
                    <a:schemeClr val="tx1"/>
                  </a:solidFill>
                  <a:latin typeface="Arial" pitchFamily="34" charset="0"/>
                </a:defRPr>
              </a:lvl1pPr>
              <a:lvl2pPr marL="742950" indent="-285750" defTabSz="457200" eaLnBrk="0" hangingPunct="0">
                <a:defRPr sz="2400" b="1">
                  <a:solidFill>
                    <a:schemeClr val="tx1"/>
                  </a:solidFill>
                  <a:latin typeface="Arial" pitchFamily="34" charset="0"/>
                </a:defRPr>
              </a:lvl2pPr>
              <a:lvl3pPr marL="1143000" indent="-228600" defTabSz="457200" eaLnBrk="0" hangingPunct="0">
                <a:defRPr sz="2400" b="1">
                  <a:solidFill>
                    <a:schemeClr val="tx1"/>
                  </a:solidFill>
                  <a:latin typeface="Arial" pitchFamily="34" charset="0"/>
                </a:defRPr>
              </a:lvl3pPr>
              <a:lvl4pPr marL="1600200" indent="-228600" defTabSz="457200" eaLnBrk="0" hangingPunct="0">
                <a:defRPr sz="2400" b="1">
                  <a:solidFill>
                    <a:schemeClr val="tx1"/>
                  </a:solidFill>
                  <a:latin typeface="Arial" pitchFamily="34" charset="0"/>
                </a:defRPr>
              </a:lvl4pPr>
              <a:lvl5pPr marL="2057400" indent="-228600" defTabSz="457200" eaLnBrk="0" hangingPunct="0">
                <a:defRPr sz="2400" b="1">
                  <a:solidFill>
                    <a:schemeClr val="tx1"/>
                  </a:solidFill>
                  <a:latin typeface="Arial" pitchFamily="34" charset="0"/>
                </a:defRPr>
              </a:lvl5pPr>
              <a:lvl6pPr marL="2514600" indent="-228600" defTabSz="457200" eaLnBrk="0" fontAlgn="base" hangingPunct="0">
                <a:spcBef>
                  <a:spcPct val="0"/>
                </a:spcBef>
                <a:spcAft>
                  <a:spcPct val="0"/>
                </a:spcAft>
                <a:defRPr sz="2400" b="1">
                  <a:solidFill>
                    <a:schemeClr val="tx1"/>
                  </a:solidFill>
                  <a:latin typeface="Arial" pitchFamily="34" charset="0"/>
                </a:defRPr>
              </a:lvl6pPr>
              <a:lvl7pPr marL="2971800" indent="-228600" defTabSz="457200" eaLnBrk="0" fontAlgn="base" hangingPunct="0">
                <a:spcBef>
                  <a:spcPct val="0"/>
                </a:spcBef>
                <a:spcAft>
                  <a:spcPct val="0"/>
                </a:spcAft>
                <a:defRPr sz="2400" b="1">
                  <a:solidFill>
                    <a:schemeClr val="tx1"/>
                  </a:solidFill>
                  <a:latin typeface="Arial" pitchFamily="34" charset="0"/>
                </a:defRPr>
              </a:lvl7pPr>
              <a:lvl8pPr marL="3429000" indent="-228600" defTabSz="457200" eaLnBrk="0" fontAlgn="base" hangingPunct="0">
                <a:spcBef>
                  <a:spcPct val="0"/>
                </a:spcBef>
                <a:spcAft>
                  <a:spcPct val="0"/>
                </a:spcAft>
                <a:defRPr sz="2400" b="1">
                  <a:solidFill>
                    <a:schemeClr val="tx1"/>
                  </a:solidFill>
                  <a:latin typeface="Arial" pitchFamily="34" charset="0"/>
                </a:defRPr>
              </a:lvl8pPr>
              <a:lvl9pPr marL="3886200" indent="-228600" defTabSz="4572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sz="1800">
                <a:ea typeface="MS PGothic" pitchFamily="34" charset="-128"/>
              </a:endParaRPr>
            </a:p>
          </p:txBody>
        </p:sp>
      </p:grpSp>
      <p:sp>
        <p:nvSpPr>
          <p:cNvPr id="75" name="TextBox 74"/>
          <p:cNvSpPr txBox="1"/>
          <p:nvPr/>
        </p:nvSpPr>
        <p:spPr>
          <a:xfrm>
            <a:off x="31890948" y="29745172"/>
            <a:ext cx="10998137" cy="2339615"/>
          </a:xfrm>
          <a:prstGeom prst="rect">
            <a:avLst/>
          </a:prstGeom>
          <a:noFill/>
        </p:spPr>
        <p:txBody>
          <a:bodyPr wrap="square" rtlCol="0">
            <a:spAutoFit/>
          </a:bodyPr>
          <a:lstStyle/>
          <a:p>
            <a:pPr>
              <a:lnSpc>
                <a:spcPct val="80000"/>
              </a:lnSpc>
            </a:pPr>
            <a:endParaRPr lang="en-US" sz="1300" b="1" dirty="0" smtClean="0">
              <a:latin typeface="Arial"/>
              <a:cs typeface="Arial"/>
            </a:endParaRPr>
          </a:p>
          <a:p>
            <a:pPr>
              <a:lnSpc>
                <a:spcPct val="80000"/>
              </a:lnSpc>
            </a:pPr>
            <a:r>
              <a:rPr lang="en-US" sz="1300" b="1" dirty="0">
                <a:latin typeface="Arial"/>
                <a:cs typeface="Arial"/>
              </a:rPr>
              <a:t>Dahlquist, </a:t>
            </a:r>
            <a:r>
              <a:rPr lang="en-US" sz="1300" b="1" dirty="0" err="1">
                <a:latin typeface="Arial"/>
                <a:cs typeface="Arial"/>
              </a:rPr>
              <a:t>Kam</a:t>
            </a:r>
            <a:r>
              <a:rPr lang="en-US" sz="1300" b="1" dirty="0">
                <a:latin typeface="Arial"/>
                <a:cs typeface="Arial"/>
              </a:rPr>
              <a:t>., Fitzpatrick, Ben., Camacho, Erika., </a:t>
            </a:r>
            <a:r>
              <a:rPr lang="en-US" sz="1300" b="1" dirty="0" err="1">
                <a:latin typeface="Arial"/>
                <a:cs typeface="Arial"/>
              </a:rPr>
              <a:t>Entzminger</a:t>
            </a:r>
            <a:r>
              <a:rPr lang="en-US" sz="1300" b="1" dirty="0">
                <a:latin typeface="Arial"/>
                <a:cs typeface="Arial"/>
              </a:rPr>
              <a:t>, Stephanie., </a:t>
            </a:r>
            <a:r>
              <a:rPr lang="en-US" sz="1300" b="1" dirty="0" err="1">
                <a:latin typeface="Arial"/>
                <a:cs typeface="Arial"/>
              </a:rPr>
              <a:t>Wanner</a:t>
            </a:r>
            <a:r>
              <a:rPr lang="en-US" sz="1300" b="1" dirty="0">
                <a:latin typeface="Arial"/>
                <a:cs typeface="Arial"/>
              </a:rPr>
              <a:t>, Nathan</a:t>
            </a:r>
            <a:r>
              <a:rPr lang="en-US" sz="1300" b="1" dirty="0" smtClean="0">
                <a:latin typeface="Arial"/>
                <a:cs typeface="Arial"/>
              </a:rPr>
              <a:t>. (2015)</a:t>
            </a:r>
            <a:r>
              <a:rPr lang="en-US" sz="1300" b="1" dirty="0">
                <a:latin typeface="Arial"/>
                <a:cs typeface="Arial"/>
              </a:rPr>
              <a:t>. Parameter estimation </a:t>
            </a:r>
            <a:r>
              <a:rPr lang="en-US" sz="1300" b="1" dirty="0" smtClean="0">
                <a:latin typeface="Arial"/>
                <a:cs typeface="Arial"/>
              </a:rPr>
              <a:t>for gene </a:t>
            </a:r>
            <a:r>
              <a:rPr lang="en-US" sz="1300" b="1" dirty="0">
                <a:latin typeface="Arial"/>
                <a:cs typeface="Arial"/>
              </a:rPr>
              <a:t>regulatory networks from microarray data: </a:t>
            </a:r>
            <a:r>
              <a:rPr lang="en-US" sz="1300" b="1" dirty="0" smtClean="0">
                <a:latin typeface="Arial"/>
                <a:cs typeface="Arial"/>
              </a:rPr>
              <a:t>cold shock </a:t>
            </a:r>
            <a:r>
              <a:rPr lang="en-US" sz="1300" b="1" dirty="0">
                <a:latin typeface="Arial"/>
                <a:cs typeface="Arial"/>
              </a:rPr>
              <a:t>response in Saccharomyces </a:t>
            </a:r>
            <a:r>
              <a:rPr lang="en-US" sz="1300" b="1" dirty="0" err="1">
                <a:latin typeface="Arial"/>
                <a:cs typeface="Arial"/>
              </a:rPr>
              <a:t>cerevisiae</a:t>
            </a:r>
            <a:r>
              <a:rPr lang="en-US" sz="1300" b="1" dirty="0">
                <a:latin typeface="Arial"/>
                <a:cs typeface="Arial"/>
              </a:rPr>
              <a:t>. </a:t>
            </a:r>
            <a:r>
              <a:rPr lang="en-US" sz="1300" b="1" dirty="0" smtClean="0">
                <a:latin typeface="Arial"/>
                <a:cs typeface="Arial"/>
              </a:rPr>
              <a:t>Submitted.</a:t>
            </a:r>
          </a:p>
          <a:p>
            <a:pPr>
              <a:lnSpc>
                <a:spcPct val="80000"/>
              </a:lnSpc>
            </a:pPr>
            <a:endParaRPr lang="en-US" sz="1300" b="1" dirty="0" smtClean="0">
              <a:latin typeface="Arial"/>
              <a:cs typeface="Arial"/>
            </a:endParaRPr>
          </a:p>
          <a:p>
            <a:pPr>
              <a:lnSpc>
                <a:spcPct val="80000"/>
              </a:lnSpc>
            </a:pPr>
            <a:r>
              <a:rPr lang="en-US" sz="1300" b="1" dirty="0">
                <a:latin typeface="Arial"/>
                <a:cs typeface="Arial"/>
              </a:rPr>
              <a:t>Freeman, S. (2002). </a:t>
            </a:r>
            <a:r>
              <a:rPr lang="en-US" sz="1300" b="1" i="1" dirty="0">
                <a:latin typeface="Arial"/>
                <a:cs typeface="Arial"/>
              </a:rPr>
              <a:t>Biological science</a:t>
            </a:r>
            <a:r>
              <a:rPr lang="en-US" sz="1300" b="1" dirty="0">
                <a:latin typeface="Arial"/>
                <a:cs typeface="Arial"/>
              </a:rPr>
              <a:t> (First ed.). Prentice Hall.</a:t>
            </a:r>
            <a:endParaRPr lang="en-US" sz="1300" b="1" dirty="0" smtClean="0">
              <a:latin typeface="Arial"/>
              <a:cs typeface="Arial"/>
            </a:endParaRPr>
          </a:p>
          <a:p>
            <a:pPr>
              <a:lnSpc>
                <a:spcPct val="80000"/>
              </a:lnSpc>
            </a:pPr>
            <a:endParaRPr lang="en-US" sz="1300" b="1" dirty="0">
              <a:latin typeface="Arial"/>
              <a:cs typeface="Arial"/>
            </a:endParaRPr>
          </a:p>
          <a:p>
            <a:pPr>
              <a:lnSpc>
                <a:spcPct val="80000"/>
              </a:lnSpc>
            </a:pPr>
            <a:r>
              <a:rPr lang="en-US" sz="1300" b="1" dirty="0" smtClean="0">
                <a:latin typeface="Arial"/>
                <a:cs typeface="Arial"/>
              </a:rPr>
              <a:t>GRNmap. (</a:t>
            </a:r>
            <a:r>
              <a:rPr lang="en-US" sz="1300" b="1" dirty="0" err="1" smtClean="0">
                <a:latin typeface="Arial"/>
                <a:cs typeface="Arial"/>
              </a:rPr>
              <a:t>n.d.</a:t>
            </a:r>
            <a:r>
              <a:rPr lang="en-US" sz="1300" b="1" dirty="0" smtClean="0">
                <a:latin typeface="Arial"/>
                <a:cs typeface="Arial"/>
              </a:rPr>
              <a:t>). Retrieved March </a:t>
            </a:r>
            <a:r>
              <a:rPr lang="en-US" sz="1300" b="1" dirty="0">
                <a:latin typeface="Arial"/>
                <a:cs typeface="Arial"/>
              </a:rPr>
              <a:t>6</a:t>
            </a:r>
            <a:r>
              <a:rPr lang="en-US" sz="1300" b="1" dirty="0" smtClean="0">
                <a:latin typeface="Arial"/>
                <a:cs typeface="Arial"/>
              </a:rPr>
              <a:t>, 2016, from </a:t>
            </a:r>
            <a:r>
              <a:rPr lang="de-DE" sz="1300" b="1" dirty="0">
                <a:latin typeface="Arial"/>
                <a:cs typeface="Arial"/>
              </a:rPr>
              <a:t>https://</a:t>
            </a:r>
            <a:r>
              <a:rPr lang="de-DE" sz="1300" b="1" dirty="0" err="1">
                <a:latin typeface="Arial"/>
                <a:cs typeface="Arial"/>
              </a:rPr>
              <a:t>github.com</a:t>
            </a:r>
            <a:r>
              <a:rPr lang="de-DE" sz="1300" b="1" dirty="0">
                <a:latin typeface="Arial"/>
                <a:cs typeface="Arial"/>
              </a:rPr>
              <a:t>/</a:t>
            </a:r>
            <a:r>
              <a:rPr lang="de-DE" sz="1300" b="1" dirty="0" err="1">
                <a:latin typeface="Arial"/>
                <a:cs typeface="Arial"/>
              </a:rPr>
              <a:t>kdahlquist</a:t>
            </a:r>
            <a:r>
              <a:rPr lang="de-DE" sz="1300" b="1" dirty="0">
                <a:latin typeface="Arial"/>
                <a:cs typeface="Arial"/>
              </a:rPr>
              <a:t>/</a:t>
            </a:r>
            <a:r>
              <a:rPr lang="de-DE" sz="1300" b="1" dirty="0" err="1">
                <a:latin typeface="Arial"/>
                <a:cs typeface="Arial"/>
              </a:rPr>
              <a:t>GRNmap</a:t>
            </a:r>
            <a:r>
              <a:rPr lang="de-DE" sz="1300" b="1" dirty="0" smtClean="0">
                <a:latin typeface="Arial"/>
                <a:cs typeface="Arial"/>
              </a:rPr>
              <a:t>/.</a:t>
            </a:r>
          </a:p>
          <a:p>
            <a:pPr>
              <a:lnSpc>
                <a:spcPct val="80000"/>
              </a:lnSpc>
            </a:pPr>
            <a:endParaRPr lang="en-US" sz="1300" b="1" dirty="0" smtClean="0">
              <a:latin typeface="Arial"/>
              <a:cs typeface="Arial"/>
            </a:endParaRPr>
          </a:p>
          <a:p>
            <a:pPr>
              <a:lnSpc>
                <a:spcPct val="80000"/>
              </a:lnSpc>
            </a:pPr>
            <a:r>
              <a:rPr lang="en-US" sz="1300" b="1" dirty="0">
                <a:latin typeface="Arial"/>
                <a:cs typeface="Arial"/>
              </a:rPr>
              <a:t>GRNsight. (</a:t>
            </a:r>
            <a:r>
              <a:rPr lang="en-US" sz="1300" b="1" dirty="0" err="1">
                <a:latin typeface="Arial"/>
                <a:cs typeface="Arial"/>
              </a:rPr>
              <a:t>n.d.</a:t>
            </a:r>
            <a:r>
              <a:rPr lang="en-US" sz="1300" b="1" dirty="0">
                <a:latin typeface="Arial"/>
                <a:cs typeface="Arial"/>
              </a:rPr>
              <a:t>). Retrieved March 6</a:t>
            </a:r>
            <a:r>
              <a:rPr lang="en-US" sz="1300" b="1" dirty="0" smtClean="0">
                <a:latin typeface="Arial"/>
                <a:cs typeface="Arial"/>
              </a:rPr>
              <a:t>, 2016, </a:t>
            </a:r>
            <a:r>
              <a:rPr lang="en-US" sz="1300" b="1" dirty="0">
                <a:latin typeface="Arial"/>
                <a:cs typeface="Arial"/>
              </a:rPr>
              <a:t>from http://dondi.github.io/GRNsight</a:t>
            </a:r>
            <a:r>
              <a:rPr lang="en-US" sz="1300" b="1" dirty="0" smtClean="0">
                <a:latin typeface="Arial"/>
                <a:cs typeface="Arial"/>
              </a:rPr>
              <a:t>/.</a:t>
            </a:r>
          </a:p>
          <a:p>
            <a:pPr>
              <a:lnSpc>
                <a:spcPct val="80000"/>
              </a:lnSpc>
            </a:pPr>
            <a:r>
              <a:rPr lang="tr-TR" sz="1300" b="1" dirty="0">
                <a:latin typeface="Arial"/>
                <a:cs typeface="Arial"/>
              </a:rPr>
              <a:t/>
            </a:r>
            <a:br>
              <a:rPr lang="tr-TR" sz="1300" b="1" dirty="0">
                <a:latin typeface="Arial"/>
                <a:cs typeface="Arial"/>
              </a:rPr>
            </a:br>
            <a:r>
              <a:rPr lang="en-US" sz="1300" b="1" dirty="0" err="1">
                <a:latin typeface="Arial"/>
                <a:cs typeface="Arial"/>
              </a:rPr>
              <a:t>Dário</a:t>
            </a:r>
            <a:r>
              <a:rPr lang="en-US" sz="1300" b="1" dirty="0">
                <a:latin typeface="Arial"/>
                <a:cs typeface="Arial"/>
              </a:rPr>
              <a:t> </a:t>
            </a:r>
            <a:r>
              <a:rPr lang="en-US" sz="1300" b="1" dirty="0" err="1">
                <a:latin typeface="Arial"/>
                <a:cs typeface="Arial"/>
              </a:rPr>
              <a:t>Abdulrehman</a:t>
            </a:r>
            <a:r>
              <a:rPr lang="en-US" sz="1300" b="1" dirty="0">
                <a:latin typeface="Arial"/>
                <a:cs typeface="Arial"/>
              </a:rPr>
              <a:t>, Pedro T. </a:t>
            </a:r>
            <a:r>
              <a:rPr lang="en-US" sz="1300" b="1" dirty="0" err="1">
                <a:latin typeface="Arial"/>
                <a:cs typeface="Arial"/>
              </a:rPr>
              <a:t>Monteiro</a:t>
            </a:r>
            <a:r>
              <a:rPr lang="en-US" sz="1300" b="1" dirty="0">
                <a:latin typeface="Arial"/>
                <a:cs typeface="Arial"/>
              </a:rPr>
              <a:t>, Miguel C. Teixeira, </a:t>
            </a:r>
            <a:r>
              <a:rPr lang="en-US" sz="1300" b="1" dirty="0" err="1">
                <a:latin typeface="Arial"/>
                <a:cs typeface="Arial"/>
              </a:rPr>
              <a:t>Nuno</a:t>
            </a:r>
            <a:r>
              <a:rPr lang="en-US" sz="1300" b="1" dirty="0">
                <a:latin typeface="Arial"/>
                <a:cs typeface="Arial"/>
              </a:rPr>
              <a:t> P. Mira, </a:t>
            </a:r>
            <a:r>
              <a:rPr lang="en-US" sz="1300" b="1" dirty="0" err="1">
                <a:latin typeface="Arial"/>
                <a:cs typeface="Arial"/>
              </a:rPr>
              <a:t>Artur</a:t>
            </a:r>
            <a:r>
              <a:rPr lang="en-US" sz="1300" b="1" dirty="0">
                <a:latin typeface="Arial"/>
                <a:cs typeface="Arial"/>
              </a:rPr>
              <a:t> B. </a:t>
            </a:r>
            <a:r>
              <a:rPr lang="en-US" sz="1300" b="1" dirty="0" err="1">
                <a:latin typeface="Arial"/>
                <a:cs typeface="Arial"/>
              </a:rPr>
              <a:t>Lourenço</a:t>
            </a:r>
            <a:r>
              <a:rPr lang="en-US" sz="1300" b="1" dirty="0">
                <a:latin typeface="Arial"/>
                <a:cs typeface="Arial"/>
              </a:rPr>
              <a:t>, Sandra C. dos Santos, </a:t>
            </a:r>
            <a:r>
              <a:rPr lang="en-US" sz="1300" b="1" dirty="0" err="1">
                <a:latin typeface="Arial"/>
                <a:cs typeface="Arial"/>
              </a:rPr>
              <a:t>Tânia</a:t>
            </a:r>
            <a:r>
              <a:rPr lang="en-US" sz="1300" b="1" dirty="0">
                <a:latin typeface="Arial"/>
                <a:cs typeface="Arial"/>
              </a:rPr>
              <a:t> R. </a:t>
            </a:r>
            <a:r>
              <a:rPr lang="en-US" sz="1300" b="1" dirty="0" err="1">
                <a:latin typeface="Arial"/>
                <a:cs typeface="Arial"/>
              </a:rPr>
              <a:t>Cabrito</a:t>
            </a:r>
            <a:r>
              <a:rPr lang="en-US" sz="1300" b="1" dirty="0">
                <a:latin typeface="Arial"/>
                <a:cs typeface="Arial"/>
              </a:rPr>
              <a:t>, </a:t>
            </a:r>
            <a:r>
              <a:rPr lang="en-US" sz="1300" b="1" dirty="0" err="1">
                <a:latin typeface="Arial"/>
                <a:cs typeface="Arial"/>
              </a:rPr>
              <a:t>Alexandre</a:t>
            </a:r>
            <a:r>
              <a:rPr lang="en-US" sz="1300" b="1" dirty="0">
                <a:latin typeface="Arial"/>
                <a:cs typeface="Arial"/>
              </a:rPr>
              <a:t> P. Francisco, Sara C. Madeira, Ricardo S. Aires, </a:t>
            </a:r>
            <a:r>
              <a:rPr lang="en-US" sz="1300" b="1" dirty="0" err="1">
                <a:latin typeface="Arial"/>
                <a:cs typeface="Arial"/>
              </a:rPr>
              <a:t>Arlindo</a:t>
            </a:r>
            <a:r>
              <a:rPr lang="en-US" sz="1300" b="1" dirty="0">
                <a:latin typeface="Arial"/>
                <a:cs typeface="Arial"/>
              </a:rPr>
              <a:t> L. Oliveira, Isabel </a:t>
            </a:r>
            <a:r>
              <a:rPr lang="en-US" sz="1300" b="1" dirty="0" err="1">
                <a:latin typeface="Arial"/>
                <a:cs typeface="Arial"/>
              </a:rPr>
              <a:t>Sá-Correia</a:t>
            </a:r>
            <a:r>
              <a:rPr lang="en-US" sz="1300" b="1" dirty="0">
                <a:latin typeface="Arial"/>
                <a:cs typeface="Arial"/>
              </a:rPr>
              <a:t>, Ana T. </a:t>
            </a:r>
            <a:r>
              <a:rPr lang="en-US" sz="1300" b="1" dirty="0" err="1">
                <a:latin typeface="Arial"/>
                <a:cs typeface="Arial"/>
              </a:rPr>
              <a:t>Freitas</a:t>
            </a:r>
            <a:r>
              <a:rPr lang="en-US" sz="1300" b="1" dirty="0">
                <a:latin typeface="Arial"/>
                <a:cs typeface="Arial"/>
              </a:rPr>
              <a:t> (2011</a:t>
            </a:r>
            <a:r>
              <a:rPr lang="en-US" sz="1300" b="1" dirty="0" smtClean="0">
                <a:latin typeface="Arial"/>
                <a:cs typeface="Arial"/>
              </a:rPr>
              <a:t>). YEASTRACT</a:t>
            </a:r>
            <a:r>
              <a:rPr lang="en-US" sz="1300" b="1" dirty="0">
                <a:latin typeface="Arial"/>
                <a:cs typeface="Arial"/>
              </a:rPr>
              <a:t>: providing a programmatic access to curated transcriptional regulatory associations in </a:t>
            </a:r>
            <a:r>
              <a:rPr lang="en-US" sz="1300" b="1" i="1" dirty="0">
                <a:latin typeface="Arial"/>
                <a:cs typeface="Arial"/>
              </a:rPr>
              <a:t>Saccharomyces </a:t>
            </a:r>
            <a:r>
              <a:rPr lang="en-US" sz="1300" b="1" i="1" dirty="0" err="1">
                <a:latin typeface="Arial"/>
                <a:cs typeface="Arial"/>
              </a:rPr>
              <a:t>cerevisiae</a:t>
            </a:r>
            <a:r>
              <a:rPr lang="en-US" sz="1300" b="1" dirty="0">
                <a:latin typeface="Arial"/>
                <a:cs typeface="Arial"/>
              </a:rPr>
              <a:t> through a web services </a:t>
            </a:r>
            <a:r>
              <a:rPr lang="en-US" sz="1300" b="1" dirty="0" smtClean="0">
                <a:latin typeface="Arial"/>
                <a:cs typeface="Arial"/>
              </a:rPr>
              <a:t>interface </a:t>
            </a:r>
            <a:r>
              <a:rPr lang="en-US" sz="1300" b="1" dirty="0" err="1" smtClean="0">
                <a:latin typeface="Arial"/>
                <a:cs typeface="Arial"/>
              </a:rPr>
              <a:t>Nucl</a:t>
            </a:r>
            <a:r>
              <a:rPr lang="en-US" sz="1300" b="1" dirty="0">
                <a:latin typeface="Arial"/>
                <a:cs typeface="Arial"/>
              </a:rPr>
              <a:t>. Acids Res., 39: D136-D140, Oxford University </a:t>
            </a:r>
            <a:r>
              <a:rPr lang="en-US" sz="1300" b="1" dirty="0" smtClean="0">
                <a:latin typeface="Arial"/>
                <a:cs typeface="Arial"/>
              </a:rPr>
              <a:t>Press.</a:t>
            </a:r>
            <a:endParaRPr lang="en-US" sz="1300" b="1" dirty="0">
              <a:latin typeface="Arial"/>
              <a:cs typeface="Arial"/>
            </a:endParaRPr>
          </a:p>
        </p:txBody>
      </p:sp>
      <p:sp>
        <p:nvSpPr>
          <p:cNvPr id="76" name="TextBox 75"/>
          <p:cNvSpPr txBox="1"/>
          <p:nvPr/>
        </p:nvSpPr>
        <p:spPr>
          <a:xfrm>
            <a:off x="878367" y="21882234"/>
            <a:ext cx="6557986" cy="3139321"/>
          </a:xfrm>
          <a:prstGeom prst="rect">
            <a:avLst/>
          </a:prstGeom>
          <a:noFill/>
        </p:spPr>
        <p:txBody>
          <a:bodyPr wrap="square" rtlCol="0">
            <a:spAutoFit/>
          </a:bodyPr>
          <a:lstStyle/>
          <a:p>
            <a:pPr marL="285750" indent="-285750">
              <a:buFont typeface="Arial"/>
              <a:buChar char="•"/>
            </a:pPr>
            <a:r>
              <a:rPr lang="en-US" sz="1800" b="1" dirty="0" smtClean="0">
                <a:latin typeface="Arial"/>
                <a:cs typeface="Arial"/>
              </a:rPr>
              <a:t>Each gene has a differential equation that models the change in expression over time. </a:t>
            </a:r>
          </a:p>
          <a:p>
            <a:pPr marL="285750" indent="-285750">
              <a:buFont typeface="Arial"/>
              <a:buChar char="•"/>
            </a:pPr>
            <a:r>
              <a:rPr lang="en-US" sz="1800" b="1" dirty="0" smtClean="0">
                <a:latin typeface="Arial"/>
                <a:cs typeface="Arial"/>
              </a:rPr>
              <a:t>We use a sigmoidal model for each differential equation</a:t>
            </a:r>
          </a:p>
          <a:p>
            <a:pPr marL="806450" lvl="1" indent="-280988">
              <a:buFont typeface="Arial"/>
              <a:buChar char="•"/>
            </a:pPr>
            <a:r>
              <a:rPr lang="en-US" sz="1800" i="1" dirty="0" smtClean="0">
                <a:latin typeface="Times New Roman"/>
                <a:cs typeface="Times New Roman"/>
              </a:rPr>
              <a:t>P</a:t>
            </a:r>
            <a:r>
              <a:rPr lang="en-US" sz="1800" i="1" baseline="-25000" dirty="0" smtClean="0">
                <a:latin typeface="Times New Roman"/>
                <a:cs typeface="Times New Roman"/>
              </a:rPr>
              <a:t>i</a:t>
            </a:r>
            <a:r>
              <a:rPr lang="en-US" sz="1800" b="1" dirty="0" smtClean="0">
                <a:latin typeface="Arial"/>
                <a:cs typeface="Arial"/>
              </a:rPr>
              <a:t> is mRNA production rate for gene </a:t>
            </a:r>
            <a:r>
              <a:rPr lang="en-US" sz="1800" i="1" dirty="0">
                <a:latin typeface="Times New Roman"/>
                <a:cs typeface="Times New Roman"/>
              </a:rPr>
              <a:t>i</a:t>
            </a:r>
            <a:endParaRPr lang="en-US" sz="1800" dirty="0" smtClean="0">
              <a:latin typeface="Times New Roman"/>
              <a:cs typeface="Times New Roman"/>
            </a:endParaRPr>
          </a:p>
          <a:p>
            <a:pPr marL="806450" lvl="1" indent="-280988">
              <a:buFont typeface="Arial"/>
              <a:buChar char="•"/>
            </a:pPr>
            <a:r>
              <a:rPr lang="en-US" sz="1800" i="1" dirty="0">
                <a:latin typeface="Times New Roman"/>
                <a:cs typeface="Times New Roman"/>
              </a:rPr>
              <a:t>d</a:t>
            </a:r>
            <a:r>
              <a:rPr lang="en-US" sz="1800" i="1" baseline="-25000" dirty="0" smtClean="0">
                <a:latin typeface="Times New Roman"/>
                <a:cs typeface="Times New Roman"/>
              </a:rPr>
              <a:t>i</a:t>
            </a:r>
            <a:r>
              <a:rPr lang="en-US" sz="1800" b="1" dirty="0" smtClean="0">
                <a:latin typeface="Arial"/>
                <a:cs typeface="Arial"/>
              </a:rPr>
              <a:t> is the mRNA degradation rate for gene </a:t>
            </a:r>
            <a:r>
              <a:rPr lang="en-US" sz="1800" i="1" dirty="0" err="1" smtClean="0">
                <a:latin typeface="Times New Roman"/>
                <a:cs typeface="Times New Roman"/>
              </a:rPr>
              <a:t>i</a:t>
            </a:r>
            <a:r>
              <a:rPr lang="en-US" sz="1800" i="1" dirty="0" smtClean="0">
                <a:latin typeface="Times New Roman"/>
                <a:cs typeface="Times New Roman"/>
              </a:rPr>
              <a:t> </a:t>
            </a:r>
          </a:p>
          <a:p>
            <a:pPr marL="806450" lvl="1" indent="-280988">
              <a:buFont typeface="Arial"/>
              <a:buChar char="•"/>
            </a:pPr>
            <a:r>
              <a:rPr lang="en-US" sz="1800" i="1" dirty="0" smtClean="0">
                <a:latin typeface="Times New Roman"/>
                <a:cs typeface="Times New Roman"/>
              </a:rPr>
              <a:t>w</a:t>
            </a:r>
            <a:r>
              <a:rPr lang="en-US" sz="1800" b="1" dirty="0" smtClean="0">
                <a:latin typeface="Arial"/>
                <a:cs typeface="Arial"/>
              </a:rPr>
              <a:t> is weight term, determining the level of activation or repression of </a:t>
            </a:r>
            <a:r>
              <a:rPr lang="en-US" sz="1800" i="1" dirty="0" smtClean="0">
                <a:latin typeface="Times New Roman"/>
                <a:cs typeface="Times New Roman"/>
              </a:rPr>
              <a:t>j</a:t>
            </a:r>
            <a:r>
              <a:rPr lang="en-US" sz="1800" b="1" dirty="0" smtClean="0">
                <a:latin typeface="Arial"/>
                <a:cs typeface="Arial"/>
              </a:rPr>
              <a:t> on </a:t>
            </a:r>
            <a:r>
              <a:rPr lang="en-US" sz="1800" i="1" dirty="0">
                <a:latin typeface="Times New Roman"/>
                <a:cs typeface="Times New Roman"/>
              </a:rPr>
              <a:t>i</a:t>
            </a:r>
            <a:endParaRPr lang="en-US" sz="1800" i="1" dirty="0" smtClean="0">
              <a:latin typeface="Times New Roman"/>
              <a:cs typeface="Times New Roman"/>
            </a:endParaRPr>
          </a:p>
          <a:p>
            <a:pPr marL="806450" lvl="1" indent="-280988">
              <a:buFont typeface="Arial"/>
              <a:buChar char="•"/>
            </a:pPr>
            <a:r>
              <a:rPr lang="en-US" sz="1800" i="1" dirty="0" smtClean="0">
                <a:latin typeface="Times New Roman"/>
                <a:cs typeface="Times New Roman"/>
              </a:rPr>
              <a:t>b</a:t>
            </a:r>
            <a:r>
              <a:rPr lang="en-US" sz="1800" b="1" dirty="0" smtClean="0">
                <a:latin typeface="Arial"/>
                <a:cs typeface="Arial"/>
              </a:rPr>
              <a:t> is a unique threshold for each gene</a:t>
            </a:r>
          </a:p>
          <a:p>
            <a:pPr marL="285750" indent="-285750">
              <a:buFont typeface="Arial"/>
              <a:buChar char="•"/>
            </a:pPr>
            <a:r>
              <a:rPr lang="en-US" sz="1800" b="1" dirty="0">
                <a:latin typeface="Arial"/>
                <a:cs typeface="Arial"/>
              </a:rPr>
              <a:t>The production rate </a:t>
            </a:r>
            <a:r>
              <a:rPr lang="en-US" sz="1800" b="1" dirty="0" smtClean="0">
                <a:latin typeface="Arial"/>
                <a:cs typeface="Arial"/>
              </a:rPr>
              <a:t>(</a:t>
            </a:r>
            <a:r>
              <a:rPr lang="en-US" sz="1800" i="1" dirty="0">
                <a:latin typeface="Times New Roman"/>
                <a:cs typeface="Times New Roman"/>
              </a:rPr>
              <a:t>P</a:t>
            </a:r>
            <a:r>
              <a:rPr lang="en-US" sz="1800" i="1" baseline="-25000" dirty="0">
                <a:latin typeface="Times New Roman"/>
                <a:cs typeface="Times New Roman"/>
              </a:rPr>
              <a:t>i</a:t>
            </a:r>
            <a:r>
              <a:rPr lang="en-US" sz="1800" b="1" dirty="0">
                <a:latin typeface="Arial"/>
                <a:cs typeface="Arial"/>
              </a:rPr>
              <a:t> </a:t>
            </a:r>
            <a:r>
              <a:rPr lang="en-US" sz="1800" b="1" dirty="0" smtClean="0">
                <a:latin typeface="Arial"/>
                <a:cs typeface="Arial"/>
              </a:rPr>
              <a:t>)</a:t>
            </a:r>
            <a:r>
              <a:rPr lang="en-US" sz="1800" b="1" dirty="0">
                <a:latin typeface="Arial"/>
                <a:cs typeface="Arial"/>
              </a:rPr>
              <a:t>, weight </a:t>
            </a:r>
            <a:r>
              <a:rPr lang="en-US" sz="1800" b="1" dirty="0" smtClean="0">
                <a:latin typeface="Arial"/>
                <a:cs typeface="Arial"/>
              </a:rPr>
              <a:t>(</a:t>
            </a:r>
            <a:r>
              <a:rPr lang="en-US" sz="1800" i="1" dirty="0">
                <a:latin typeface="Times New Roman"/>
                <a:cs typeface="Times New Roman"/>
              </a:rPr>
              <a:t>w</a:t>
            </a:r>
            <a:r>
              <a:rPr lang="en-US" sz="1800" b="1" dirty="0">
                <a:latin typeface="Arial"/>
                <a:cs typeface="Arial"/>
              </a:rPr>
              <a:t> </a:t>
            </a:r>
            <a:r>
              <a:rPr lang="en-US" sz="1800" b="1" dirty="0" smtClean="0">
                <a:latin typeface="Arial"/>
                <a:cs typeface="Arial"/>
              </a:rPr>
              <a:t>)</a:t>
            </a:r>
            <a:r>
              <a:rPr lang="en-US" sz="1800" b="1" dirty="0">
                <a:latin typeface="Arial"/>
                <a:cs typeface="Arial"/>
              </a:rPr>
              <a:t>, and threshold </a:t>
            </a:r>
            <a:r>
              <a:rPr lang="en-US" sz="1800" b="1" dirty="0" smtClean="0">
                <a:latin typeface="Arial"/>
                <a:cs typeface="Arial"/>
              </a:rPr>
              <a:t>(</a:t>
            </a:r>
            <a:r>
              <a:rPr lang="en-US" sz="1800" i="1" dirty="0">
                <a:latin typeface="Times New Roman"/>
                <a:cs typeface="Times New Roman"/>
              </a:rPr>
              <a:t>b</a:t>
            </a:r>
            <a:r>
              <a:rPr lang="en-US" sz="1800" b="1" dirty="0" smtClean="0">
                <a:latin typeface="Arial"/>
                <a:cs typeface="Arial"/>
              </a:rPr>
              <a:t>) </a:t>
            </a:r>
            <a:r>
              <a:rPr lang="en-US" sz="1800" b="1" dirty="0">
                <a:latin typeface="Arial"/>
                <a:cs typeface="Arial"/>
              </a:rPr>
              <a:t>values were estimated from DNA microarray data using a penalized least squares </a:t>
            </a:r>
            <a:r>
              <a:rPr lang="en-US" sz="1800" b="1" dirty="0" smtClean="0">
                <a:latin typeface="Arial"/>
                <a:cs typeface="Arial"/>
              </a:rPr>
              <a:t>approach. </a:t>
            </a:r>
            <a:endParaRPr lang="en-US" sz="1800" b="1" dirty="0">
              <a:latin typeface="Arial"/>
              <a:cs typeface="Arial"/>
            </a:endParaRPr>
          </a:p>
        </p:txBody>
      </p:sp>
      <p:sp>
        <p:nvSpPr>
          <p:cNvPr id="83" name="TextBox 82"/>
          <p:cNvSpPr txBox="1"/>
          <p:nvPr/>
        </p:nvSpPr>
        <p:spPr>
          <a:xfrm>
            <a:off x="835569" y="9434788"/>
            <a:ext cx="11546221" cy="954107"/>
          </a:xfrm>
          <a:prstGeom prst="rect">
            <a:avLst/>
          </a:prstGeom>
          <a:solidFill>
            <a:srgbClr val="D9D9D9"/>
          </a:solid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Yeast Respond to the Environmental Stress of Cold Shock by Changing Gene Expression</a:t>
            </a:r>
            <a:endParaRPr lang="en-US" sz="2800" b="1" dirty="0">
              <a:latin typeface="Arial" panose="020B0604020202020204" pitchFamily="34" charset="0"/>
              <a:cs typeface="Arial" panose="020B0604020202020204" pitchFamily="34" charset="0"/>
            </a:endParaRPr>
          </a:p>
        </p:txBody>
      </p:sp>
      <p:pic>
        <p:nvPicPr>
          <p:cNvPr id="32" name="Picture 31" descr="Microarray.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8393" y="10527328"/>
            <a:ext cx="4538907" cy="3718901"/>
          </a:xfrm>
          <a:prstGeom prst="rect">
            <a:avLst/>
          </a:prstGeom>
        </p:spPr>
      </p:pic>
      <p:sp>
        <p:nvSpPr>
          <p:cNvPr id="54" name="TextBox 53"/>
          <p:cNvSpPr txBox="1"/>
          <p:nvPr/>
        </p:nvSpPr>
        <p:spPr>
          <a:xfrm>
            <a:off x="7436354" y="14193897"/>
            <a:ext cx="4636120" cy="338554"/>
          </a:xfrm>
          <a:prstGeom prst="rect">
            <a:avLst/>
          </a:prstGeom>
          <a:noFill/>
        </p:spPr>
        <p:txBody>
          <a:bodyPr wrap="square" rtlCol="0">
            <a:spAutoFit/>
          </a:bodyPr>
          <a:lstStyle/>
          <a:p>
            <a:r>
              <a:rPr lang="en-US" sz="1600" dirty="0" smtClean="0">
                <a:latin typeface="Arial"/>
                <a:cs typeface="Arial"/>
              </a:rPr>
              <a:t>Microarray at 60 minutes after cold shock</a:t>
            </a:r>
            <a:endParaRPr lang="en-US" sz="1600" dirty="0">
              <a:latin typeface="Arial"/>
              <a:cs typeface="Arial"/>
            </a:endParaRPr>
          </a:p>
        </p:txBody>
      </p:sp>
      <p:sp>
        <p:nvSpPr>
          <p:cNvPr id="88" name="TextBox 87"/>
          <p:cNvSpPr txBox="1"/>
          <p:nvPr/>
        </p:nvSpPr>
        <p:spPr>
          <a:xfrm>
            <a:off x="787872" y="19268205"/>
            <a:ext cx="11546221" cy="1292662"/>
          </a:xfrm>
          <a:prstGeom prst="rect">
            <a:avLst/>
          </a:prstGeom>
          <a:solidFill>
            <a:srgbClr val="D9D9D9"/>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For Each Gene in the Network, a Nonlinear Differential Equation Determines the Rate at Which the Gene is Expressed </a:t>
            </a:r>
          </a:p>
          <a:p>
            <a:pPr algn="ctr"/>
            <a:r>
              <a:rPr lang="en-US" sz="2600" b="1" dirty="0" smtClean="0">
                <a:latin typeface="Arial" panose="020B0604020202020204" pitchFamily="34" charset="0"/>
                <a:cs typeface="Arial" panose="020B0604020202020204" pitchFamily="34" charset="0"/>
              </a:rPr>
              <a:t>(Transcribed and Translated) </a:t>
            </a:r>
            <a:endParaRPr lang="en-US" sz="2600" b="1" dirty="0">
              <a:latin typeface="Arial" panose="020B0604020202020204" pitchFamily="34" charset="0"/>
              <a:cs typeface="Arial" panose="020B0604020202020204" pitchFamily="34" charset="0"/>
            </a:endParaRPr>
          </a:p>
        </p:txBody>
      </p:sp>
      <p:sp>
        <p:nvSpPr>
          <p:cNvPr id="89" name="TextBox 88"/>
          <p:cNvSpPr txBox="1"/>
          <p:nvPr/>
        </p:nvSpPr>
        <p:spPr>
          <a:xfrm>
            <a:off x="1055484" y="15524934"/>
            <a:ext cx="10137629" cy="2585323"/>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A modified ANOVA of the DNA microarray data of the strain deleted for the Hap4 transcription factor showed that 1794 genes had a log</a:t>
            </a:r>
            <a:r>
              <a:rPr lang="en-US" sz="1800" b="1" baseline="-25000" dirty="0" smtClean="0">
                <a:latin typeface="Arial"/>
                <a:cs typeface="Arial"/>
              </a:rPr>
              <a:t>2</a:t>
            </a:r>
            <a:r>
              <a:rPr lang="en-US" sz="1800" b="1" dirty="0" smtClean="0">
                <a:latin typeface="Arial"/>
                <a:cs typeface="Arial"/>
              </a:rPr>
              <a:t> fold change significantly different than zero at any of the time points.</a:t>
            </a:r>
          </a:p>
          <a:p>
            <a:pPr marL="342900" indent="-342900">
              <a:buFont typeface="Arial"/>
              <a:buChar char="•"/>
            </a:pPr>
            <a:r>
              <a:rPr lang="en-US" sz="1800" b="1" dirty="0" smtClean="0">
                <a:latin typeface="Arial"/>
                <a:cs typeface="Arial"/>
              </a:rPr>
              <a:t>Significant genes were submitted to the YEASTRACT database, which returned their transcription factor regulators in order of significance. </a:t>
            </a:r>
          </a:p>
          <a:p>
            <a:pPr marL="342900" indent="-342900">
              <a:buFont typeface="Arial"/>
              <a:buChar char="•"/>
            </a:pPr>
            <a:r>
              <a:rPr lang="en-US" sz="1800" b="1" dirty="0" smtClean="0">
                <a:latin typeface="Arial"/>
                <a:cs typeface="Arial"/>
              </a:rPr>
              <a:t>Again using YEASTRACT, a family of several gene regulatory networks was created  by starting from the 34 most significant regulators and paring down to 15.</a:t>
            </a:r>
          </a:p>
          <a:p>
            <a:pPr marL="342900" indent="-342900">
              <a:buFont typeface="Arial"/>
              <a:buChar char="•"/>
            </a:pPr>
            <a:r>
              <a:rPr lang="en-US" sz="1800" b="1" dirty="0" smtClean="0">
                <a:latin typeface="Arial"/>
                <a:cs typeface="Arial"/>
              </a:rPr>
              <a:t>Networks of this size are called “medium-scale” because they represent only a small subset of the approximately 250 transcription factors in the yeast genome.</a:t>
            </a:r>
          </a:p>
        </p:txBody>
      </p:sp>
      <p:sp>
        <p:nvSpPr>
          <p:cNvPr id="82" name="TextBox 81"/>
          <p:cNvSpPr txBox="1"/>
          <p:nvPr/>
        </p:nvSpPr>
        <p:spPr>
          <a:xfrm>
            <a:off x="10547568" y="26101051"/>
            <a:ext cx="1742909" cy="276999"/>
          </a:xfrm>
          <a:prstGeom prst="rect">
            <a:avLst/>
          </a:prstGeom>
          <a:noFill/>
        </p:spPr>
        <p:txBody>
          <a:bodyPr wrap="square" rtlCol="0">
            <a:spAutoFit/>
          </a:bodyPr>
          <a:lstStyle/>
          <a:p>
            <a:r>
              <a:rPr lang="en-US" sz="1200" dirty="0" smtClean="0">
                <a:latin typeface="Arial"/>
                <a:cs typeface="Arial"/>
              </a:rPr>
              <a:t>(Freeman, 2002)</a:t>
            </a:r>
          </a:p>
        </p:txBody>
      </p:sp>
      <p:sp>
        <p:nvSpPr>
          <p:cNvPr id="94" name="TextBox 93"/>
          <p:cNvSpPr txBox="1"/>
          <p:nvPr/>
        </p:nvSpPr>
        <p:spPr>
          <a:xfrm>
            <a:off x="878367" y="20640243"/>
            <a:ext cx="11307297" cy="1200329"/>
          </a:xfrm>
          <a:prstGeom prst="rect">
            <a:avLst/>
          </a:prstGeom>
          <a:noFill/>
        </p:spPr>
        <p:txBody>
          <a:bodyPr wrap="square" rtlCol="0">
            <a:spAutoFit/>
          </a:bodyPr>
          <a:lstStyle/>
          <a:p>
            <a:pPr marL="285750" indent="-285750">
              <a:buFont typeface="Arial"/>
              <a:buChar char="•"/>
            </a:pPr>
            <a:r>
              <a:rPr lang="en-US" sz="1800" b="1" dirty="0">
                <a:latin typeface="Arial"/>
                <a:cs typeface="Arial"/>
              </a:rPr>
              <a:t>The model, called </a:t>
            </a:r>
            <a:r>
              <a:rPr lang="en-US" sz="1800" b="1" dirty="0" err="1">
                <a:latin typeface="Arial"/>
                <a:cs typeface="Arial"/>
              </a:rPr>
              <a:t>GRNmap</a:t>
            </a:r>
            <a:r>
              <a:rPr lang="en-US" sz="1800" b="1" dirty="0">
                <a:latin typeface="Arial"/>
                <a:cs typeface="Arial"/>
              </a:rPr>
              <a:t> </a:t>
            </a:r>
            <a:r>
              <a:rPr lang="en-US" sz="1800" b="1" dirty="0" smtClean="0">
                <a:latin typeface="Arial"/>
                <a:cs typeface="Arial"/>
              </a:rPr>
              <a:t>(Gene </a:t>
            </a:r>
            <a:r>
              <a:rPr lang="en-US" sz="1800" b="1" dirty="0">
                <a:latin typeface="Arial"/>
                <a:cs typeface="Arial"/>
              </a:rPr>
              <a:t>R</a:t>
            </a:r>
            <a:r>
              <a:rPr lang="en-US" sz="1800" b="1" dirty="0" smtClean="0">
                <a:latin typeface="Arial"/>
                <a:cs typeface="Arial"/>
              </a:rPr>
              <a:t>egulatory </a:t>
            </a:r>
            <a:r>
              <a:rPr lang="en-US" sz="1800" b="1" dirty="0">
                <a:latin typeface="Arial"/>
                <a:cs typeface="Arial"/>
              </a:rPr>
              <a:t>N</a:t>
            </a:r>
            <a:r>
              <a:rPr lang="en-US" sz="1800" b="1" dirty="0" smtClean="0">
                <a:latin typeface="Arial"/>
                <a:cs typeface="Arial"/>
              </a:rPr>
              <a:t>etwork modeling and </a:t>
            </a:r>
            <a:r>
              <a:rPr lang="en-US" sz="1800" b="1" dirty="0">
                <a:latin typeface="Arial"/>
                <a:cs typeface="Arial"/>
              </a:rPr>
              <a:t>parameter estimation) was implemented in </a:t>
            </a:r>
            <a:r>
              <a:rPr lang="en-US" sz="1800" b="1" dirty="0" smtClean="0">
                <a:latin typeface="Arial"/>
                <a:cs typeface="Arial"/>
              </a:rPr>
              <a:t>MATLAB.</a:t>
            </a:r>
          </a:p>
          <a:p>
            <a:pPr marL="285750" indent="-285750">
              <a:buFont typeface="Arial"/>
              <a:buChar char="•"/>
            </a:pPr>
            <a:r>
              <a:rPr lang="en-US" sz="1800" b="1" dirty="0" smtClean="0">
                <a:latin typeface="Arial"/>
                <a:cs typeface="Arial"/>
              </a:rPr>
              <a:t>The MATLAB code and executable are available under an open source license at </a:t>
            </a:r>
            <a:r>
              <a:rPr lang="de-DE" sz="1800" b="1" dirty="0">
                <a:latin typeface="Arial"/>
                <a:cs typeface="Arial"/>
              </a:rPr>
              <a:t>https://</a:t>
            </a:r>
            <a:r>
              <a:rPr lang="de-DE" sz="1800" b="1" dirty="0" err="1">
                <a:latin typeface="Arial"/>
                <a:cs typeface="Arial"/>
              </a:rPr>
              <a:t>github.com</a:t>
            </a:r>
            <a:r>
              <a:rPr lang="de-DE" sz="1800" b="1" dirty="0">
                <a:latin typeface="Arial"/>
                <a:cs typeface="Arial"/>
              </a:rPr>
              <a:t>/</a:t>
            </a:r>
            <a:r>
              <a:rPr lang="de-DE" sz="1800" b="1" dirty="0" err="1">
                <a:latin typeface="Arial"/>
                <a:cs typeface="Arial"/>
              </a:rPr>
              <a:t>kdahlquist</a:t>
            </a:r>
            <a:r>
              <a:rPr lang="de-DE" sz="1800" b="1" dirty="0">
                <a:latin typeface="Arial"/>
                <a:cs typeface="Arial"/>
              </a:rPr>
              <a:t>/</a:t>
            </a:r>
            <a:r>
              <a:rPr lang="de-DE" sz="1800" b="1" dirty="0" err="1">
                <a:latin typeface="Arial"/>
                <a:cs typeface="Arial"/>
              </a:rPr>
              <a:t>GRNmap</a:t>
            </a:r>
            <a:r>
              <a:rPr lang="de-DE" sz="1800" b="1" dirty="0" smtClean="0">
                <a:latin typeface="Arial"/>
                <a:cs typeface="Arial"/>
              </a:rPr>
              <a:t>/.</a:t>
            </a:r>
            <a:endParaRPr lang="en-US" sz="1800" b="1" dirty="0">
              <a:latin typeface="Arial"/>
              <a:cs typeface="Arial"/>
            </a:endParaRPr>
          </a:p>
        </p:txBody>
      </p:sp>
      <p:sp>
        <p:nvSpPr>
          <p:cNvPr id="95" name="TextBox 94"/>
          <p:cNvSpPr txBox="1"/>
          <p:nvPr/>
        </p:nvSpPr>
        <p:spPr>
          <a:xfrm>
            <a:off x="878367" y="25736421"/>
            <a:ext cx="7138446" cy="646331"/>
          </a:xfrm>
          <a:prstGeom prst="rect">
            <a:avLst/>
          </a:prstGeom>
          <a:noFill/>
        </p:spPr>
        <p:txBody>
          <a:bodyPr wrap="square" rtlCol="0">
            <a:spAutoFit/>
          </a:bodyPr>
          <a:lstStyle/>
          <a:p>
            <a:pPr marL="285750" indent="-285750">
              <a:buFont typeface="Arial"/>
              <a:buChar char="•"/>
            </a:pPr>
            <a:r>
              <a:rPr lang="en-US" sz="1800" b="1" dirty="0" smtClean="0">
                <a:latin typeface="Arial"/>
                <a:cs typeface="Arial"/>
              </a:rPr>
              <a:t>E represents the error between estimated values and microarray data values.</a:t>
            </a:r>
            <a:endParaRPr lang="en-US" sz="1800" b="1" dirty="0">
              <a:latin typeface="Arial"/>
              <a:cs typeface="Arial"/>
            </a:endParaRPr>
          </a:p>
        </p:txBody>
      </p:sp>
      <p:pic>
        <p:nvPicPr>
          <p:cNvPr id="8" name="Picture 7" descr="Screen Shot 2016-03-02 at 3.48.08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13999" y="5932727"/>
            <a:ext cx="5279234" cy="3342704"/>
          </a:xfrm>
          <a:prstGeom prst="rect">
            <a:avLst/>
          </a:prstGeom>
        </p:spPr>
      </p:pic>
      <p:pic>
        <p:nvPicPr>
          <p:cNvPr id="50" name="Picture 49" descr="Screen Shot 2016-03-02 at 3.59.20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5949" y="27201045"/>
            <a:ext cx="4769784" cy="4668044"/>
          </a:xfrm>
          <a:prstGeom prst="rect">
            <a:avLst/>
          </a:prstGeom>
        </p:spPr>
      </p:pic>
      <p:sp>
        <p:nvSpPr>
          <p:cNvPr id="106" name="TextBox 105"/>
          <p:cNvSpPr txBox="1"/>
          <p:nvPr/>
        </p:nvSpPr>
        <p:spPr>
          <a:xfrm>
            <a:off x="13789899" y="9497542"/>
            <a:ext cx="4727433" cy="369332"/>
          </a:xfrm>
          <a:prstGeom prst="rect">
            <a:avLst/>
          </a:prstGeom>
          <a:noFill/>
        </p:spPr>
        <p:txBody>
          <a:bodyPr wrap="square" rtlCol="0">
            <a:spAutoFit/>
          </a:bodyPr>
          <a:lstStyle/>
          <a:p>
            <a:r>
              <a:rPr lang="en-US" sz="1800" b="1" dirty="0" smtClean="0">
                <a:latin typeface="Arial"/>
                <a:cs typeface="Arial"/>
              </a:rPr>
              <a:t>34 genes, 102 edges</a:t>
            </a:r>
          </a:p>
        </p:txBody>
      </p:sp>
      <p:sp>
        <p:nvSpPr>
          <p:cNvPr id="107" name="TextBox 106"/>
          <p:cNvSpPr txBox="1"/>
          <p:nvPr/>
        </p:nvSpPr>
        <p:spPr>
          <a:xfrm>
            <a:off x="37792713" y="9337431"/>
            <a:ext cx="4727433" cy="369332"/>
          </a:xfrm>
          <a:prstGeom prst="rect">
            <a:avLst/>
          </a:prstGeom>
          <a:noFill/>
        </p:spPr>
        <p:txBody>
          <a:bodyPr wrap="square" rtlCol="0">
            <a:spAutoFit/>
          </a:bodyPr>
          <a:lstStyle/>
          <a:p>
            <a:r>
              <a:rPr lang="en-US" sz="1800" b="1" dirty="0" smtClean="0">
                <a:latin typeface="Arial"/>
                <a:cs typeface="Arial"/>
              </a:rPr>
              <a:t>15 genes, 28 edges</a:t>
            </a:r>
          </a:p>
        </p:txBody>
      </p:sp>
      <p:sp>
        <p:nvSpPr>
          <p:cNvPr id="51" name="TextBox 50"/>
          <p:cNvSpPr txBox="1"/>
          <p:nvPr/>
        </p:nvSpPr>
        <p:spPr>
          <a:xfrm>
            <a:off x="6297550" y="27717124"/>
            <a:ext cx="5568337" cy="3139321"/>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Choosing the best alpha value is best done through iteration.</a:t>
            </a:r>
          </a:p>
          <a:p>
            <a:pPr marL="342900" indent="-342900">
              <a:buFont typeface="Arial"/>
              <a:buChar char="•"/>
            </a:pPr>
            <a:r>
              <a:rPr lang="en-US" sz="1800" b="1" dirty="0" smtClean="0">
                <a:latin typeface="Arial"/>
                <a:cs typeface="Arial"/>
              </a:rPr>
              <a:t>Functionality was added to the </a:t>
            </a:r>
            <a:r>
              <a:rPr lang="en-US" sz="1800" b="1" dirty="0" err="1" smtClean="0">
                <a:latin typeface="Arial"/>
                <a:cs typeface="Arial"/>
              </a:rPr>
              <a:t>GRNmap</a:t>
            </a:r>
            <a:r>
              <a:rPr lang="en-US" sz="1800" b="1" dirty="0" smtClean="0">
                <a:latin typeface="Arial"/>
                <a:cs typeface="Arial"/>
              </a:rPr>
              <a:t> code that ran forward estimations of the same network using several alpha values.</a:t>
            </a:r>
          </a:p>
          <a:p>
            <a:pPr marL="342900" indent="-342900">
              <a:buFont typeface="Arial"/>
              <a:buChar char="•"/>
            </a:pPr>
            <a:r>
              <a:rPr lang="en-US" sz="1800" b="1" dirty="0" smtClean="0">
                <a:latin typeface="Arial"/>
                <a:cs typeface="Arial"/>
              </a:rPr>
              <a:t>For each alpha value ranging from 0.0005 to 0.8, the Least Squares Error (LSE) was plotted against the penalty term.</a:t>
            </a:r>
          </a:p>
          <a:p>
            <a:pPr marL="342900" indent="-342900">
              <a:buFont typeface="Arial"/>
              <a:buChar char="•"/>
            </a:pPr>
            <a:r>
              <a:rPr lang="en-US" sz="1800" b="1" dirty="0" smtClean="0">
                <a:latin typeface="Arial"/>
                <a:cs typeface="Arial"/>
              </a:rPr>
              <a:t>The best alpha is one that minimizes both the LSE and the penalty term, and therefore lies near the “elbow” of the L-curve.</a:t>
            </a:r>
          </a:p>
        </p:txBody>
      </p:sp>
      <p:sp>
        <p:nvSpPr>
          <p:cNvPr id="55" name="TextBox 54"/>
          <p:cNvSpPr txBox="1"/>
          <p:nvPr/>
        </p:nvSpPr>
        <p:spPr>
          <a:xfrm>
            <a:off x="32074029" y="24642791"/>
            <a:ext cx="9496001" cy="2031325"/>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Which size network seems to best model the data (based on a comparison of LSE)? --- size of network seems to make little difference on the ratio between LSE and min theoretical LSE – as a general trend the LSE does increase, meaning is gets harder to fit the data as more data as added, but this was expected. The ratio shows that the model performs consistently for a range of network sizes</a:t>
            </a:r>
          </a:p>
          <a:p>
            <a:pPr marL="342900" indent="-342900">
              <a:buFont typeface="Arial"/>
              <a:buChar char="•"/>
            </a:pPr>
            <a:r>
              <a:rPr lang="en-US" sz="1800" b="1" dirty="0" smtClean="0">
                <a:latin typeface="Arial"/>
                <a:cs typeface="Arial"/>
              </a:rPr>
              <a:t>Which genes are modeled the best (based on individual gene plots, the MSE’s and how that relates to the ANOVA, significant or not significant)</a:t>
            </a:r>
          </a:p>
        </p:txBody>
      </p:sp>
      <p:sp>
        <p:nvSpPr>
          <p:cNvPr id="56" name="TextBox 55"/>
          <p:cNvSpPr txBox="1"/>
          <p:nvPr/>
        </p:nvSpPr>
        <p:spPr>
          <a:xfrm>
            <a:off x="13026297" y="10056945"/>
            <a:ext cx="29943253"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Degree distribution charts</a:t>
            </a:r>
            <a:endParaRPr lang="en-US" sz="2400" b="1" dirty="0">
              <a:latin typeface="Arial" panose="020B0604020202020204" pitchFamily="34" charset="0"/>
              <a:cs typeface="Arial" panose="020B0604020202020204" pitchFamily="34" charset="0"/>
            </a:endParaRPr>
          </a:p>
        </p:txBody>
      </p:sp>
      <p:sp>
        <p:nvSpPr>
          <p:cNvPr id="57" name="TextBox 56"/>
          <p:cNvSpPr txBox="1"/>
          <p:nvPr/>
        </p:nvSpPr>
        <p:spPr>
          <a:xfrm>
            <a:off x="13126590" y="13257485"/>
            <a:ext cx="29943246"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Individual gene plots for the most interesting genes</a:t>
            </a:r>
            <a:endParaRPr lang="en-US" sz="2400" b="1" dirty="0">
              <a:latin typeface="Arial" panose="020B0604020202020204" pitchFamily="34" charset="0"/>
              <a:cs typeface="Arial" panose="020B0604020202020204" pitchFamily="34" charset="0"/>
            </a:endParaRPr>
          </a:p>
        </p:txBody>
      </p:sp>
      <p:graphicFrame>
        <p:nvGraphicFramePr>
          <p:cNvPr id="58" name="Chart 57"/>
          <p:cNvGraphicFramePr/>
          <p:nvPr>
            <p:extLst>
              <p:ext uri="{D42A27DB-BD31-4B8C-83A1-F6EECF244321}">
                <p14:modId xmlns:p14="http://schemas.microsoft.com/office/powerpoint/2010/main" val="1197352466"/>
              </p:ext>
            </p:extLst>
          </p:nvPr>
        </p:nvGraphicFramePr>
        <p:xfrm>
          <a:off x="36822029" y="10550913"/>
          <a:ext cx="4635687" cy="243894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2" name="Chart 61"/>
          <p:cNvGraphicFramePr/>
          <p:nvPr>
            <p:extLst>
              <p:ext uri="{D42A27DB-BD31-4B8C-83A1-F6EECF244321}">
                <p14:modId xmlns:p14="http://schemas.microsoft.com/office/powerpoint/2010/main" val="408782030"/>
              </p:ext>
            </p:extLst>
          </p:nvPr>
        </p:nvGraphicFramePr>
        <p:xfrm>
          <a:off x="31602064" y="10550913"/>
          <a:ext cx="4723214" cy="243894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3" name="Chart 62"/>
          <p:cNvGraphicFramePr/>
          <p:nvPr>
            <p:extLst>
              <p:ext uri="{D42A27DB-BD31-4B8C-83A1-F6EECF244321}">
                <p14:modId xmlns:p14="http://schemas.microsoft.com/office/powerpoint/2010/main" val="1465115400"/>
              </p:ext>
            </p:extLst>
          </p:nvPr>
        </p:nvGraphicFramePr>
        <p:xfrm>
          <a:off x="25521490" y="10419872"/>
          <a:ext cx="5248156" cy="273135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4" name="Chart 63"/>
          <p:cNvGraphicFramePr/>
          <p:nvPr>
            <p:extLst>
              <p:ext uri="{D42A27DB-BD31-4B8C-83A1-F6EECF244321}">
                <p14:modId xmlns:p14="http://schemas.microsoft.com/office/powerpoint/2010/main" val="145060806"/>
              </p:ext>
            </p:extLst>
          </p:nvPr>
        </p:nvGraphicFramePr>
        <p:xfrm>
          <a:off x="19720333" y="10494931"/>
          <a:ext cx="4753314" cy="249492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65" name="Chart 64"/>
          <p:cNvGraphicFramePr/>
          <p:nvPr>
            <p:extLst>
              <p:ext uri="{D42A27DB-BD31-4B8C-83A1-F6EECF244321}">
                <p14:modId xmlns:p14="http://schemas.microsoft.com/office/powerpoint/2010/main" val="1757984574"/>
              </p:ext>
            </p:extLst>
          </p:nvPr>
        </p:nvGraphicFramePr>
        <p:xfrm>
          <a:off x="13962997" y="10494932"/>
          <a:ext cx="4554335" cy="249492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33111808"/>
              </p:ext>
            </p:extLst>
          </p:nvPr>
        </p:nvGraphicFramePr>
        <p:xfrm>
          <a:off x="13298847" y="21473350"/>
          <a:ext cx="8383972" cy="2335285"/>
        </p:xfrm>
        <a:graphic>
          <a:graphicData uri="http://schemas.openxmlformats.org/drawingml/2006/table">
            <a:tbl>
              <a:tblPr firstRow="1" bandRow="1">
                <a:tableStyleId>{5C22544A-7EE6-4342-B048-85BDC9FD1C3A}</a:tableStyleId>
              </a:tblPr>
              <a:tblGrid>
                <a:gridCol w="1806997"/>
                <a:gridCol w="1300901"/>
                <a:gridCol w="1345946"/>
                <a:gridCol w="1326439"/>
                <a:gridCol w="1345946"/>
                <a:gridCol w="1257743"/>
              </a:tblGrid>
              <a:tr h="518443">
                <a:tc>
                  <a:txBody>
                    <a:bodyPr/>
                    <a:lstStyle/>
                    <a:p>
                      <a:pPr algn="ctr"/>
                      <a:r>
                        <a:rPr lang="en-US" sz="2000" dirty="0" smtClean="0"/>
                        <a:t>Network size</a:t>
                      </a:r>
                      <a:endParaRPr lang="en-US" sz="2000" dirty="0"/>
                    </a:p>
                  </a:txBody>
                  <a:tcPr/>
                </a:tc>
                <a:tc>
                  <a:txBody>
                    <a:bodyPr/>
                    <a:lstStyle/>
                    <a:p>
                      <a:pPr algn="ctr"/>
                      <a:r>
                        <a:rPr lang="en-US" sz="2000" dirty="0" smtClean="0"/>
                        <a:t>15 genes</a:t>
                      </a:r>
                      <a:endParaRPr lang="en-US" sz="2000" dirty="0"/>
                    </a:p>
                  </a:txBody>
                  <a:tcPr/>
                </a:tc>
                <a:tc>
                  <a:txBody>
                    <a:bodyPr/>
                    <a:lstStyle/>
                    <a:p>
                      <a:pPr algn="ctr"/>
                      <a:r>
                        <a:rPr lang="en-US" sz="2000" dirty="0" smtClean="0"/>
                        <a:t>20 genes</a:t>
                      </a:r>
                      <a:endParaRPr lang="en-US" sz="2000" dirty="0"/>
                    </a:p>
                  </a:txBody>
                  <a:tcPr/>
                </a:tc>
                <a:tc>
                  <a:txBody>
                    <a:bodyPr/>
                    <a:lstStyle/>
                    <a:p>
                      <a:pPr algn="ctr"/>
                      <a:r>
                        <a:rPr lang="en-US" sz="2000" dirty="0" smtClean="0"/>
                        <a:t>25 genes </a:t>
                      </a:r>
                      <a:endParaRPr lang="en-US" sz="2000" dirty="0"/>
                    </a:p>
                  </a:txBody>
                  <a:tcPr/>
                </a:tc>
                <a:tc>
                  <a:txBody>
                    <a:bodyPr/>
                    <a:lstStyle/>
                    <a:p>
                      <a:pPr algn="ctr"/>
                      <a:r>
                        <a:rPr lang="en-US" sz="2000" dirty="0" smtClean="0"/>
                        <a:t>30 genes</a:t>
                      </a:r>
                      <a:endParaRPr lang="en-US" sz="2000" dirty="0"/>
                    </a:p>
                  </a:txBody>
                  <a:tcPr/>
                </a:tc>
                <a:tc>
                  <a:txBody>
                    <a:bodyPr/>
                    <a:lstStyle/>
                    <a:p>
                      <a:pPr algn="ctr"/>
                      <a:r>
                        <a:rPr lang="en-US" sz="2000" dirty="0" smtClean="0"/>
                        <a:t>34 genes</a:t>
                      </a:r>
                      <a:endParaRPr lang="en-US" sz="2000" dirty="0"/>
                    </a:p>
                  </a:txBody>
                  <a:tcPr/>
                </a:tc>
              </a:tr>
              <a:tr h="557901">
                <a:tc>
                  <a:txBody>
                    <a:bodyPr/>
                    <a:lstStyle/>
                    <a:p>
                      <a:pPr algn="l"/>
                      <a:r>
                        <a:rPr lang="en-US" sz="2000" dirty="0" smtClean="0"/>
                        <a:t>LSE</a:t>
                      </a:r>
                      <a:endParaRPr lang="en-US" sz="2000" dirty="0"/>
                    </a:p>
                  </a:txBody>
                  <a:tcPr/>
                </a:tc>
                <a:tc>
                  <a:txBody>
                    <a:bodyPr/>
                    <a:lstStyle/>
                    <a:p>
                      <a:pPr algn="ctr"/>
                      <a:r>
                        <a:rPr lang="en-US" sz="2000" dirty="0" smtClean="0"/>
                        <a:t>0.706</a:t>
                      </a:r>
                      <a:endParaRPr lang="en-US" sz="2000" dirty="0"/>
                    </a:p>
                  </a:txBody>
                  <a:tcPr/>
                </a:tc>
                <a:tc>
                  <a:txBody>
                    <a:bodyPr/>
                    <a:lstStyle/>
                    <a:p>
                      <a:pPr algn="ctr"/>
                      <a:r>
                        <a:rPr lang="en-US" sz="2000" dirty="0" smtClean="0"/>
                        <a:t>0.702</a:t>
                      </a:r>
                      <a:endParaRPr lang="en-US" sz="2000" dirty="0"/>
                    </a:p>
                  </a:txBody>
                  <a:tcPr/>
                </a:tc>
                <a:tc>
                  <a:txBody>
                    <a:bodyPr/>
                    <a:lstStyle/>
                    <a:p>
                      <a:pPr algn="ctr"/>
                      <a:r>
                        <a:rPr lang="en-US" sz="2000" dirty="0" smtClean="0"/>
                        <a:t>0.705</a:t>
                      </a:r>
                      <a:endParaRPr lang="en-US" sz="2000" dirty="0"/>
                    </a:p>
                  </a:txBody>
                  <a:tcPr/>
                </a:tc>
                <a:tc>
                  <a:txBody>
                    <a:bodyPr/>
                    <a:lstStyle/>
                    <a:p>
                      <a:pPr algn="ctr"/>
                      <a:r>
                        <a:rPr lang="en-US" sz="2000" dirty="0" smtClean="0"/>
                        <a:t>0.752</a:t>
                      </a:r>
                      <a:endParaRPr lang="en-US" sz="2000" dirty="0"/>
                    </a:p>
                  </a:txBody>
                  <a:tcPr/>
                </a:tc>
                <a:tc>
                  <a:txBody>
                    <a:bodyPr/>
                    <a:lstStyle/>
                    <a:p>
                      <a:pPr algn="ctr"/>
                      <a:r>
                        <a:rPr lang="en-US" sz="2000" dirty="0" smtClean="0"/>
                        <a:t>0.793</a:t>
                      </a:r>
                      <a:endParaRPr lang="en-US" sz="2000" dirty="0"/>
                    </a:p>
                  </a:txBody>
                  <a:tcPr/>
                </a:tc>
              </a:tr>
              <a:tr h="568579">
                <a:tc>
                  <a:txBody>
                    <a:bodyPr/>
                    <a:lstStyle/>
                    <a:p>
                      <a:pPr algn="l"/>
                      <a:r>
                        <a:rPr lang="en-US" sz="2000" dirty="0" smtClean="0"/>
                        <a:t>Minimum theoretical LSE</a:t>
                      </a:r>
                      <a:endParaRPr lang="en-US" sz="2000" dirty="0"/>
                    </a:p>
                  </a:txBody>
                  <a:tcPr/>
                </a:tc>
                <a:tc>
                  <a:txBody>
                    <a:bodyPr/>
                    <a:lstStyle/>
                    <a:p>
                      <a:pPr algn="ctr"/>
                      <a:r>
                        <a:rPr lang="en-US" sz="2000" dirty="0" smtClean="0"/>
                        <a:t>0.485</a:t>
                      </a:r>
                      <a:endParaRPr lang="en-US" sz="2000" dirty="0"/>
                    </a:p>
                  </a:txBody>
                  <a:tcPr/>
                </a:tc>
                <a:tc>
                  <a:txBody>
                    <a:bodyPr/>
                    <a:lstStyle/>
                    <a:p>
                      <a:pPr algn="ctr"/>
                      <a:r>
                        <a:rPr lang="en-US" sz="2000" dirty="0" smtClean="0"/>
                        <a:t>0.478</a:t>
                      </a:r>
                      <a:endParaRPr lang="en-US" sz="2000" dirty="0"/>
                    </a:p>
                  </a:txBody>
                  <a:tcPr/>
                </a:tc>
                <a:tc>
                  <a:txBody>
                    <a:bodyPr/>
                    <a:lstStyle/>
                    <a:p>
                      <a:pPr algn="ctr"/>
                      <a:r>
                        <a:rPr lang="en-US" sz="2000" dirty="0" smtClean="0"/>
                        <a:t>0.490</a:t>
                      </a:r>
                      <a:endParaRPr lang="en-US" sz="2000" dirty="0"/>
                    </a:p>
                  </a:txBody>
                  <a:tcPr/>
                </a:tc>
                <a:tc>
                  <a:txBody>
                    <a:bodyPr/>
                    <a:lstStyle/>
                    <a:p>
                      <a:pPr algn="ctr"/>
                      <a:r>
                        <a:rPr lang="en-US" sz="2000" dirty="0" smtClean="0"/>
                        <a:t>0.533</a:t>
                      </a:r>
                      <a:endParaRPr lang="en-US" sz="2000" dirty="0"/>
                    </a:p>
                  </a:txBody>
                  <a:tcPr/>
                </a:tc>
                <a:tc>
                  <a:txBody>
                    <a:bodyPr/>
                    <a:lstStyle/>
                    <a:p>
                      <a:pPr algn="ctr"/>
                      <a:r>
                        <a:rPr lang="en-US" sz="2000" dirty="0" smtClean="0"/>
                        <a:t>0.547</a:t>
                      </a:r>
                      <a:endParaRPr lang="en-US" sz="2000" dirty="0"/>
                    </a:p>
                  </a:txBody>
                  <a:tcPr/>
                </a:tc>
              </a:tr>
              <a:tr h="557901">
                <a:tc>
                  <a:txBody>
                    <a:bodyPr/>
                    <a:lstStyle/>
                    <a:p>
                      <a:pPr algn="l"/>
                      <a:r>
                        <a:rPr lang="en-US" sz="2000" dirty="0" smtClean="0"/>
                        <a:t>Ratio</a:t>
                      </a:r>
                      <a:endParaRPr lang="en-US" sz="2000" dirty="0"/>
                    </a:p>
                  </a:txBody>
                  <a:tcPr/>
                </a:tc>
                <a:tc>
                  <a:txBody>
                    <a:bodyPr/>
                    <a:lstStyle/>
                    <a:p>
                      <a:pPr algn="ctr"/>
                      <a:r>
                        <a:rPr lang="en-US" sz="2000" dirty="0" smtClean="0"/>
                        <a:t>1.455</a:t>
                      </a:r>
                      <a:endParaRPr lang="en-US" sz="2000" dirty="0"/>
                    </a:p>
                  </a:txBody>
                  <a:tcPr/>
                </a:tc>
                <a:tc>
                  <a:txBody>
                    <a:bodyPr/>
                    <a:lstStyle/>
                    <a:p>
                      <a:pPr algn="ctr"/>
                      <a:r>
                        <a:rPr lang="en-US" sz="2000" dirty="0" smtClean="0"/>
                        <a:t>1.469</a:t>
                      </a:r>
                      <a:endParaRPr lang="en-US" sz="2000" dirty="0"/>
                    </a:p>
                  </a:txBody>
                  <a:tcPr/>
                </a:tc>
                <a:tc>
                  <a:txBody>
                    <a:bodyPr/>
                    <a:lstStyle/>
                    <a:p>
                      <a:pPr algn="ctr"/>
                      <a:r>
                        <a:rPr lang="en-US" sz="2000" dirty="0" smtClean="0"/>
                        <a:t>1.439</a:t>
                      </a:r>
                      <a:endParaRPr lang="en-US" sz="2000" dirty="0"/>
                    </a:p>
                  </a:txBody>
                  <a:tcPr/>
                </a:tc>
                <a:tc>
                  <a:txBody>
                    <a:bodyPr/>
                    <a:lstStyle/>
                    <a:p>
                      <a:pPr algn="ctr"/>
                      <a:r>
                        <a:rPr lang="en-US" sz="2000" dirty="0" smtClean="0"/>
                        <a:t>1.411</a:t>
                      </a:r>
                      <a:endParaRPr lang="en-US" sz="2000" dirty="0"/>
                    </a:p>
                  </a:txBody>
                  <a:tcPr/>
                </a:tc>
                <a:tc>
                  <a:txBody>
                    <a:bodyPr/>
                    <a:lstStyle/>
                    <a:p>
                      <a:pPr algn="ctr"/>
                      <a:r>
                        <a:rPr lang="en-US" sz="2000" dirty="0" smtClean="0"/>
                        <a:t>1.451</a:t>
                      </a:r>
                      <a:endParaRPr lang="en-US" sz="2000" dirty="0"/>
                    </a:p>
                  </a:txBody>
                  <a:tcPr/>
                </a:tc>
              </a:tr>
            </a:tbl>
          </a:graphicData>
        </a:graphic>
      </p:graphicFrame>
      <p:sp>
        <p:nvSpPr>
          <p:cNvPr id="67" name="TextBox 66"/>
          <p:cNvSpPr txBox="1"/>
          <p:nvPr/>
        </p:nvSpPr>
        <p:spPr>
          <a:xfrm>
            <a:off x="31743141" y="9514822"/>
            <a:ext cx="4727433" cy="369332"/>
          </a:xfrm>
          <a:prstGeom prst="rect">
            <a:avLst/>
          </a:prstGeom>
          <a:noFill/>
        </p:spPr>
        <p:txBody>
          <a:bodyPr wrap="square" rtlCol="0">
            <a:spAutoFit/>
          </a:bodyPr>
          <a:lstStyle/>
          <a:p>
            <a:r>
              <a:rPr lang="en-US" sz="1800" b="1" dirty="0" smtClean="0">
                <a:latin typeface="Arial"/>
                <a:cs typeface="Arial"/>
              </a:rPr>
              <a:t>20 genes, 46 edges</a:t>
            </a:r>
          </a:p>
        </p:txBody>
      </p:sp>
      <p:pic>
        <p:nvPicPr>
          <p:cNvPr id="1723" name="Picture 699"/>
          <p:cNvPicPr>
            <a:picLocks noChangeAspect="1" noChangeArrowheads="1"/>
          </p:cNvPicPr>
          <p:nvPr/>
        </p:nvPicPr>
        <p:blipFill rotWithShape="1">
          <a:blip r:embed="rId18">
            <a:extLst>
              <a:ext uri="{28A0092B-C50C-407E-A947-70E740481C1C}">
                <a14:useLocalDpi xmlns:a14="http://schemas.microsoft.com/office/drawing/2010/main" val="0"/>
              </a:ext>
            </a:extLst>
          </a:blip>
          <a:srcRect l="22810" t="22553" r="3015" b="9863"/>
          <a:stretch/>
        </p:blipFill>
        <p:spPr bwMode="auto">
          <a:xfrm>
            <a:off x="25415887" y="5956199"/>
            <a:ext cx="5564965" cy="347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TextBox 67"/>
          <p:cNvSpPr txBox="1"/>
          <p:nvPr/>
        </p:nvSpPr>
        <p:spPr>
          <a:xfrm>
            <a:off x="25568365" y="9545538"/>
            <a:ext cx="4727433" cy="369332"/>
          </a:xfrm>
          <a:prstGeom prst="rect">
            <a:avLst/>
          </a:prstGeom>
          <a:noFill/>
        </p:spPr>
        <p:txBody>
          <a:bodyPr wrap="square" rtlCol="0">
            <a:spAutoFit/>
          </a:bodyPr>
          <a:lstStyle/>
          <a:p>
            <a:r>
              <a:rPr lang="en-US" sz="1800" b="1" dirty="0" smtClean="0">
                <a:latin typeface="Arial"/>
                <a:cs typeface="Arial"/>
              </a:rPr>
              <a:t>25 genes, 68 edges</a:t>
            </a:r>
          </a:p>
        </p:txBody>
      </p:sp>
      <p:pic>
        <p:nvPicPr>
          <p:cNvPr id="1726" name="Picture 702"/>
          <p:cNvPicPr>
            <a:picLocks noChangeAspect="1" noChangeArrowheads="1"/>
          </p:cNvPicPr>
          <p:nvPr/>
        </p:nvPicPr>
        <p:blipFill rotWithShape="1">
          <a:blip r:embed="rId19">
            <a:extLst>
              <a:ext uri="{28A0092B-C50C-407E-A947-70E740481C1C}">
                <a14:useLocalDpi xmlns:a14="http://schemas.microsoft.com/office/drawing/2010/main" val="0"/>
              </a:ext>
            </a:extLst>
          </a:blip>
          <a:srcRect l="23244" t="10656" r="2473" b="21603"/>
          <a:stretch/>
        </p:blipFill>
        <p:spPr bwMode="auto">
          <a:xfrm>
            <a:off x="19373740" y="5876222"/>
            <a:ext cx="5419358" cy="338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TextBox 68"/>
          <p:cNvSpPr txBox="1"/>
          <p:nvPr/>
        </p:nvSpPr>
        <p:spPr>
          <a:xfrm>
            <a:off x="19534261" y="9432262"/>
            <a:ext cx="4727433" cy="369332"/>
          </a:xfrm>
          <a:prstGeom prst="rect">
            <a:avLst/>
          </a:prstGeom>
          <a:noFill/>
        </p:spPr>
        <p:txBody>
          <a:bodyPr wrap="square" rtlCol="0">
            <a:spAutoFit/>
          </a:bodyPr>
          <a:lstStyle/>
          <a:p>
            <a:r>
              <a:rPr lang="en-US" sz="1800" b="1" dirty="0" smtClean="0">
                <a:latin typeface="Arial"/>
                <a:cs typeface="Arial"/>
              </a:rPr>
              <a:t>30 genes, 90 edges</a:t>
            </a:r>
          </a:p>
        </p:txBody>
      </p:sp>
      <p:pic>
        <p:nvPicPr>
          <p:cNvPr id="1729" name="Picture 705"/>
          <p:cNvPicPr>
            <a:picLocks noChangeAspect="1" noChangeArrowheads="1"/>
          </p:cNvPicPr>
          <p:nvPr/>
        </p:nvPicPr>
        <p:blipFill rotWithShape="1">
          <a:blip r:embed="rId20">
            <a:extLst>
              <a:ext uri="{28A0092B-C50C-407E-A947-70E740481C1C}">
                <a14:useLocalDpi xmlns:a14="http://schemas.microsoft.com/office/drawing/2010/main" val="0"/>
              </a:ext>
            </a:extLst>
          </a:blip>
          <a:srcRect l="23354" t="10815" r="2906" b="21443"/>
          <a:stretch/>
        </p:blipFill>
        <p:spPr bwMode="auto">
          <a:xfrm>
            <a:off x="31602063" y="5933456"/>
            <a:ext cx="5442542" cy="342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32" name="Picture 708"/>
          <p:cNvPicPr>
            <a:picLocks noChangeAspect="1" noChangeArrowheads="1"/>
          </p:cNvPicPr>
          <p:nvPr/>
        </p:nvPicPr>
        <p:blipFill rotWithShape="1">
          <a:blip r:embed="rId21">
            <a:extLst>
              <a:ext uri="{28A0092B-C50C-407E-A947-70E740481C1C}">
                <a14:useLocalDpi xmlns:a14="http://schemas.microsoft.com/office/drawing/2010/main" val="0"/>
              </a:ext>
            </a:extLst>
          </a:blip>
          <a:srcRect l="22810" t="10814" r="2906" b="21920"/>
          <a:stretch/>
        </p:blipFill>
        <p:spPr bwMode="auto">
          <a:xfrm>
            <a:off x="37401004" y="5999307"/>
            <a:ext cx="5119142" cy="317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 name="Picture 737" descr="T:\kjohn\ProductionRuns\15_genes\ASH1.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659875" y="13764432"/>
            <a:ext cx="2901507" cy="2176130"/>
          </a:xfrm>
          <a:prstGeom prst="rect">
            <a:avLst/>
          </a:prstGeom>
          <a:noFill/>
          <a:extLst>
            <a:ext uri="{909E8E84-426E-40DD-AFC4-6F175D3DCCD1}">
              <a14:hiddenFill xmlns:a14="http://schemas.microsoft.com/office/drawing/2010/main">
                <a:solidFill>
                  <a:srgbClr val="FFFFFF"/>
                </a:solidFill>
              </a14:hiddenFill>
            </a:ext>
          </a:extLst>
        </p:spPr>
      </p:pic>
      <p:pic>
        <p:nvPicPr>
          <p:cNvPr id="1762" name="Picture 738" descr="T:\kjohn\ProductionRuns\15_genes\YHP1.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622880" y="14030115"/>
            <a:ext cx="2107067" cy="1580300"/>
          </a:xfrm>
          <a:prstGeom prst="rect">
            <a:avLst/>
          </a:prstGeom>
          <a:noFill/>
          <a:extLst>
            <a:ext uri="{909E8E84-426E-40DD-AFC4-6F175D3DCCD1}">
              <a14:hiddenFill xmlns:a14="http://schemas.microsoft.com/office/drawing/2010/main">
                <a:solidFill>
                  <a:srgbClr val="FFFFFF"/>
                </a:solidFill>
              </a14:hiddenFill>
            </a:ext>
          </a:extLst>
        </p:spPr>
      </p:pic>
      <p:pic>
        <p:nvPicPr>
          <p:cNvPr id="1763" name="Picture 739" descr="T:\kjohn\ProductionRuns\15_genes\CIN5.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470574" y="16018226"/>
            <a:ext cx="3516777" cy="2637583"/>
          </a:xfrm>
          <a:prstGeom prst="rect">
            <a:avLst/>
          </a:prstGeom>
          <a:noFill/>
          <a:extLst>
            <a:ext uri="{909E8E84-426E-40DD-AFC4-6F175D3DCCD1}">
              <a14:hiddenFill xmlns:a14="http://schemas.microsoft.com/office/drawing/2010/main">
                <a:solidFill>
                  <a:srgbClr val="FFFFFF"/>
                </a:solidFill>
              </a14:hiddenFill>
            </a:ext>
          </a:extLst>
        </p:spPr>
      </p:pic>
      <p:pic>
        <p:nvPicPr>
          <p:cNvPr id="1764" name="Picture 740" descr="T:\kjohn\ProductionRuns\15_genes\MSN2.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509284" y="15940562"/>
            <a:ext cx="3446511" cy="258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49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3" name="Rectangle 52"/>
          <p:cNvSpPr/>
          <p:nvPr/>
        </p:nvSpPr>
        <p:spPr>
          <a:xfrm>
            <a:off x="13026305" y="5129600"/>
            <a:ext cx="30043531" cy="14996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993919" y="574767"/>
            <a:ext cx="42075917" cy="37111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135949" y="632705"/>
            <a:ext cx="41833602" cy="3600986"/>
          </a:xfrm>
          <a:prstGeom prst="rect">
            <a:avLst/>
          </a:prstGeom>
          <a:solidFill>
            <a:srgbClr val="FFFFFF"/>
          </a:solid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Evaluating Hap4’s Role in the Gene Regulatory Network that Controls the Response to Cold Shock in </a:t>
            </a:r>
            <a:r>
              <a:rPr lang="en-US" sz="6000" b="1" i="1" dirty="0" smtClean="0">
                <a:latin typeface="Arial" panose="020B0604020202020204" pitchFamily="34" charset="0"/>
                <a:cs typeface="Arial" panose="020B0604020202020204" pitchFamily="34" charset="0"/>
              </a:rPr>
              <a:t>Saccharomyces </a:t>
            </a:r>
            <a:r>
              <a:rPr lang="en-US" sz="6000" b="1" i="1" dirty="0" err="1" smtClean="0">
                <a:latin typeface="Arial" panose="020B0604020202020204" pitchFamily="34" charset="0"/>
                <a:cs typeface="Arial" panose="020B0604020202020204" pitchFamily="34" charset="0"/>
              </a:rPr>
              <a:t>cerevisiae</a:t>
            </a:r>
            <a:r>
              <a:rPr lang="en-US" sz="6000" b="1" dirty="0" smtClean="0">
                <a:latin typeface="Arial" panose="020B0604020202020204" pitchFamily="34" charset="0"/>
                <a:cs typeface="Arial" panose="020B0604020202020204" pitchFamily="34" charset="0"/>
              </a:rPr>
              <a:t> using </a:t>
            </a:r>
            <a:r>
              <a:rPr lang="en-US" sz="6000" b="1" dirty="0" err="1" smtClean="0">
                <a:latin typeface="Arial" panose="020B0604020202020204" pitchFamily="34" charset="0"/>
                <a:cs typeface="Arial" panose="020B0604020202020204" pitchFamily="34" charset="0"/>
              </a:rPr>
              <a:t>GRNmap</a:t>
            </a:r>
            <a:endParaRPr lang="en-US" sz="6000" b="1" dirty="0" smtClean="0">
              <a:latin typeface="Arial" panose="020B0604020202020204" pitchFamily="34" charset="0"/>
              <a:cs typeface="Arial" panose="020B0604020202020204" pitchFamily="34" charset="0"/>
            </a:endParaRPr>
          </a:p>
          <a:p>
            <a:pPr algn="ctr"/>
            <a:r>
              <a:rPr lang="en-US" sz="4400" b="1" dirty="0" smtClean="0">
                <a:latin typeface="Arial" panose="020B0604020202020204" pitchFamily="34" charset="0"/>
                <a:cs typeface="Arial" panose="020B0604020202020204" pitchFamily="34" charset="0"/>
              </a:rPr>
              <a:t>K. Grace Johnson</a:t>
            </a:r>
            <a:r>
              <a:rPr lang="en-US" sz="4400" b="1" baseline="30000" dirty="0" smtClean="0">
                <a:latin typeface="Arial" panose="020B0604020202020204" pitchFamily="34" charset="0"/>
                <a:cs typeface="Arial" panose="020B0604020202020204" pitchFamily="34" charset="0"/>
              </a:rPr>
              <a:t>1</a:t>
            </a:r>
            <a:r>
              <a:rPr lang="en-US" sz="4400" b="1" dirty="0" smtClean="0">
                <a:latin typeface="Arial" panose="020B0604020202020204" pitchFamily="34" charset="0"/>
                <a:cs typeface="Arial" panose="020B0604020202020204" pitchFamily="34" charset="0"/>
              </a:rPr>
              <a:t>, Margaret J. O’Neil</a:t>
            </a:r>
            <a:r>
              <a:rPr lang="en-US" sz="4400" b="1" baseline="30000" dirty="0" smtClean="0">
                <a:latin typeface="Arial" panose="020B0604020202020204" pitchFamily="34" charset="0"/>
                <a:cs typeface="Arial" panose="020B0604020202020204" pitchFamily="34" charset="0"/>
              </a:rPr>
              <a:t>2</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Kam</a:t>
            </a:r>
            <a:r>
              <a:rPr lang="en-US" sz="4400" b="1" dirty="0" smtClean="0">
                <a:latin typeface="Arial" panose="020B0604020202020204" pitchFamily="34" charset="0"/>
                <a:cs typeface="Arial" panose="020B0604020202020204" pitchFamily="34" charset="0"/>
              </a:rPr>
              <a:t> D. Dahlquist</a:t>
            </a:r>
            <a:r>
              <a:rPr lang="en-US" sz="4400" b="1" baseline="30000" dirty="0" smtClean="0">
                <a:latin typeface="Arial" panose="020B0604020202020204" pitchFamily="34" charset="0"/>
                <a:cs typeface="Arial" panose="020B0604020202020204" pitchFamily="34" charset="0"/>
              </a:rPr>
              <a:t>2</a:t>
            </a:r>
            <a:r>
              <a:rPr lang="en-US" sz="4400" b="1" dirty="0" smtClean="0">
                <a:latin typeface="Arial" panose="020B0604020202020204" pitchFamily="34" charset="0"/>
                <a:cs typeface="Arial" panose="020B0604020202020204" pitchFamily="34" charset="0"/>
              </a:rPr>
              <a:t>, and Ben G. Fitzpatrick</a:t>
            </a:r>
            <a:r>
              <a:rPr lang="en-US" sz="4400" b="1" baseline="30000" dirty="0" smtClean="0">
                <a:latin typeface="Arial" panose="020B0604020202020204" pitchFamily="34" charset="0"/>
                <a:cs typeface="Arial" panose="020B0604020202020204" pitchFamily="34" charset="0"/>
              </a:rPr>
              <a:t>3</a:t>
            </a:r>
          </a:p>
          <a:p>
            <a:pPr algn="ctr"/>
            <a:r>
              <a:rPr lang="en-US" sz="3200" b="1" baseline="30000" dirty="0" smtClean="0">
                <a:latin typeface="Arial" panose="020B0604020202020204" pitchFamily="34" charset="0"/>
                <a:cs typeface="Arial" panose="020B0604020202020204" pitchFamily="34" charset="0"/>
              </a:rPr>
              <a:t>1</a:t>
            </a:r>
            <a:r>
              <a:rPr lang="en-US" sz="3200" b="1" dirty="0" smtClean="0">
                <a:latin typeface="Arial" panose="020B0604020202020204" pitchFamily="34" charset="0"/>
                <a:cs typeface="Arial" panose="020B0604020202020204" pitchFamily="34" charset="0"/>
              </a:rPr>
              <a:t>Department of Chemistry and Biochemistry, </a:t>
            </a:r>
            <a:r>
              <a:rPr lang="en-US" sz="3200" b="1" baseline="30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Department of Biology, </a:t>
            </a:r>
            <a:r>
              <a:rPr lang="en-US" sz="3200" b="1" baseline="30000" dirty="0" smtClean="0">
                <a:latin typeface="Arial" panose="020B0604020202020204" pitchFamily="34" charset="0"/>
                <a:cs typeface="Arial" panose="020B0604020202020204" pitchFamily="34" charset="0"/>
              </a:rPr>
              <a:t>3</a:t>
            </a:r>
            <a:r>
              <a:rPr lang="en-US" sz="3200" b="1" dirty="0" smtClean="0">
                <a:latin typeface="Arial" panose="020B0604020202020204" pitchFamily="34" charset="0"/>
                <a:cs typeface="Arial" panose="020B0604020202020204" pitchFamily="34" charset="0"/>
              </a:rPr>
              <a:t>Department of Mathematics</a:t>
            </a:r>
          </a:p>
          <a:p>
            <a:pPr algn="ctr"/>
            <a:r>
              <a:rPr lang="en-US" sz="3200" b="1" dirty="0" smtClean="0">
                <a:latin typeface="Arial" panose="020B0604020202020204" pitchFamily="34" charset="0"/>
                <a:cs typeface="Arial" panose="020B0604020202020204" pitchFamily="34" charset="0"/>
              </a:rPr>
              <a:t>Loyola Marymount University, 1 LMU Drive, Los Angeles, CA 90045 USA</a:t>
            </a:r>
            <a:endParaRPr lang="en-US" sz="3200" b="1" dirty="0">
              <a:latin typeface="Arial" panose="020B0604020202020204" pitchFamily="34" charset="0"/>
              <a:cs typeface="Arial" panose="020B0604020202020204" pitchFamily="34" charset="0"/>
            </a:endParaRPr>
          </a:p>
        </p:txBody>
      </p:sp>
      <p:sp>
        <p:nvSpPr>
          <p:cNvPr id="2" name="Rectangle 1"/>
          <p:cNvSpPr/>
          <p:nvPr/>
        </p:nvSpPr>
        <p:spPr>
          <a:xfrm>
            <a:off x="753716" y="5040855"/>
            <a:ext cx="11628074" cy="272299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p:nvSpPr>
        <p:spPr>
          <a:xfrm>
            <a:off x="851442" y="5105671"/>
            <a:ext cx="11568992" cy="954107"/>
          </a:xfrm>
          <a:prstGeom prst="rect">
            <a:avLst/>
          </a:prstGeom>
          <a:solidFill>
            <a:schemeClr val="bg1">
              <a:lumMod val="85000"/>
            </a:schemeClr>
          </a:solid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Transcription Factors Control Gene Expression by Binding to Regulatory DNA Sequences Upstream of Genes</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31435716" y="20764499"/>
            <a:ext cx="11930575" cy="11452096"/>
          </a:xfrm>
          <a:prstGeom prst="rect">
            <a:avLst/>
          </a:prstGeom>
          <a:ln w="28575"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extBox 9"/>
          <p:cNvSpPr txBox="1"/>
          <p:nvPr/>
        </p:nvSpPr>
        <p:spPr>
          <a:xfrm>
            <a:off x="31403844" y="27427788"/>
            <a:ext cx="11930573"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Acknowledgments</a:t>
            </a:r>
          </a:p>
        </p:txBody>
      </p:sp>
      <p:sp>
        <p:nvSpPr>
          <p:cNvPr id="3" name="Rectangle 2"/>
          <p:cNvSpPr/>
          <p:nvPr/>
        </p:nvSpPr>
        <p:spPr>
          <a:xfrm>
            <a:off x="13026300" y="20640243"/>
            <a:ext cx="17743348" cy="11649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835569" y="14852497"/>
            <a:ext cx="11546221" cy="492443"/>
          </a:xfrm>
          <a:prstGeom prst="rect">
            <a:avLst/>
          </a:prstGeom>
          <a:solidFill>
            <a:srgbClr val="D9D9D9"/>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dHAP4 Strain Microarray Data was used to Create a Family of GRNs</a:t>
            </a:r>
            <a:endParaRPr lang="en-US" sz="2600" b="1" dirty="0">
              <a:latin typeface="Arial" panose="020B0604020202020204" pitchFamily="34" charset="0"/>
              <a:cs typeface="Arial" panose="020B0604020202020204" pitchFamily="34" charset="0"/>
            </a:endParaRPr>
          </a:p>
        </p:txBody>
      </p:sp>
      <p:sp>
        <p:nvSpPr>
          <p:cNvPr id="12" name="TextBox 11"/>
          <p:cNvSpPr txBox="1"/>
          <p:nvPr/>
        </p:nvSpPr>
        <p:spPr>
          <a:xfrm>
            <a:off x="31435716" y="20764499"/>
            <a:ext cx="11930575"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Conclusions and Future Directions</a:t>
            </a:r>
            <a:endParaRPr lang="en-US" sz="3200" b="1" dirty="0">
              <a:latin typeface="Arial" panose="020B0604020202020204" pitchFamily="34" charset="0"/>
              <a:cs typeface="Arial" panose="020B0604020202020204" pitchFamily="34" charset="0"/>
            </a:endParaRPr>
          </a:p>
        </p:txBody>
      </p:sp>
      <p:sp>
        <p:nvSpPr>
          <p:cNvPr id="13" name="TextBox 12"/>
          <p:cNvSpPr txBox="1"/>
          <p:nvPr/>
        </p:nvSpPr>
        <p:spPr>
          <a:xfrm>
            <a:off x="31403844" y="29160397"/>
            <a:ext cx="11930573"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References </a:t>
            </a:r>
            <a:endParaRPr lang="en-US" sz="3200" b="1" dirty="0">
              <a:latin typeface="Arial" panose="020B0604020202020204" pitchFamily="34" charset="0"/>
              <a:cs typeface="Arial" panose="020B0604020202020204" pitchFamily="34" charset="0"/>
            </a:endParaRPr>
          </a:p>
        </p:txBody>
      </p:sp>
      <p:sp>
        <p:nvSpPr>
          <p:cNvPr id="18" name="TextBox 17"/>
          <p:cNvSpPr txBox="1"/>
          <p:nvPr/>
        </p:nvSpPr>
        <p:spPr>
          <a:xfrm>
            <a:off x="800935" y="26678609"/>
            <a:ext cx="11546221" cy="461665"/>
          </a:xfrm>
          <a:prstGeom prst="rect">
            <a:avLst/>
          </a:prstGeom>
          <a:solidFill>
            <a:srgbClr val="D9D9D9"/>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L-curve Analysis of dHAP4 networks revealed the ideal alpha value to be 0.002</a:t>
            </a:r>
            <a:endParaRPr lang="en-US" sz="2400" b="1" dirty="0">
              <a:latin typeface="Arial" panose="020B0604020202020204" pitchFamily="34" charset="0"/>
              <a:cs typeface="Arial" panose="020B0604020202020204" pitchFamily="34" charset="0"/>
            </a:endParaRPr>
          </a:p>
        </p:txBody>
      </p:sp>
      <p:sp>
        <p:nvSpPr>
          <p:cNvPr id="19" name="TextBox 18"/>
          <p:cNvSpPr txBox="1"/>
          <p:nvPr/>
        </p:nvSpPr>
        <p:spPr>
          <a:xfrm>
            <a:off x="13026304" y="5105671"/>
            <a:ext cx="30043531" cy="584776"/>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Network size comparison</a:t>
            </a:r>
          </a:p>
        </p:txBody>
      </p:sp>
      <p:sp>
        <p:nvSpPr>
          <p:cNvPr id="20" name="TextBox 19"/>
          <p:cNvSpPr txBox="1"/>
          <p:nvPr/>
        </p:nvSpPr>
        <p:spPr>
          <a:xfrm>
            <a:off x="13026305" y="20640243"/>
            <a:ext cx="17743347"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LSE/Min LSE Table</a:t>
            </a:r>
            <a:endParaRPr lang="en-US" sz="2400" b="1" dirty="0">
              <a:latin typeface="Arial" panose="020B0604020202020204" pitchFamily="34" charset="0"/>
              <a:cs typeface="Arial" panose="020B0604020202020204" pitchFamily="34" charset="0"/>
            </a:endParaRPr>
          </a:p>
        </p:txBody>
      </p:sp>
      <p:sp>
        <p:nvSpPr>
          <p:cNvPr id="22" name="TextBox 21"/>
          <p:cNvSpPr txBox="1"/>
          <p:nvPr/>
        </p:nvSpPr>
        <p:spPr>
          <a:xfrm>
            <a:off x="31602063" y="28036118"/>
            <a:ext cx="11597883" cy="1169551"/>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For their work on the GRNmap code, we would like to thank Juan S. Carrillo, Trixie A. </a:t>
            </a:r>
            <a:r>
              <a:rPr lang="en-US" sz="1400" b="1" dirty="0" err="1" smtClean="0">
                <a:latin typeface="Arial" panose="020B0604020202020204" pitchFamily="34" charset="0"/>
                <a:cs typeface="Arial" panose="020B0604020202020204" pitchFamily="34" charset="0"/>
              </a:rPr>
              <a:t>Roque</a:t>
            </a:r>
            <a:r>
              <a:rPr lang="en-US" sz="1400" b="1" dirty="0" smtClean="0">
                <a:latin typeface="Arial" panose="020B0604020202020204" pitchFamily="34" charset="0"/>
                <a:cs typeface="Arial" panose="020B0604020202020204" pitchFamily="34" charset="0"/>
              </a:rPr>
              <a:t>, Nicholas A. </a:t>
            </a:r>
            <a:r>
              <a:rPr lang="en-US" sz="1400" b="1" dirty="0" err="1" smtClean="0">
                <a:latin typeface="Arial" panose="020B0604020202020204" pitchFamily="34" charset="0"/>
                <a:cs typeface="Arial" panose="020B0604020202020204" pitchFamily="34" charset="0"/>
              </a:rPr>
              <a:t>Rohacz</a:t>
            </a:r>
            <a:r>
              <a:rPr lang="en-US" sz="1400" b="1" dirty="0" smtClean="0">
                <a:latin typeface="Arial" panose="020B0604020202020204" pitchFamily="34" charset="0"/>
                <a:cs typeface="Arial" panose="020B0604020202020204" pitchFamily="34" charset="0"/>
              </a:rPr>
              <a:t>, and Katrina </a:t>
            </a:r>
            <a:r>
              <a:rPr lang="en-US" sz="1400" b="1" dirty="0" err="1" smtClean="0">
                <a:latin typeface="Arial" panose="020B0604020202020204" pitchFamily="34" charset="0"/>
                <a:cs typeface="Arial" panose="020B0604020202020204" pitchFamily="34" charset="0"/>
              </a:rPr>
              <a:t>Sherbina</a:t>
            </a:r>
            <a:r>
              <a:rPr lang="en-US" sz="1400" b="1" dirty="0" smtClean="0">
                <a:latin typeface="Arial" panose="020B0604020202020204" pitchFamily="34" charset="0"/>
                <a:cs typeface="Arial" panose="020B0604020202020204" pitchFamily="34" charset="0"/>
              </a:rPr>
              <a:t>. We thank Nicole A. </a:t>
            </a:r>
            <a:r>
              <a:rPr lang="en-US" sz="1400" b="1" dirty="0" err="1" smtClean="0">
                <a:latin typeface="Arial" panose="020B0604020202020204" pitchFamily="34" charset="0"/>
                <a:cs typeface="Arial" panose="020B0604020202020204" pitchFamily="34" charset="0"/>
              </a:rPr>
              <a:t>Anguiano</a:t>
            </a:r>
            <a:r>
              <a:rPr lang="en-US" sz="1400" b="1" dirty="0" smtClean="0">
                <a:latin typeface="Arial" panose="020B0604020202020204" pitchFamily="34" charset="0"/>
                <a:cs typeface="Arial" panose="020B0604020202020204" pitchFamily="34" charset="0"/>
              </a:rPr>
              <a:t> and </a:t>
            </a:r>
            <a:r>
              <a:rPr lang="en-US" sz="1400" b="1" dirty="0" err="1" smtClean="0">
                <a:latin typeface="Arial" panose="020B0604020202020204" pitchFamily="34" charset="0"/>
                <a:cs typeface="Arial" panose="020B0604020202020204" pitchFamily="34" charset="0"/>
              </a:rPr>
              <a:t>Anindita</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Varshneya</a:t>
            </a:r>
            <a:r>
              <a:rPr lang="en-US" sz="1400" b="1" dirty="0" smtClean="0">
                <a:latin typeface="Arial" panose="020B0604020202020204" pitchFamily="34" charset="0"/>
                <a:cs typeface="Arial" panose="020B0604020202020204" pitchFamily="34" charset="0"/>
              </a:rPr>
              <a:t> for their work on GRNsight visualization. Microarray data was collected by Cybele </a:t>
            </a:r>
            <a:r>
              <a:rPr lang="en-US" sz="1400" b="1" dirty="0" err="1" smtClean="0">
                <a:latin typeface="Arial" panose="020B0604020202020204" pitchFamily="34" charset="0"/>
                <a:cs typeface="Arial" panose="020B0604020202020204" pitchFamily="34" charset="0"/>
              </a:rPr>
              <a:t>Arsan</a:t>
            </a:r>
            <a:r>
              <a:rPr lang="en-US" sz="1400" b="1" dirty="0" smtClean="0">
                <a:latin typeface="Arial" panose="020B0604020202020204" pitchFamily="34" charset="0"/>
                <a:cs typeface="Arial" panose="020B0604020202020204" pitchFamily="34" charset="0"/>
              </a:rPr>
              <a:t>, Wesley </a:t>
            </a:r>
            <a:r>
              <a:rPr lang="en-US" sz="1400" b="1" dirty="0" err="1" smtClean="0">
                <a:latin typeface="Arial" panose="020B0604020202020204" pitchFamily="34" charset="0"/>
                <a:cs typeface="Arial" panose="020B0604020202020204" pitchFamily="34" charset="0"/>
              </a:rPr>
              <a:t>Citti</a:t>
            </a:r>
            <a:r>
              <a:rPr lang="en-US" sz="1400" b="1" dirty="0" smtClean="0">
                <a:latin typeface="Arial" panose="020B0604020202020204" pitchFamily="34" charset="0"/>
                <a:cs typeface="Arial" panose="020B0604020202020204" pitchFamily="34" charset="0"/>
              </a:rPr>
              <a:t>, Kevin </a:t>
            </a:r>
            <a:r>
              <a:rPr lang="en-US" sz="1400" b="1" dirty="0" err="1" smtClean="0">
                <a:latin typeface="Arial" panose="020B0604020202020204" pitchFamily="34" charset="0"/>
                <a:cs typeface="Arial" panose="020B0604020202020204" pitchFamily="34" charset="0"/>
              </a:rPr>
              <a:t>Entzminger</a:t>
            </a:r>
            <a:r>
              <a:rPr lang="en-US" sz="1400" b="1" dirty="0" smtClean="0">
                <a:latin typeface="Arial" panose="020B0604020202020204" pitchFamily="34" charset="0"/>
                <a:cs typeface="Arial" panose="020B0604020202020204" pitchFamily="34" charset="0"/>
              </a:rPr>
              <a:t>, Andrew Herman, Heather King, Lauren </a:t>
            </a:r>
            <a:r>
              <a:rPr lang="en-US" sz="1400" b="1" dirty="0" err="1" smtClean="0">
                <a:latin typeface="Arial" panose="020B0604020202020204" pitchFamily="34" charset="0"/>
                <a:cs typeface="Arial" panose="020B0604020202020204" pitchFamily="34" charset="0"/>
              </a:rPr>
              <a:t>Kubeck</a:t>
            </a:r>
            <a:r>
              <a:rPr lang="en-US" sz="1400" b="1" dirty="0" smtClean="0">
                <a:latin typeface="Arial" panose="020B0604020202020204" pitchFamily="34" charset="0"/>
                <a:cs typeface="Arial" panose="020B0604020202020204" pitchFamily="34" charset="0"/>
              </a:rPr>
              <a:t>, Stephanie </a:t>
            </a:r>
            <a:r>
              <a:rPr lang="en-US" sz="1400" b="1" dirty="0" err="1" smtClean="0">
                <a:latin typeface="Arial" panose="020B0604020202020204" pitchFamily="34" charset="0"/>
                <a:cs typeface="Arial" panose="020B0604020202020204" pitchFamily="34" charset="0"/>
              </a:rPr>
              <a:t>Kuelbs</a:t>
            </a:r>
            <a:r>
              <a:rPr lang="en-US" sz="1400" b="1" dirty="0" smtClean="0">
                <a:latin typeface="Arial" panose="020B0604020202020204" pitchFamily="34" charset="0"/>
                <a:cs typeface="Arial" panose="020B0604020202020204" pitchFamily="34" charset="0"/>
              </a:rPr>
              <a:t>, Elizabeth Liu, Matthew Mejia, Kenny Rodriguez, Olivia </a:t>
            </a:r>
            <a:r>
              <a:rPr lang="en-US" sz="1400" b="1" dirty="0" err="1" smtClean="0">
                <a:latin typeface="Arial" panose="020B0604020202020204" pitchFamily="34" charset="0"/>
                <a:cs typeface="Arial" panose="020B0604020202020204" pitchFamily="34" charset="0"/>
              </a:rPr>
              <a:t>Sakhon</a:t>
            </a:r>
            <a:r>
              <a:rPr lang="en-US" sz="1400" b="1" dirty="0" smtClean="0">
                <a:latin typeface="Arial" panose="020B0604020202020204" pitchFamily="34" charset="0"/>
                <a:cs typeface="Arial" panose="020B0604020202020204" pitchFamily="34" charset="0"/>
              </a:rPr>
              <a:t>, and </a:t>
            </a:r>
            <a:r>
              <a:rPr lang="en-US" sz="1400" b="1" dirty="0" err="1" smtClean="0">
                <a:latin typeface="Arial" panose="020B0604020202020204" pitchFamily="34" charset="0"/>
                <a:cs typeface="Arial" panose="020B0604020202020204" pitchFamily="34" charset="0"/>
              </a:rPr>
              <a:t>Alondra</a:t>
            </a:r>
            <a:r>
              <a:rPr lang="en-US" sz="1400" b="1" dirty="0" smtClean="0">
                <a:latin typeface="Arial" panose="020B0604020202020204" pitchFamily="34" charset="0"/>
                <a:cs typeface="Arial" panose="020B0604020202020204" pitchFamily="34" charset="0"/>
              </a:rPr>
              <a:t> Vega. Partial funding for this project was provided by NSF-RUI 0921038. </a:t>
            </a:r>
          </a:p>
        </p:txBody>
      </p:sp>
      <p:sp>
        <p:nvSpPr>
          <p:cNvPr id="28" name="TextBox 27"/>
          <p:cNvSpPr txBox="1"/>
          <p:nvPr/>
        </p:nvSpPr>
        <p:spPr>
          <a:xfrm>
            <a:off x="13026299" y="24531806"/>
            <a:ext cx="17743347"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Parameter comparison charts (w, b, P’s)</a:t>
            </a:r>
            <a:endParaRPr lang="en-US" sz="2400" b="1" dirty="0">
              <a:latin typeface="Arial" panose="020B0604020202020204" pitchFamily="34" charset="0"/>
              <a:cs typeface="Arial" panose="020B0604020202020204" pitchFamily="34" charset="0"/>
            </a:endParaRPr>
          </a:p>
        </p:txBody>
      </p:sp>
      <p:sp>
        <p:nvSpPr>
          <p:cNvPr id="30" name="TextBox 29"/>
          <p:cNvSpPr txBox="1"/>
          <p:nvPr/>
        </p:nvSpPr>
        <p:spPr>
          <a:xfrm>
            <a:off x="13021936" y="18604983"/>
            <a:ext cx="29943253"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MSE’s and ANOVA p values for the most interesting genes</a:t>
            </a:r>
            <a:endParaRPr lang="en-US" sz="2400" b="1" dirty="0">
              <a:latin typeface="Arial" panose="020B0604020202020204" pitchFamily="34" charset="0"/>
              <a:cs typeface="Arial" panose="020B0604020202020204" pitchFamily="34" charset="0"/>
            </a:endParaRPr>
          </a:p>
        </p:txBody>
      </p:sp>
      <p:pic>
        <p:nvPicPr>
          <p:cNvPr id="42" name="Picture 2" descr="Transcription"/>
          <p:cNvPicPr>
            <a:picLocks noChangeAspect="1" noChangeArrowheads="1"/>
          </p:cNvPicPr>
          <p:nvPr/>
        </p:nvPicPr>
        <p:blipFill>
          <a:blip r:embed="rId3" cstate="email">
            <a:extLst>
              <a:ext uri="{28A0092B-C50C-407E-A947-70E740481C1C}">
                <a14:useLocalDpi xmlns:a14="http://schemas.microsoft.com/office/drawing/2010/main" val="0"/>
              </a:ext>
            </a:extLst>
          </a:blip>
          <a:srcRect t="24394"/>
          <a:stretch>
            <a:fillRect/>
          </a:stretch>
        </p:blipFill>
        <p:spPr>
          <a:xfrm>
            <a:off x="993919" y="6293685"/>
            <a:ext cx="4953152" cy="3221137"/>
          </a:xfrm>
          <a:prstGeom prst="rect">
            <a:avLst/>
          </a:prstGeom>
          <a:noFill/>
        </p:spPr>
      </p:pic>
      <p:sp>
        <p:nvSpPr>
          <p:cNvPr id="43" name="TextBox 42"/>
          <p:cNvSpPr txBox="1"/>
          <p:nvPr/>
        </p:nvSpPr>
        <p:spPr>
          <a:xfrm>
            <a:off x="5878573" y="6391733"/>
            <a:ext cx="6348186" cy="2862323"/>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Activators increase gene expression.</a:t>
            </a:r>
          </a:p>
          <a:p>
            <a:pPr marL="342900" indent="-342900">
              <a:buFont typeface="Arial"/>
              <a:buChar char="•"/>
            </a:pPr>
            <a:r>
              <a:rPr lang="en-US" sz="1800" b="1" dirty="0" smtClean="0">
                <a:latin typeface="Arial"/>
                <a:cs typeface="Arial"/>
              </a:rPr>
              <a:t>Repressors decrease gene expression.</a:t>
            </a:r>
          </a:p>
          <a:p>
            <a:pPr marL="342900" indent="-342900">
              <a:buFont typeface="Arial"/>
              <a:buChar char="•"/>
            </a:pPr>
            <a:r>
              <a:rPr lang="en-US" sz="1800" b="1" dirty="0" smtClean="0">
                <a:latin typeface="Arial"/>
                <a:cs typeface="Arial"/>
              </a:rPr>
              <a:t>Transcription factors are themselves proteins that are encoded by genes.</a:t>
            </a:r>
          </a:p>
          <a:p>
            <a:pPr marL="342900" indent="-342900">
              <a:buFont typeface="Arial"/>
              <a:buChar char="•"/>
            </a:pPr>
            <a:r>
              <a:rPr lang="en-US" sz="1800" b="1" dirty="0" smtClean="0">
                <a:latin typeface="Arial"/>
                <a:cs typeface="Arial"/>
              </a:rPr>
              <a:t>A </a:t>
            </a:r>
            <a:r>
              <a:rPr lang="en-US" sz="1800" b="1" dirty="0" smtClean="0">
                <a:latin typeface="Arial" panose="020B0604020202020204" pitchFamily="34" charset="0"/>
                <a:cs typeface="Arial" panose="020B0604020202020204" pitchFamily="34" charset="0"/>
              </a:rPr>
              <a:t>gene </a:t>
            </a:r>
            <a:r>
              <a:rPr lang="en-US" sz="1800" b="1" dirty="0">
                <a:latin typeface="Arial" panose="020B0604020202020204" pitchFamily="34" charset="0"/>
                <a:cs typeface="Arial" panose="020B0604020202020204" pitchFamily="34" charset="0"/>
              </a:rPr>
              <a:t>regulatory network (GRN) consists of a set of transcription factors that regulate the level of expression </a:t>
            </a:r>
            <a:r>
              <a:rPr lang="en-US" sz="1800" b="1" dirty="0" smtClean="0">
                <a:latin typeface="Arial" panose="020B0604020202020204" pitchFamily="34" charset="0"/>
                <a:cs typeface="Arial" panose="020B0604020202020204" pitchFamily="34" charset="0"/>
              </a:rPr>
              <a:t>of a set of target genes, which can include other transcription factors.</a:t>
            </a:r>
          </a:p>
          <a:p>
            <a:pPr marL="342900" indent="-342900">
              <a:buFont typeface="Arial"/>
              <a:buChar char="•"/>
            </a:pPr>
            <a:r>
              <a:rPr lang="en-US" sz="1800" b="1" dirty="0" smtClean="0">
                <a:latin typeface="Arial" panose="020B0604020202020204" pitchFamily="34" charset="0"/>
                <a:cs typeface="Arial" panose="020B0604020202020204" pitchFamily="34" charset="0"/>
              </a:rPr>
              <a:t>The dynamics of a GRN is how the expression of genes in the network change over time.</a:t>
            </a:r>
            <a:endParaRPr lang="en-US" sz="1800" b="1" dirty="0" smtClean="0">
              <a:latin typeface="Arial"/>
              <a:cs typeface="Arial"/>
            </a:endParaRPr>
          </a:p>
        </p:txBody>
      </p:sp>
      <p:sp>
        <p:nvSpPr>
          <p:cNvPr id="44" name="TextBox 43"/>
          <p:cNvSpPr txBox="1"/>
          <p:nvPr/>
        </p:nvSpPr>
        <p:spPr>
          <a:xfrm>
            <a:off x="993919" y="10503990"/>
            <a:ext cx="5914892" cy="4247317"/>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However, little is known about which transcription factors regulate this response.</a:t>
            </a:r>
          </a:p>
          <a:p>
            <a:pPr marL="342900" indent="-342900">
              <a:buFont typeface="Arial"/>
              <a:buChar char="•"/>
            </a:pPr>
            <a:r>
              <a:rPr lang="en-US" sz="1800" b="1" dirty="0" smtClean="0">
                <a:latin typeface="Arial"/>
                <a:cs typeface="Arial"/>
              </a:rPr>
              <a:t>The Dahlquist lab has studied the global transcriptional response to cold shock using DNA microarrays, which measure the level of mRNA expression for all 6000 genes in yeast.</a:t>
            </a:r>
          </a:p>
          <a:p>
            <a:pPr marL="342900" indent="-342900">
              <a:buFont typeface="Arial"/>
              <a:buChar char="•"/>
            </a:pPr>
            <a:r>
              <a:rPr lang="en-US" sz="1800" b="1" dirty="0" smtClean="0">
                <a:latin typeface="Arial"/>
                <a:cs typeface="Arial"/>
              </a:rPr>
              <a:t>We have collected expression data from the wild type strain and five transcription factor deletion strains (Δcin5, Δgln3, Δhmo1, </a:t>
            </a:r>
            <a:r>
              <a:rPr lang="en-US" sz="1800" b="1" dirty="0">
                <a:latin typeface="Arial"/>
                <a:cs typeface="Arial"/>
              </a:rPr>
              <a:t>Δzap1, </a:t>
            </a:r>
            <a:r>
              <a:rPr lang="en-US" sz="1800" b="1" dirty="0" smtClean="0">
                <a:latin typeface="Arial"/>
                <a:cs typeface="Arial"/>
              </a:rPr>
              <a:t>Δhap4 ) before cold shock and after 15, 30, and 60 minutes of cold shock at 13°C.</a:t>
            </a:r>
          </a:p>
          <a:p>
            <a:pPr marL="342900" indent="-342900">
              <a:buFont typeface="Arial"/>
              <a:buChar char="•"/>
            </a:pPr>
            <a:r>
              <a:rPr lang="en-US" sz="1800" b="1" dirty="0" smtClean="0">
                <a:latin typeface="Arial"/>
                <a:cs typeface="Arial"/>
              </a:rPr>
              <a:t>We are using mathematical modeling to determine the relative influence of each transcription factor in the GRN that controls the cold shock response.</a:t>
            </a:r>
            <a:endParaRPr lang="en-US" sz="1800" b="1" dirty="0">
              <a:latin typeface="Arial"/>
              <a:cs typeface="Arial"/>
            </a:endParaRPr>
          </a:p>
        </p:txBody>
      </p:sp>
      <p:sp>
        <p:nvSpPr>
          <p:cNvPr id="46" name="TextBox 45"/>
          <p:cNvSpPr txBox="1"/>
          <p:nvPr/>
        </p:nvSpPr>
        <p:spPr>
          <a:xfrm>
            <a:off x="1473358" y="20036950"/>
            <a:ext cx="8489791" cy="727549"/>
          </a:xfrm>
          <a:prstGeom prst="rect">
            <a:avLst/>
          </a:prstGeom>
          <a:noFill/>
        </p:spPr>
        <p:txBody>
          <a:bodyPr wrap="square" rtlCol="0">
            <a:spAutoFit/>
          </a:bodyPr>
          <a:lstStyle/>
          <a:p>
            <a:endParaRPr lang="en-US" sz="2000" b="1" dirty="0">
              <a:latin typeface="Arial"/>
              <a:cs typeface="Arial"/>
            </a:endParaRPr>
          </a:p>
        </p:txBody>
      </p:sp>
      <p:graphicFrame>
        <p:nvGraphicFramePr>
          <p:cNvPr id="47" name="Object 3"/>
          <p:cNvGraphicFramePr>
            <a:graphicFrameLocks noChangeAspect="1"/>
          </p:cNvGraphicFramePr>
          <p:nvPr>
            <p:extLst>
              <p:ext uri="{D42A27DB-BD31-4B8C-83A1-F6EECF244321}">
                <p14:modId xmlns:p14="http://schemas.microsoft.com/office/powerpoint/2010/main" val="2268695829"/>
              </p:ext>
            </p:extLst>
          </p:nvPr>
        </p:nvGraphicFramePr>
        <p:xfrm>
          <a:off x="1780329" y="24983955"/>
          <a:ext cx="3508801" cy="788004"/>
        </p:xfrm>
        <a:graphic>
          <a:graphicData uri="http://schemas.openxmlformats.org/presentationml/2006/ole">
            <mc:AlternateContent xmlns:mc="http://schemas.openxmlformats.org/markup-compatibility/2006">
              <mc:Choice xmlns:v="urn:schemas-microsoft-com:vml" Requires="v">
                <p:oleObj spid="_x0000_s6231" name="Equation" r:id="rId4" imgW="2108160" imgH="444240" progId="Equation.3">
                  <p:embed/>
                </p:oleObj>
              </mc:Choice>
              <mc:Fallback>
                <p:oleObj name="Equation" r:id="rId4" imgW="210816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0329" y="24983955"/>
                        <a:ext cx="3508801" cy="788004"/>
                      </a:xfrm>
                      <a:prstGeom prst="rect">
                        <a:avLst/>
                      </a:prstGeom>
                      <a:noFill/>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839859754"/>
              </p:ext>
            </p:extLst>
          </p:nvPr>
        </p:nvGraphicFramePr>
        <p:xfrm>
          <a:off x="7611899" y="22187925"/>
          <a:ext cx="4291174" cy="1072794"/>
        </p:xfrm>
        <a:graphic>
          <a:graphicData uri="http://schemas.openxmlformats.org/presentationml/2006/ole">
            <mc:AlternateContent xmlns:mc="http://schemas.openxmlformats.org/markup-compatibility/2006">
              <mc:Choice xmlns:v="urn:schemas-microsoft-com:vml" Requires="v">
                <p:oleObj spid="_x0000_s6232" name="Equation" r:id="rId6" imgW="2743200" imgH="685800" progId="Equation.3">
                  <p:embed/>
                </p:oleObj>
              </mc:Choice>
              <mc:Fallback>
                <p:oleObj name="Equation" r:id="rId6" imgW="27432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1899" y="22187925"/>
                        <a:ext cx="4291174" cy="1072794"/>
                      </a:xfrm>
                      <a:prstGeom prst="rect">
                        <a:avLst/>
                      </a:prstGeom>
                      <a:noFill/>
                      <a:ln>
                        <a:noFill/>
                      </a:ln>
                      <a:extLst/>
                    </p:spPr>
                  </p:pic>
                </p:oleObj>
              </mc:Fallback>
            </mc:AlternateContent>
          </a:graphicData>
        </a:graphic>
      </p:graphicFrame>
      <p:pic>
        <p:nvPicPr>
          <p:cNvPr id="52" name="Picture 51" descr="Screen Shot 2015-03-07 at 12.55.56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8039" y="23434083"/>
            <a:ext cx="2014416" cy="1770079"/>
          </a:xfrm>
          <a:prstGeom prst="rect">
            <a:avLst/>
          </a:prstGeom>
        </p:spPr>
      </p:pic>
      <p:grpSp>
        <p:nvGrpSpPr>
          <p:cNvPr id="59" name="Group 1184"/>
          <p:cNvGrpSpPr>
            <a:grpSpLocks/>
          </p:cNvGrpSpPr>
          <p:nvPr/>
        </p:nvGrpSpPr>
        <p:grpSpPr bwMode="auto">
          <a:xfrm>
            <a:off x="9327398" y="23808635"/>
            <a:ext cx="2858266" cy="2419388"/>
            <a:chOff x="666" y="21558"/>
            <a:chExt cx="2496" cy="2112"/>
          </a:xfrm>
        </p:grpSpPr>
        <p:pic>
          <p:nvPicPr>
            <p:cNvPr id="60" name="Picture 46"/>
            <p:cNvPicPr>
              <a:picLocks noChangeAspect="1" noChangeArrowheads="1"/>
            </p:cNvPicPr>
            <p:nvPr/>
          </p:nvPicPr>
          <p:blipFill>
            <a:blip r:embed="rId9" cstate="email">
              <a:extLst>
                <a:ext uri="{28A0092B-C50C-407E-A947-70E740481C1C}">
                  <a14:useLocalDpi xmlns:a14="http://schemas.microsoft.com/office/drawing/2010/main" val="0"/>
                </a:ext>
              </a:extLst>
            </a:blip>
            <a:srcRect l="28751" t="23000" r="28125" b="20000"/>
            <a:stretch>
              <a:fillRect/>
            </a:stretch>
          </p:blipFill>
          <p:spPr bwMode="auto">
            <a:xfrm>
              <a:off x="810" y="21558"/>
              <a:ext cx="2352" cy="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47"/>
            <p:cNvSpPr>
              <a:spLocks noChangeArrowheads="1"/>
            </p:cNvSpPr>
            <p:nvPr/>
          </p:nvSpPr>
          <p:spPr bwMode="auto">
            <a:xfrm>
              <a:off x="666" y="23334"/>
              <a:ext cx="28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eaLnBrk="0" hangingPunct="0">
                <a:defRPr sz="2400" b="1">
                  <a:solidFill>
                    <a:schemeClr val="tx1"/>
                  </a:solidFill>
                  <a:latin typeface="Arial" pitchFamily="34" charset="0"/>
                </a:defRPr>
              </a:lvl1pPr>
              <a:lvl2pPr marL="742950" indent="-285750" defTabSz="457200" eaLnBrk="0" hangingPunct="0">
                <a:defRPr sz="2400" b="1">
                  <a:solidFill>
                    <a:schemeClr val="tx1"/>
                  </a:solidFill>
                  <a:latin typeface="Arial" pitchFamily="34" charset="0"/>
                </a:defRPr>
              </a:lvl2pPr>
              <a:lvl3pPr marL="1143000" indent="-228600" defTabSz="457200" eaLnBrk="0" hangingPunct="0">
                <a:defRPr sz="2400" b="1">
                  <a:solidFill>
                    <a:schemeClr val="tx1"/>
                  </a:solidFill>
                  <a:latin typeface="Arial" pitchFamily="34" charset="0"/>
                </a:defRPr>
              </a:lvl3pPr>
              <a:lvl4pPr marL="1600200" indent="-228600" defTabSz="457200" eaLnBrk="0" hangingPunct="0">
                <a:defRPr sz="2400" b="1">
                  <a:solidFill>
                    <a:schemeClr val="tx1"/>
                  </a:solidFill>
                  <a:latin typeface="Arial" pitchFamily="34" charset="0"/>
                </a:defRPr>
              </a:lvl4pPr>
              <a:lvl5pPr marL="2057400" indent="-228600" defTabSz="457200" eaLnBrk="0" hangingPunct="0">
                <a:defRPr sz="2400" b="1">
                  <a:solidFill>
                    <a:schemeClr val="tx1"/>
                  </a:solidFill>
                  <a:latin typeface="Arial" pitchFamily="34" charset="0"/>
                </a:defRPr>
              </a:lvl5pPr>
              <a:lvl6pPr marL="2514600" indent="-228600" defTabSz="457200" eaLnBrk="0" fontAlgn="base" hangingPunct="0">
                <a:spcBef>
                  <a:spcPct val="0"/>
                </a:spcBef>
                <a:spcAft>
                  <a:spcPct val="0"/>
                </a:spcAft>
                <a:defRPr sz="2400" b="1">
                  <a:solidFill>
                    <a:schemeClr val="tx1"/>
                  </a:solidFill>
                  <a:latin typeface="Arial" pitchFamily="34" charset="0"/>
                </a:defRPr>
              </a:lvl6pPr>
              <a:lvl7pPr marL="2971800" indent="-228600" defTabSz="457200" eaLnBrk="0" fontAlgn="base" hangingPunct="0">
                <a:spcBef>
                  <a:spcPct val="0"/>
                </a:spcBef>
                <a:spcAft>
                  <a:spcPct val="0"/>
                </a:spcAft>
                <a:defRPr sz="2400" b="1">
                  <a:solidFill>
                    <a:schemeClr val="tx1"/>
                  </a:solidFill>
                  <a:latin typeface="Arial" pitchFamily="34" charset="0"/>
                </a:defRPr>
              </a:lvl7pPr>
              <a:lvl8pPr marL="3429000" indent="-228600" defTabSz="457200" eaLnBrk="0" fontAlgn="base" hangingPunct="0">
                <a:spcBef>
                  <a:spcPct val="0"/>
                </a:spcBef>
                <a:spcAft>
                  <a:spcPct val="0"/>
                </a:spcAft>
                <a:defRPr sz="2400" b="1">
                  <a:solidFill>
                    <a:schemeClr val="tx1"/>
                  </a:solidFill>
                  <a:latin typeface="Arial" pitchFamily="34" charset="0"/>
                </a:defRPr>
              </a:lvl8pPr>
              <a:lvl9pPr marL="3886200" indent="-228600" defTabSz="4572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sz="1800">
                <a:ea typeface="MS PGothic" pitchFamily="34" charset="-128"/>
              </a:endParaRPr>
            </a:p>
          </p:txBody>
        </p:sp>
      </p:grpSp>
      <p:sp>
        <p:nvSpPr>
          <p:cNvPr id="75" name="TextBox 74"/>
          <p:cNvSpPr txBox="1"/>
          <p:nvPr/>
        </p:nvSpPr>
        <p:spPr>
          <a:xfrm>
            <a:off x="31890948" y="29745172"/>
            <a:ext cx="10998137" cy="2339615"/>
          </a:xfrm>
          <a:prstGeom prst="rect">
            <a:avLst/>
          </a:prstGeom>
          <a:noFill/>
        </p:spPr>
        <p:txBody>
          <a:bodyPr wrap="square" rtlCol="0">
            <a:spAutoFit/>
          </a:bodyPr>
          <a:lstStyle/>
          <a:p>
            <a:pPr>
              <a:lnSpc>
                <a:spcPct val="80000"/>
              </a:lnSpc>
            </a:pPr>
            <a:endParaRPr lang="en-US" sz="1300" b="1" dirty="0" smtClean="0">
              <a:latin typeface="Arial"/>
              <a:cs typeface="Arial"/>
            </a:endParaRPr>
          </a:p>
          <a:p>
            <a:pPr>
              <a:lnSpc>
                <a:spcPct val="80000"/>
              </a:lnSpc>
            </a:pPr>
            <a:r>
              <a:rPr lang="en-US" sz="1300" b="1" dirty="0">
                <a:latin typeface="Arial"/>
                <a:cs typeface="Arial"/>
              </a:rPr>
              <a:t>Dahlquist, </a:t>
            </a:r>
            <a:r>
              <a:rPr lang="en-US" sz="1300" b="1" dirty="0" err="1">
                <a:latin typeface="Arial"/>
                <a:cs typeface="Arial"/>
              </a:rPr>
              <a:t>Kam</a:t>
            </a:r>
            <a:r>
              <a:rPr lang="en-US" sz="1300" b="1" dirty="0">
                <a:latin typeface="Arial"/>
                <a:cs typeface="Arial"/>
              </a:rPr>
              <a:t>., Fitzpatrick, Ben., Camacho, Erika., </a:t>
            </a:r>
            <a:r>
              <a:rPr lang="en-US" sz="1300" b="1" dirty="0" err="1">
                <a:latin typeface="Arial"/>
                <a:cs typeface="Arial"/>
              </a:rPr>
              <a:t>Entzminger</a:t>
            </a:r>
            <a:r>
              <a:rPr lang="en-US" sz="1300" b="1" dirty="0">
                <a:latin typeface="Arial"/>
                <a:cs typeface="Arial"/>
              </a:rPr>
              <a:t>, Stephanie., </a:t>
            </a:r>
            <a:r>
              <a:rPr lang="en-US" sz="1300" b="1" dirty="0" err="1">
                <a:latin typeface="Arial"/>
                <a:cs typeface="Arial"/>
              </a:rPr>
              <a:t>Wanner</a:t>
            </a:r>
            <a:r>
              <a:rPr lang="en-US" sz="1300" b="1" dirty="0">
                <a:latin typeface="Arial"/>
                <a:cs typeface="Arial"/>
              </a:rPr>
              <a:t>, Nathan</a:t>
            </a:r>
            <a:r>
              <a:rPr lang="en-US" sz="1300" b="1" dirty="0" smtClean="0">
                <a:latin typeface="Arial"/>
                <a:cs typeface="Arial"/>
              </a:rPr>
              <a:t>. (2015)</a:t>
            </a:r>
            <a:r>
              <a:rPr lang="en-US" sz="1300" b="1" dirty="0">
                <a:latin typeface="Arial"/>
                <a:cs typeface="Arial"/>
              </a:rPr>
              <a:t>. Parameter estimation </a:t>
            </a:r>
            <a:r>
              <a:rPr lang="en-US" sz="1300" b="1" dirty="0" smtClean="0">
                <a:latin typeface="Arial"/>
                <a:cs typeface="Arial"/>
              </a:rPr>
              <a:t>for gene </a:t>
            </a:r>
            <a:r>
              <a:rPr lang="en-US" sz="1300" b="1" dirty="0">
                <a:latin typeface="Arial"/>
                <a:cs typeface="Arial"/>
              </a:rPr>
              <a:t>regulatory networks from microarray data: </a:t>
            </a:r>
            <a:r>
              <a:rPr lang="en-US" sz="1300" b="1" dirty="0" smtClean="0">
                <a:latin typeface="Arial"/>
                <a:cs typeface="Arial"/>
              </a:rPr>
              <a:t>cold shock </a:t>
            </a:r>
            <a:r>
              <a:rPr lang="en-US" sz="1300" b="1" dirty="0">
                <a:latin typeface="Arial"/>
                <a:cs typeface="Arial"/>
              </a:rPr>
              <a:t>response in Saccharomyces </a:t>
            </a:r>
            <a:r>
              <a:rPr lang="en-US" sz="1300" b="1" dirty="0" err="1">
                <a:latin typeface="Arial"/>
                <a:cs typeface="Arial"/>
              </a:rPr>
              <a:t>cerevisiae</a:t>
            </a:r>
            <a:r>
              <a:rPr lang="en-US" sz="1300" b="1" dirty="0">
                <a:latin typeface="Arial"/>
                <a:cs typeface="Arial"/>
              </a:rPr>
              <a:t>. </a:t>
            </a:r>
            <a:r>
              <a:rPr lang="en-US" sz="1300" b="1" dirty="0" smtClean="0">
                <a:latin typeface="Arial"/>
                <a:cs typeface="Arial"/>
              </a:rPr>
              <a:t>Submitted.</a:t>
            </a:r>
          </a:p>
          <a:p>
            <a:pPr>
              <a:lnSpc>
                <a:spcPct val="80000"/>
              </a:lnSpc>
            </a:pPr>
            <a:endParaRPr lang="en-US" sz="1300" b="1" dirty="0" smtClean="0">
              <a:latin typeface="Arial"/>
              <a:cs typeface="Arial"/>
            </a:endParaRPr>
          </a:p>
          <a:p>
            <a:pPr>
              <a:lnSpc>
                <a:spcPct val="80000"/>
              </a:lnSpc>
            </a:pPr>
            <a:r>
              <a:rPr lang="en-US" sz="1300" b="1" dirty="0">
                <a:latin typeface="Arial"/>
                <a:cs typeface="Arial"/>
              </a:rPr>
              <a:t>Freeman, S. (2002). </a:t>
            </a:r>
            <a:r>
              <a:rPr lang="en-US" sz="1300" b="1" i="1" dirty="0">
                <a:latin typeface="Arial"/>
                <a:cs typeface="Arial"/>
              </a:rPr>
              <a:t>Biological science</a:t>
            </a:r>
            <a:r>
              <a:rPr lang="en-US" sz="1300" b="1" dirty="0">
                <a:latin typeface="Arial"/>
                <a:cs typeface="Arial"/>
              </a:rPr>
              <a:t> (First ed.). Prentice Hall.</a:t>
            </a:r>
            <a:endParaRPr lang="en-US" sz="1300" b="1" dirty="0" smtClean="0">
              <a:latin typeface="Arial"/>
              <a:cs typeface="Arial"/>
            </a:endParaRPr>
          </a:p>
          <a:p>
            <a:pPr>
              <a:lnSpc>
                <a:spcPct val="80000"/>
              </a:lnSpc>
            </a:pPr>
            <a:endParaRPr lang="en-US" sz="1300" b="1" dirty="0">
              <a:latin typeface="Arial"/>
              <a:cs typeface="Arial"/>
            </a:endParaRPr>
          </a:p>
          <a:p>
            <a:pPr>
              <a:lnSpc>
                <a:spcPct val="80000"/>
              </a:lnSpc>
            </a:pPr>
            <a:r>
              <a:rPr lang="en-US" sz="1300" b="1" dirty="0" smtClean="0">
                <a:latin typeface="Arial"/>
                <a:cs typeface="Arial"/>
              </a:rPr>
              <a:t>GRNmap. (</a:t>
            </a:r>
            <a:r>
              <a:rPr lang="en-US" sz="1300" b="1" dirty="0" err="1" smtClean="0">
                <a:latin typeface="Arial"/>
                <a:cs typeface="Arial"/>
              </a:rPr>
              <a:t>n.d.</a:t>
            </a:r>
            <a:r>
              <a:rPr lang="en-US" sz="1300" b="1" dirty="0" smtClean="0">
                <a:latin typeface="Arial"/>
                <a:cs typeface="Arial"/>
              </a:rPr>
              <a:t>). Retrieved March </a:t>
            </a:r>
            <a:r>
              <a:rPr lang="en-US" sz="1300" b="1" dirty="0">
                <a:latin typeface="Arial"/>
                <a:cs typeface="Arial"/>
              </a:rPr>
              <a:t>6</a:t>
            </a:r>
            <a:r>
              <a:rPr lang="en-US" sz="1300" b="1" dirty="0" smtClean="0">
                <a:latin typeface="Arial"/>
                <a:cs typeface="Arial"/>
              </a:rPr>
              <a:t>, 2016, from </a:t>
            </a:r>
            <a:r>
              <a:rPr lang="de-DE" sz="1300" b="1" dirty="0">
                <a:latin typeface="Arial"/>
                <a:cs typeface="Arial"/>
              </a:rPr>
              <a:t>https://</a:t>
            </a:r>
            <a:r>
              <a:rPr lang="de-DE" sz="1300" b="1" dirty="0" err="1">
                <a:latin typeface="Arial"/>
                <a:cs typeface="Arial"/>
              </a:rPr>
              <a:t>github.com</a:t>
            </a:r>
            <a:r>
              <a:rPr lang="de-DE" sz="1300" b="1" dirty="0">
                <a:latin typeface="Arial"/>
                <a:cs typeface="Arial"/>
              </a:rPr>
              <a:t>/</a:t>
            </a:r>
            <a:r>
              <a:rPr lang="de-DE" sz="1300" b="1" dirty="0" err="1">
                <a:latin typeface="Arial"/>
                <a:cs typeface="Arial"/>
              </a:rPr>
              <a:t>kdahlquist</a:t>
            </a:r>
            <a:r>
              <a:rPr lang="de-DE" sz="1300" b="1" dirty="0">
                <a:latin typeface="Arial"/>
                <a:cs typeface="Arial"/>
              </a:rPr>
              <a:t>/</a:t>
            </a:r>
            <a:r>
              <a:rPr lang="de-DE" sz="1300" b="1" dirty="0" err="1">
                <a:latin typeface="Arial"/>
                <a:cs typeface="Arial"/>
              </a:rPr>
              <a:t>GRNmap</a:t>
            </a:r>
            <a:r>
              <a:rPr lang="de-DE" sz="1300" b="1" dirty="0" smtClean="0">
                <a:latin typeface="Arial"/>
                <a:cs typeface="Arial"/>
              </a:rPr>
              <a:t>/.</a:t>
            </a:r>
          </a:p>
          <a:p>
            <a:pPr>
              <a:lnSpc>
                <a:spcPct val="80000"/>
              </a:lnSpc>
            </a:pPr>
            <a:endParaRPr lang="en-US" sz="1300" b="1" dirty="0" smtClean="0">
              <a:latin typeface="Arial"/>
              <a:cs typeface="Arial"/>
            </a:endParaRPr>
          </a:p>
          <a:p>
            <a:pPr>
              <a:lnSpc>
                <a:spcPct val="80000"/>
              </a:lnSpc>
            </a:pPr>
            <a:r>
              <a:rPr lang="en-US" sz="1300" b="1" dirty="0">
                <a:latin typeface="Arial"/>
                <a:cs typeface="Arial"/>
              </a:rPr>
              <a:t>GRNsight. (</a:t>
            </a:r>
            <a:r>
              <a:rPr lang="en-US" sz="1300" b="1" dirty="0" err="1">
                <a:latin typeface="Arial"/>
                <a:cs typeface="Arial"/>
              </a:rPr>
              <a:t>n.d.</a:t>
            </a:r>
            <a:r>
              <a:rPr lang="en-US" sz="1300" b="1" dirty="0">
                <a:latin typeface="Arial"/>
                <a:cs typeface="Arial"/>
              </a:rPr>
              <a:t>). Retrieved March 6</a:t>
            </a:r>
            <a:r>
              <a:rPr lang="en-US" sz="1300" b="1" dirty="0" smtClean="0">
                <a:latin typeface="Arial"/>
                <a:cs typeface="Arial"/>
              </a:rPr>
              <a:t>, 2016, </a:t>
            </a:r>
            <a:r>
              <a:rPr lang="en-US" sz="1300" b="1" dirty="0">
                <a:latin typeface="Arial"/>
                <a:cs typeface="Arial"/>
              </a:rPr>
              <a:t>from http://dondi.github.io/GRNsight</a:t>
            </a:r>
            <a:r>
              <a:rPr lang="en-US" sz="1300" b="1" dirty="0" smtClean="0">
                <a:latin typeface="Arial"/>
                <a:cs typeface="Arial"/>
              </a:rPr>
              <a:t>/.</a:t>
            </a:r>
          </a:p>
          <a:p>
            <a:pPr>
              <a:lnSpc>
                <a:spcPct val="80000"/>
              </a:lnSpc>
            </a:pPr>
            <a:r>
              <a:rPr lang="tr-TR" sz="1300" b="1" dirty="0">
                <a:latin typeface="Arial"/>
                <a:cs typeface="Arial"/>
              </a:rPr>
              <a:t/>
            </a:r>
            <a:br>
              <a:rPr lang="tr-TR" sz="1300" b="1" dirty="0">
                <a:latin typeface="Arial"/>
                <a:cs typeface="Arial"/>
              </a:rPr>
            </a:br>
            <a:r>
              <a:rPr lang="en-US" sz="1300" b="1" dirty="0" err="1">
                <a:latin typeface="Arial"/>
                <a:cs typeface="Arial"/>
              </a:rPr>
              <a:t>Dário</a:t>
            </a:r>
            <a:r>
              <a:rPr lang="en-US" sz="1300" b="1" dirty="0">
                <a:latin typeface="Arial"/>
                <a:cs typeface="Arial"/>
              </a:rPr>
              <a:t> </a:t>
            </a:r>
            <a:r>
              <a:rPr lang="en-US" sz="1300" b="1" dirty="0" err="1">
                <a:latin typeface="Arial"/>
                <a:cs typeface="Arial"/>
              </a:rPr>
              <a:t>Abdulrehman</a:t>
            </a:r>
            <a:r>
              <a:rPr lang="en-US" sz="1300" b="1" dirty="0">
                <a:latin typeface="Arial"/>
                <a:cs typeface="Arial"/>
              </a:rPr>
              <a:t>, Pedro T. </a:t>
            </a:r>
            <a:r>
              <a:rPr lang="en-US" sz="1300" b="1" dirty="0" err="1">
                <a:latin typeface="Arial"/>
                <a:cs typeface="Arial"/>
              </a:rPr>
              <a:t>Monteiro</a:t>
            </a:r>
            <a:r>
              <a:rPr lang="en-US" sz="1300" b="1" dirty="0">
                <a:latin typeface="Arial"/>
                <a:cs typeface="Arial"/>
              </a:rPr>
              <a:t>, Miguel C. Teixeira, </a:t>
            </a:r>
            <a:r>
              <a:rPr lang="en-US" sz="1300" b="1" dirty="0" err="1">
                <a:latin typeface="Arial"/>
                <a:cs typeface="Arial"/>
              </a:rPr>
              <a:t>Nuno</a:t>
            </a:r>
            <a:r>
              <a:rPr lang="en-US" sz="1300" b="1" dirty="0">
                <a:latin typeface="Arial"/>
                <a:cs typeface="Arial"/>
              </a:rPr>
              <a:t> P. Mira, </a:t>
            </a:r>
            <a:r>
              <a:rPr lang="en-US" sz="1300" b="1" dirty="0" err="1">
                <a:latin typeface="Arial"/>
                <a:cs typeface="Arial"/>
              </a:rPr>
              <a:t>Artur</a:t>
            </a:r>
            <a:r>
              <a:rPr lang="en-US" sz="1300" b="1" dirty="0">
                <a:latin typeface="Arial"/>
                <a:cs typeface="Arial"/>
              </a:rPr>
              <a:t> B. </a:t>
            </a:r>
            <a:r>
              <a:rPr lang="en-US" sz="1300" b="1" dirty="0" err="1">
                <a:latin typeface="Arial"/>
                <a:cs typeface="Arial"/>
              </a:rPr>
              <a:t>Lourenço</a:t>
            </a:r>
            <a:r>
              <a:rPr lang="en-US" sz="1300" b="1" dirty="0">
                <a:latin typeface="Arial"/>
                <a:cs typeface="Arial"/>
              </a:rPr>
              <a:t>, Sandra C. dos Santos, </a:t>
            </a:r>
            <a:r>
              <a:rPr lang="en-US" sz="1300" b="1" dirty="0" err="1">
                <a:latin typeface="Arial"/>
                <a:cs typeface="Arial"/>
              </a:rPr>
              <a:t>Tânia</a:t>
            </a:r>
            <a:r>
              <a:rPr lang="en-US" sz="1300" b="1" dirty="0">
                <a:latin typeface="Arial"/>
                <a:cs typeface="Arial"/>
              </a:rPr>
              <a:t> R. </a:t>
            </a:r>
            <a:r>
              <a:rPr lang="en-US" sz="1300" b="1" dirty="0" err="1">
                <a:latin typeface="Arial"/>
                <a:cs typeface="Arial"/>
              </a:rPr>
              <a:t>Cabrito</a:t>
            </a:r>
            <a:r>
              <a:rPr lang="en-US" sz="1300" b="1" dirty="0">
                <a:latin typeface="Arial"/>
                <a:cs typeface="Arial"/>
              </a:rPr>
              <a:t>, </a:t>
            </a:r>
            <a:r>
              <a:rPr lang="en-US" sz="1300" b="1" dirty="0" err="1">
                <a:latin typeface="Arial"/>
                <a:cs typeface="Arial"/>
              </a:rPr>
              <a:t>Alexandre</a:t>
            </a:r>
            <a:r>
              <a:rPr lang="en-US" sz="1300" b="1" dirty="0">
                <a:latin typeface="Arial"/>
                <a:cs typeface="Arial"/>
              </a:rPr>
              <a:t> P. Francisco, Sara C. Madeira, Ricardo S. Aires, </a:t>
            </a:r>
            <a:r>
              <a:rPr lang="en-US" sz="1300" b="1" dirty="0" err="1">
                <a:latin typeface="Arial"/>
                <a:cs typeface="Arial"/>
              </a:rPr>
              <a:t>Arlindo</a:t>
            </a:r>
            <a:r>
              <a:rPr lang="en-US" sz="1300" b="1" dirty="0">
                <a:latin typeface="Arial"/>
                <a:cs typeface="Arial"/>
              </a:rPr>
              <a:t> L. Oliveira, Isabel </a:t>
            </a:r>
            <a:r>
              <a:rPr lang="en-US" sz="1300" b="1" dirty="0" err="1">
                <a:latin typeface="Arial"/>
                <a:cs typeface="Arial"/>
              </a:rPr>
              <a:t>Sá-Correia</a:t>
            </a:r>
            <a:r>
              <a:rPr lang="en-US" sz="1300" b="1" dirty="0">
                <a:latin typeface="Arial"/>
                <a:cs typeface="Arial"/>
              </a:rPr>
              <a:t>, Ana T. </a:t>
            </a:r>
            <a:r>
              <a:rPr lang="en-US" sz="1300" b="1" dirty="0" err="1">
                <a:latin typeface="Arial"/>
                <a:cs typeface="Arial"/>
              </a:rPr>
              <a:t>Freitas</a:t>
            </a:r>
            <a:r>
              <a:rPr lang="en-US" sz="1300" b="1" dirty="0">
                <a:latin typeface="Arial"/>
                <a:cs typeface="Arial"/>
              </a:rPr>
              <a:t> (2011</a:t>
            </a:r>
            <a:r>
              <a:rPr lang="en-US" sz="1300" b="1" dirty="0" smtClean="0">
                <a:latin typeface="Arial"/>
                <a:cs typeface="Arial"/>
              </a:rPr>
              <a:t>). YEASTRACT</a:t>
            </a:r>
            <a:r>
              <a:rPr lang="en-US" sz="1300" b="1" dirty="0">
                <a:latin typeface="Arial"/>
                <a:cs typeface="Arial"/>
              </a:rPr>
              <a:t>: providing a programmatic access to curated transcriptional regulatory associations in </a:t>
            </a:r>
            <a:r>
              <a:rPr lang="en-US" sz="1300" b="1" i="1" dirty="0">
                <a:latin typeface="Arial"/>
                <a:cs typeface="Arial"/>
              </a:rPr>
              <a:t>Saccharomyces </a:t>
            </a:r>
            <a:r>
              <a:rPr lang="en-US" sz="1300" b="1" i="1" dirty="0" err="1">
                <a:latin typeface="Arial"/>
                <a:cs typeface="Arial"/>
              </a:rPr>
              <a:t>cerevisiae</a:t>
            </a:r>
            <a:r>
              <a:rPr lang="en-US" sz="1300" b="1" dirty="0">
                <a:latin typeface="Arial"/>
                <a:cs typeface="Arial"/>
              </a:rPr>
              <a:t> through a web services </a:t>
            </a:r>
            <a:r>
              <a:rPr lang="en-US" sz="1300" b="1" dirty="0" smtClean="0">
                <a:latin typeface="Arial"/>
                <a:cs typeface="Arial"/>
              </a:rPr>
              <a:t>interface </a:t>
            </a:r>
            <a:r>
              <a:rPr lang="en-US" sz="1300" b="1" dirty="0" err="1" smtClean="0">
                <a:latin typeface="Arial"/>
                <a:cs typeface="Arial"/>
              </a:rPr>
              <a:t>Nucl</a:t>
            </a:r>
            <a:r>
              <a:rPr lang="en-US" sz="1300" b="1" dirty="0">
                <a:latin typeface="Arial"/>
                <a:cs typeface="Arial"/>
              </a:rPr>
              <a:t>. Acids Res., 39: D136-D140, Oxford University </a:t>
            </a:r>
            <a:r>
              <a:rPr lang="en-US" sz="1300" b="1" dirty="0" smtClean="0">
                <a:latin typeface="Arial"/>
                <a:cs typeface="Arial"/>
              </a:rPr>
              <a:t>Press.</a:t>
            </a:r>
            <a:endParaRPr lang="en-US" sz="1300" b="1" dirty="0">
              <a:latin typeface="Arial"/>
              <a:cs typeface="Arial"/>
            </a:endParaRPr>
          </a:p>
        </p:txBody>
      </p:sp>
      <p:sp>
        <p:nvSpPr>
          <p:cNvPr id="76" name="TextBox 75"/>
          <p:cNvSpPr txBox="1"/>
          <p:nvPr/>
        </p:nvSpPr>
        <p:spPr>
          <a:xfrm>
            <a:off x="878367" y="21882234"/>
            <a:ext cx="6557986" cy="3139321"/>
          </a:xfrm>
          <a:prstGeom prst="rect">
            <a:avLst/>
          </a:prstGeom>
          <a:noFill/>
        </p:spPr>
        <p:txBody>
          <a:bodyPr wrap="square" rtlCol="0">
            <a:spAutoFit/>
          </a:bodyPr>
          <a:lstStyle/>
          <a:p>
            <a:pPr marL="285750" indent="-285750">
              <a:buFont typeface="Arial"/>
              <a:buChar char="•"/>
            </a:pPr>
            <a:r>
              <a:rPr lang="en-US" sz="1800" b="1" dirty="0" smtClean="0">
                <a:latin typeface="Arial"/>
                <a:cs typeface="Arial"/>
              </a:rPr>
              <a:t>Each gene has a differential equation that models the change in expression over time. </a:t>
            </a:r>
          </a:p>
          <a:p>
            <a:pPr marL="285750" indent="-285750">
              <a:buFont typeface="Arial"/>
              <a:buChar char="•"/>
            </a:pPr>
            <a:r>
              <a:rPr lang="en-US" sz="1800" b="1" dirty="0" smtClean="0">
                <a:latin typeface="Arial"/>
                <a:cs typeface="Arial"/>
              </a:rPr>
              <a:t>We use a sigmoidal model for each differential equation</a:t>
            </a:r>
          </a:p>
          <a:p>
            <a:pPr marL="806450" lvl="1" indent="-280988">
              <a:buFont typeface="Arial"/>
              <a:buChar char="•"/>
            </a:pPr>
            <a:r>
              <a:rPr lang="en-US" sz="1800" i="1" dirty="0" smtClean="0">
                <a:latin typeface="Times New Roman"/>
                <a:cs typeface="Times New Roman"/>
              </a:rPr>
              <a:t>P</a:t>
            </a:r>
            <a:r>
              <a:rPr lang="en-US" sz="1800" i="1" baseline="-25000" dirty="0" smtClean="0">
                <a:latin typeface="Times New Roman"/>
                <a:cs typeface="Times New Roman"/>
              </a:rPr>
              <a:t>i</a:t>
            </a:r>
            <a:r>
              <a:rPr lang="en-US" sz="1800" b="1" dirty="0" smtClean="0">
                <a:latin typeface="Arial"/>
                <a:cs typeface="Arial"/>
              </a:rPr>
              <a:t> is mRNA production rate for gene </a:t>
            </a:r>
            <a:r>
              <a:rPr lang="en-US" sz="1800" i="1" dirty="0">
                <a:latin typeface="Times New Roman"/>
                <a:cs typeface="Times New Roman"/>
              </a:rPr>
              <a:t>i</a:t>
            </a:r>
            <a:endParaRPr lang="en-US" sz="1800" dirty="0" smtClean="0">
              <a:latin typeface="Times New Roman"/>
              <a:cs typeface="Times New Roman"/>
            </a:endParaRPr>
          </a:p>
          <a:p>
            <a:pPr marL="806450" lvl="1" indent="-280988">
              <a:buFont typeface="Arial"/>
              <a:buChar char="•"/>
            </a:pPr>
            <a:r>
              <a:rPr lang="en-US" sz="1800" i="1" dirty="0">
                <a:latin typeface="Times New Roman"/>
                <a:cs typeface="Times New Roman"/>
              </a:rPr>
              <a:t>d</a:t>
            </a:r>
            <a:r>
              <a:rPr lang="en-US" sz="1800" i="1" baseline="-25000" dirty="0" smtClean="0">
                <a:latin typeface="Times New Roman"/>
                <a:cs typeface="Times New Roman"/>
              </a:rPr>
              <a:t>i</a:t>
            </a:r>
            <a:r>
              <a:rPr lang="en-US" sz="1800" b="1" dirty="0" smtClean="0">
                <a:latin typeface="Arial"/>
                <a:cs typeface="Arial"/>
              </a:rPr>
              <a:t> is the mRNA degradation rate for gene </a:t>
            </a:r>
            <a:r>
              <a:rPr lang="en-US" sz="1800" i="1" dirty="0" err="1" smtClean="0">
                <a:latin typeface="Times New Roman"/>
                <a:cs typeface="Times New Roman"/>
              </a:rPr>
              <a:t>i</a:t>
            </a:r>
            <a:r>
              <a:rPr lang="en-US" sz="1800" i="1" dirty="0" smtClean="0">
                <a:latin typeface="Times New Roman"/>
                <a:cs typeface="Times New Roman"/>
              </a:rPr>
              <a:t> </a:t>
            </a:r>
          </a:p>
          <a:p>
            <a:pPr marL="806450" lvl="1" indent="-280988">
              <a:buFont typeface="Arial"/>
              <a:buChar char="•"/>
            </a:pPr>
            <a:r>
              <a:rPr lang="en-US" sz="1800" i="1" dirty="0" smtClean="0">
                <a:latin typeface="Times New Roman"/>
                <a:cs typeface="Times New Roman"/>
              </a:rPr>
              <a:t>w</a:t>
            </a:r>
            <a:r>
              <a:rPr lang="en-US" sz="1800" b="1" dirty="0" smtClean="0">
                <a:latin typeface="Arial"/>
                <a:cs typeface="Arial"/>
              </a:rPr>
              <a:t> is weight term, determining the level of activation or repression of </a:t>
            </a:r>
            <a:r>
              <a:rPr lang="en-US" sz="1800" i="1" dirty="0" smtClean="0">
                <a:latin typeface="Times New Roman"/>
                <a:cs typeface="Times New Roman"/>
              </a:rPr>
              <a:t>j</a:t>
            </a:r>
            <a:r>
              <a:rPr lang="en-US" sz="1800" b="1" dirty="0" smtClean="0">
                <a:latin typeface="Arial"/>
                <a:cs typeface="Arial"/>
              </a:rPr>
              <a:t> on </a:t>
            </a:r>
            <a:r>
              <a:rPr lang="en-US" sz="1800" i="1" dirty="0">
                <a:latin typeface="Times New Roman"/>
                <a:cs typeface="Times New Roman"/>
              </a:rPr>
              <a:t>i</a:t>
            </a:r>
            <a:endParaRPr lang="en-US" sz="1800" i="1" dirty="0" smtClean="0">
              <a:latin typeface="Times New Roman"/>
              <a:cs typeface="Times New Roman"/>
            </a:endParaRPr>
          </a:p>
          <a:p>
            <a:pPr marL="806450" lvl="1" indent="-280988">
              <a:buFont typeface="Arial"/>
              <a:buChar char="•"/>
            </a:pPr>
            <a:r>
              <a:rPr lang="en-US" sz="1800" i="1" dirty="0" smtClean="0">
                <a:latin typeface="Times New Roman"/>
                <a:cs typeface="Times New Roman"/>
              </a:rPr>
              <a:t>b</a:t>
            </a:r>
            <a:r>
              <a:rPr lang="en-US" sz="1800" b="1" dirty="0" smtClean="0">
                <a:latin typeface="Arial"/>
                <a:cs typeface="Arial"/>
              </a:rPr>
              <a:t> is a unique threshold for each gene</a:t>
            </a:r>
          </a:p>
          <a:p>
            <a:pPr marL="285750" indent="-285750">
              <a:buFont typeface="Arial"/>
              <a:buChar char="•"/>
            </a:pPr>
            <a:r>
              <a:rPr lang="en-US" sz="1800" b="1" dirty="0">
                <a:latin typeface="Arial"/>
                <a:cs typeface="Arial"/>
              </a:rPr>
              <a:t>The production rate </a:t>
            </a:r>
            <a:r>
              <a:rPr lang="en-US" sz="1800" b="1" dirty="0" smtClean="0">
                <a:latin typeface="Arial"/>
                <a:cs typeface="Arial"/>
              </a:rPr>
              <a:t>(</a:t>
            </a:r>
            <a:r>
              <a:rPr lang="en-US" sz="1800" i="1" dirty="0">
                <a:latin typeface="Times New Roman"/>
                <a:cs typeface="Times New Roman"/>
              </a:rPr>
              <a:t>P</a:t>
            </a:r>
            <a:r>
              <a:rPr lang="en-US" sz="1800" i="1" baseline="-25000" dirty="0">
                <a:latin typeface="Times New Roman"/>
                <a:cs typeface="Times New Roman"/>
              </a:rPr>
              <a:t>i</a:t>
            </a:r>
            <a:r>
              <a:rPr lang="en-US" sz="1800" b="1" dirty="0">
                <a:latin typeface="Arial"/>
                <a:cs typeface="Arial"/>
              </a:rPr>
              <a:t> </a:t>
            </a:r>
            <a:r>
              <a:rPr lang="en-US" sz="1800" b="1" dirty="0" smtClean="0">
                <a:latin typeface="Arial"/>
                <a:cs typeface="Arial"/>
              </a:rPr>
              <a:t>)</a:t>
            </a:r>
            <a:r>
              <a:rPr lang="en-US" sz="1800" b="1" dirty="0">
                <a:latin typeface="Arial"/>
                <a:cs typeface="Arial"/>
              </a:rPr>
              <a:t>, weight </a:t>
            </a:r>
            <a:r>
              <a:rPr lang="en-US" sz="1800" b="1" dirty="0" smtClean="0">
                <a:latin typeface="Arial"/>
                <a:cs typeface="Arial"/>
              </a:rPr>
              <a:t>(</a:t>
            </a:r>
            <a:r>
              <a:rPr lang="en-US" sz="1800" i="1" dirty="0">
                <a:latin typeface="Times New Roman"/>
                <a:cs typeface="Times New Roman"/>
              </a:rPr>
              <a:t>w</a:t>
            </a:r>
            <a:r>
              <a:rPr lang="en-US" sz="1800" b="1" dirty="0">
                <a:latin typeface="Arial"/>
                <a:cs typeface="Arial"/>
              </a:rPr>
              <a:t> </a:t>
            </a:r>
            <a:r>
              <a:rPr lang="en-US" sz="1800" b="1" dirty="0" smtClean="0">
                <a:latin typeface="Arial"/>
                <a:cs typeface="Arial"/>
              </a:rPr>
              <a:t>)</a:t>
            </a:r>
            <a:r>
              <a:rPr lang="en-US" sz="1800" b="1" dirty="0">
                <a:latin typeface="Arial"/>
                <a:cs typeface="Arial"/>
              </a:rPr>
              <a:t>, and threshold </a:t>
            </a:r>
            <a:r>
              <a:rPr lang="en-US" sz="1800" b="1" dirty="0" smtClean="0">
                <a:latin typeface="Arial"/>
                <a:cs typeface="Arial"/>
              </a:rPr>
              <a:t>(</a:t>
            </a:r>
            <a:r>
              <a:rPr lang="en-US" sz="1800" i="1" dirty="0">
                <a:latin typeface="Times New Roman"/>
                <a:cs typeface="Times New Roman"/>
              </a:rPr>
              <a:t>b</a:t>
            </a:r>
            <a:r>
              <a:rPr lang="en-US" sz="1800" b="1" dirty="0" smtClean="0">
                <a:latin typeface="Arial"/>
                <a:cs typeface="Arial"/>
              </a:rPr>
              <a:t>) </a:t>
            </a:r>
            <a:r>
              <a:rPr lang="en-US" sz="1800" b="1" dirty="0">
                <a:latin typeface="Arial"/>
                <a:cs typeface="Arial"/>
              </a:rPr>
              <a:t>values were estimated from DNA microarray data using a penalized least squares </a:t>
            </a:r>
            <a:r>
              <a:rPr lang="en-US" sz="1800" b="1" dirty="0" smtClean="0">
                <a:latin typeface="Arial"/>
                <a:cs typeface="Arial"/>
              </a:rPr>
              <a:t>approach. </a:t>
            </a:r>
            <a:endParaRPr lang="en-US" sz="1800" b="1" dirty="0">
              <a:latin typeface="Arial"/>
              <a:cs typeface="Arial"/>
            </a:endParaRPr>
          </a:p>
        </p:txBody>
      </p:sp>
      <p:sp>
        <p:nvSpPr>
          <p:cNvPr id="83" name="TextBox 82"/>
          <p:cNvSpPr txBox="1"/>
          <p:nvPr/>
        </p:nvSpPr>
        <p:spPr>
          <a:xfrm>
            <a:off x="835569" y="9434788"/>
            <a:ext cx="11546221" cy="954107"/>
          </a:xfrm>
          <a:prstGeom prst="rect">
            <a:avLst/>
          </a:prstGeom>
          <a:solidFill>
            <a:srgbClr val="D9D9D9"/>
          </a:solid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Yeast Respond to the Environmental Stress of Cold Shock by Changing Gene Expression</a:t>
            </a:r>
            <a:endParaRPr lang="en-US" sz="2800" b="1" dirty="0">
              <a:latin typeface="Arial" panose="020B0604020202020204" pitchFamily="34" charset="0"/>
              <a:cs typeface="Arial" panose="020B0604020202020204" pitchFamily="34" charset="0"/>
            </a:endParaRPr>
          </a:p>
        </p:txBody>
      </p:sp>
      <p:pic>
        <p:nvPicPr>
          <p:cNvPr id="32" name="Picture 31" descr="Microarray.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8393" y="10527328"/>
            <a:ext cx="4538907" cy="3718901"/>
          </a:xfrm>
          <a:prstGeom prst="rect">
            <a:avLst/>
          </a:prstGeom>
        </p:spPr>
      </p:pic>
      <p:sp>
        <p:nvSpPr>
          <p:cNvPr id="54" name="TextBox 53"/>
          <p:cNvSpPr txBox="1"/>
          <p:nvPr/>
        </p:nvSpPr>
        <p:spPr>
          <a:xfrm>
            <a:off x="7436354" y="14193897"/>
            <a:ext cx="4636120" cy="338554"/>
          </a:xfrm>
          <a:prstGeom prst="rect">
            <a:avLst/>
          </a:prstGeom>
          <a:noFill/>
        </p:spPr>
        <p:txBody>
          <a:bodyPr wrap="square" rtlCol="0">
            <a:spAutoFit/>
          </a:bodyPr>
          <a:lstStyle/>
          <a:p>
            <a:r>
              <a:rPr lang="en-US" sz="1600" dirty="0" smtClean="0">
                <a:latin typeface="Arial"/>
                <a:cs typeface="Arial"/>
              </a:rPr>
              <a:t>Microarray at 60 minutes after cold shock</a:t>
            </a:r>
            <a:endParaRPr lang="en-US" sz="1600" dirty="0">
              <a:latin typeface="Arial"/>
              <a:cs typeface="Arial"/>
            </a:endParaRPr>
          </a:p>
        </p:txBody>
      </p:sp>
      <p:sp>
        <p:nvSpPr>
          <p:cNvPr id="88" name="TextBox 87"/>
          <p:cNvSpPr txBox="1"/>
          <p:nvPr/>
        </p:nvSpPr>
        <p:spPr>
          <a:xfrm>
            <a:off x="787872" y="19268205"/>
            <a:ext cx="11546221" cy="1292662"/>
          </a:xfrm>
          <a:prstGeom prst="rect">
            <a:avLst/>
          </a:prstGeom>
          <a:solidFill>
            <a:srgbClr val="D9D9D9"/>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For Each Gene in the Network, a Nonlinear Differential Equation Determines the Rate at Which the Gene is Expressed </a:t>
            </a:r>
          </a:p>
          <a:p>
            <a:pPr algn="ctr"/>
            <a:r>
              <a:rPr lang="en-US" sz="2600" b="1" dirty="0" smtClean="0">
                <a:latin typeface="Arial" panose="020B0604020202020204" pitchFamily="34" charset="0"/>
                <a:cs typeface="Arial" panose="020B0604020202020204" pitchFamily="34" charset="0"/>
              </a:rPr>
              <a:t>(Transcribed and Translated) </a:t>
            </a:r>
            <a:endParaRPr lang="en-US" sz="2600" b="1" dirty="0">
              <a:latin typeface="Arial" panose="020B0604020202020204" pitchFamily="34" charset="0"/>
              <a:cs typeface="Arial" panose="020B0604020202020204" pitchFamily="34" charset="0"/>
            </a:endParaRPr>
          </a:p>
        </p:txBody>
      </p:sp>
      <p:sp>
        <p:nvSpPr>
          <p:cNvPr id="89" name="TextBox 88"/>
          <p:cNvSpPr txBox="1"/>
          <p:nvPr/>
        </p:nvSpPr>
        <p:spPr>
          <a:xfrm>
            <a:off x="1055484" y="15524934"/>
            <a:ext cx="10137629" cy="2585323"/>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A modified ANOVA of the DNA microarray data of the strain deleted for the Hap4 transcription factor showed that 1794 genes had a log</a:t>
            </a:r>
            <a:r>
              <a:rPr lang="en-US" sz="1800" b="1" baseline="-25000" dirty="0" smtClean="0">
                <a:latin typeface="Arial"/>
                <a:cs typeface="Arial"/>
              </a:rPr>
              <a:t>2</a:t>
            </a:r>
            <a:r>
              <a:rPr lang="en-US" sz="1800" b="1" dirty="0" smtClean="0">
                <a:latin typeface="Arial"/>
                <a:cs typeface="Arial"/>
              </a:rPr>
              <a:t> fold change significantly different than zero at any of the time points.</a:t>
            </a:r>
          </a:p>
          <a:p>
            <a:pPr marL="342900" indent="-342900">
              <a:buFont typeface="Arial"/>
              <a:buChar char="•"/>
            </a:pPr>
            <a:r>
              <a:rPr lang="en-US" sz="1800" b="1" dirty="0" smtClean="0">
                <a:latin typeface="Arial"/>
                <a:cs typeface="Arial"/>
              </a:rPr>
              <a:t>Significant genes were submitted to the YEASTRACT database, which returned their transcription factor regulators in order of significance. </a:t>
            </a:r>
          </a:p>
          <a:p>
            <a:pPr marL="342900" indent="-342900">
              <a:buFont typeface="Arial"/>
              <a:buChar char="•"/>
            </a:pPr>
            <a:r>
              <a:rPr lang="en-US" sz="1800" b="1" dirty="0" smtClean="0">
                <a:latin typeface="Arial"/>
                <a:cs typeface="Arial"/>
              </a:rPr>
              <a:t>Again using YEASTRACT, a family of several gene regulatory networks was created  by starting from the 34 most significant regulators and paring down to 15.</a:t>
            </a:r>
          </a:p>
          <a:p>
            <a:pPr marL="342900" indent="-342900">
              <a:buFont typeface="Arial"/>
              <a:buChar char="•"/>
            </a:pPr>
            <a:r>
              <a:rPr lang="en-US" sz="1800" b="1" dirty="0" smtClean="0">
                <a:latin typeface="Arial"/>
                <a:cs typeface="Arial"/>
              </a:rPr>
              <a:t>Networks of this size are called “medium-scale” because they represent only a small subset of the approximately 250 transcription factors in the yeast genome.</a:t>
            </a:r>
          </a:p>
        </p:txBody>
      </p:sp>
      <p:sp>
        <p:nvSpPr>
          <p:cNvPr id="82" name="TextBox 81"/>
          <p:cNvSpPr txBox="1"/>
          <p:nvPr/>
        </p:nvSpPr>
        <p:spPr>
          <a:xfrm>
            <a:off x="10547568" y="26101051"/>
            <a:ext cx="1742909" cy="276999"/>
          </a:xfrm>
          <a:prstGeom prst="rect">
            <a:avLst/>
          </a:prstGeom>
          <a:noFill/>
        </p:spPr>
        <p:txBody>
          <a:bodyPr wrap="square" rtlCol="0">
            <a:spAutoFit/>
          </a:bodyPr>
          <a:lstStyle/>
          <a:p>
            <a:r>
              <a:rPr lang="en-US" sz="1200" dirty="0" smtClean="0">
                <a:latin typeface="Arial"/>
                <a:cs typeface="Arial"/>
              </a:rPr>
              <a:t>(Freeman, 2002)</a:t>
            </a:r>
          </a:p>
        </p:txBody>
      </p:sp>
      <p:sp>
        <p:nvSpPr>
          <p:cNvPr id="94" name="TextBox 93"/>
          <p:cNvSpPr txBox="1"/>
          <p:nvPr/>
        </p:nvSpPr>
        <p:spPr>
          <a:xfrm>
            <a:off x="878367" y="20640243"/>
            <a:ext cx="11307297" cy="1200329"/>
          </a:xfrm>
          <a:prstGeom prst="rect">
            <a:avLst/>
          </a:prstGeom>
          <a:noFill/>
        </p:spPr>
        <p:txBody>
          <a:bodyPr wrap="square" rtlCol="0">
            <a:spAutoFit/>
          </a:bodyPr>
          <a:lstStyle/>
          <a:p>
            <a:pPr marL="285750" indent="-285750">
              <a:buFont typeface="Arial"/>
              <a:buChar char="•"/>
            </a:pPr>
            <a:r>
              <a:rPr lang="en-US" sz="1800" b="1" dirty="0">
                <a:latin typeface="Arial"/>
                <a:cs typeface="Arial"/>
              </a:rPr>
              <a:t>The model, called </a:t>
            </a:r>
            <a:r>
              <a:rPr lang="en-US" sz="1800" b="1" dirty="0" err="1">
                <a:latin typeface="Arial"/>
                <a:cs typeface="Arial"/>
              </a:rPr>
              <a:t>GRNmap</a:t>
            </a:r>
            <a:r>
              <a:rPr lang="en-US" sz="1800" b="1" dirty="0">
                <a:latin typeface="Arial"/>
                <a:cs typeface="Arial"/>
              </a:rPr>
              <a:t> </a:t>
            </a:r>
            <a:r>
              <a:rPr lang="en-US" sz="1800" b="1" dirty="0" smtClean="0">
                <a:latin typeface="Arial"/>
                <a:cs typeface="Arial"/>
              </a:rPr>
              <a:t>(Gene </a:t>
            </a:r>
            <a:r>
              <a:rPr lang="en-US" sz="1800" b="1" dirty="0">
                <a:latin typeface="Arial"/>
                <a:cs typeface="Arial"/>
              </a:rPr>
              <a:t>R</a:t>
            </a:r>
            <a:r>
              <a:rPr lang="en-US" sz="1800" b="1" dirty="0" smtClean="0">
                <a:latin typeface="Arial"/>
                <a:cs typeface="Arial"/>
              </a:rPr>
              <a:t>egulatory </a:t>
            </a:r>
            <a:r>
              <a:rPr lang="en-US" sz="1800" b="1" dirty="0">
                <a:latin typeface="Arial"/>
                <a:cs typeface="Arial"/>
              </a:rPr>
              <a:t>N</a:t>
            </a:r>
            <a:r>
              <a:rPr lang="en-US" sz="1800" b="1" dirty="0" smtClean="0">
                <a:latin typeface="Arial"/>
                <a:cs typeface="Arial"/>
              </a:rPr>
              <a:t>etwork modeling and </a:t>
            </a:r>
            <a:r>
              <a:rPr lang="en-US" sz="1800" b="1" dirty="0">
                <a:latin typeface="Arial"/>
                <a:cs typeface="Arial"/>
              </a:rPr>
              <a:t>parameter estimation) was implemented in </a:t>
            </a:r>
            <a:r>
              <a:rPr lang="en-US" sz="1800" b="1" dirty="0" smtClean="0">
                <a:latin typeface="Arial"/>
                <a:cs typeface="Arial"/>
              </a:rPr>
              <a:t>MATLAB.</a:t>
            </a:r>
          </a:p>
          <a:p>
            <a:pPr marL="285750" indent="-285750">
              <a:buFont typeface="Arial"/>
              <a:buChar char="•"/>
            </a:pPr>
            <a:r>
              <a:rPr lang="en-US" sz="1800" b="1" dirty="0" smtClean="0">
                <a:latin typeface="Arial"/>
                <a:cs typeface="Arial"/>
              </a:rPr>
              <a:t>The MATLAB code and executable are available under an open source license at </a:t>
            </a:r>
            <a:r>
              <a:rPr lang="de-DE" sz="1800" b="1" dirty="0">
                <a:latin typeface="Arial"/>
                <a:cs typeface="Arial"/>
              </a:rPr>
              <a:t>https://</a:t>
            </a:r>
            <a:r>
              <a:rPr lang="de-DE" sz="1800" b="1" dirty="0" err="1">
                <a:latin typeface="Arial"/>
                <a:cs typeface="Arial"/>
              </a:rPr>
              <a:t>github.com</a:t>
            </a:r>
            <a:r>
              <a:rPr lang="de-DE" sz="1800" b="1" dirty="0">
                <a:latin typeface="Arial"/>
                <a:cs typeface="Arial"/>
              </a:rPr>
              <a:t>/</a:t>
            </a:r>
            <a:r>
              <a:rPr lang="de-DE" sz="1800" b="1" dirty="0" err="1">
                <a:latin typeface="Arial"/>
                <a:cs typeface="Arial"/>
              </a:rPr>
              <a:t>kdahlquist</a:t>
            </a:r>
            <a:r>
              <a:rPr lang="de-DE" sz="1800" b="1" dirty="0">
                <a:latin typeface="Arial"/>
                <a:cs typeface="Arial"/>
              </a:rPr>
              <a:t>/</a:t>
            </a:r>
            <a:r>
              <a:rPr lang="de-DE" sz="1800" b="1" dirty="0" err="1">
                <a:latin typeface="Arial"/>
                <a:cs typeface="Arial"/>
              </a:rPr>
              <a:t>GRNmap</a:t>
            </a:r>
            <a:r>
              <a:rPr lang="de-DE" sz="1800" b="1" dirty="0" smtClean="0">
                <a:latin typeface="Arial"/>
                <a:cs typeface="Arial"/>
              </a:rPr>
              <a:t>/.</a:t>
            </a:r>
            <a:endParaRPr lang="en-US" sz="1800" b="1" dirty="0">
              <a:latin typeface="Arial"/>
              <a:cs typeface="Arial"/>
            </a:endParaRPr>
          </a:p>
        </p:txBody>
      </p:sp>
      <p:sp>
        <p:nvSpPr>
          <p:cNvPr id="95" name="TextBox 94"/>
          <p:cNvSpPr txBox="1"/>
          <p:nvPr/>
        </p:nvSpPr>
        <p:spPr>
          <a:xfrm>
            <a:off x="878367" y="25736421"/>
            <a:ext cx="7138446" cy="646331"/>
          </a:xfrm>
          <a:prstGeom prst="rect">
            <a:avLst/>
          </a:prstGeom>
          <a:noFill/>
        </p:spPr>
        <p:txBody>
          <a:bodyPr wrap="square" rtlCol="0">
            <a:spAutoFit/>
          </a:bodyPr>
          <a:lstStyle/>
          <a:p>
            <a:pPr marL="285750" indent="-285750">
              <a:buFont typeface="Arial"/>
              <a:buChar char="•"/>
            </a:pPr>
            <a:r>
              <a:rPr lang="en-US" sz="1800" b="1" dirty="0" smtClean="0">
                <a:latin typeface="Arial"/>
                <a:cs typeface="Arial"/>
              </a:rPr>
              <a:t>E represents the error between estimated values and microarray data values.</a:t>
            </a:r>
            <a:endParaRPr lang="en-US" sz="1800" b="1" dirty="0">
              <a:latin typeface="Arial"/>
              <a:cs typeface="Arial"/>
            </a:endParaRPr>
          </a:p>
        </p:txBody>
      </p:sp>
      <p:pic>
        <p:nvPicPr>
          <p:cNvPr id="8" name="Picture 7" descr="Screen Shot 2016-03-02 at 3.48.08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13999" y="5932727"/>
            <a:ext cx="5279234" cy="3342704"/>
          </a:xfrm>
          <a:prstGeom prst="rect">
            <a:avLst/>
          </a:prstGeom>
        </p:spPr>
      </p:pic>
      <p:pic>
        <p:nvPicPr>
          <p:cNvPr id="50" name="Picture 49" descr="Screen Shot 2016-03-02 at 3.59.20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5949" y="27201045"/>
            <a:ext cx="4769784" cy="4668044"/>
          </a:xfrm>
          <a:prstGeom prst="rect">
            <a:avLst/>
          </a:prstGeom>
        </p:spPr>
      </p:pic>
      <p:sp>
        <p:nvSpPr>
          <p:cNvPr id="106" name="TextBox 105"/>
          <p:cNvSpPr txBox="1"/>
          <p:nvPr/>
        </p:nvSpPr>
        <p:spPr>
          <a:xfrm>
            <a:off x="13789899" y="9497542"/>
            <a:ext cx="4727433" cy="369332"/>
          </a:xfrm>
          <a:prstGeom prst="rect">
            <a:avLst/>
          </a:prstGeom>
          <a:noFill/>
        </p:spPr>
        <p:txBody>
          <a:bodyPr wrap="square" rtlCol="0">
            <a:spAutoFit/>
          </a:bodyPr>
          <a:lstStyle/>
          <a:p>
            <a:r>
              <a:rPr lang="en-US" sz="1800" b="1" dirty="0" smtClean="0">
                <a:latin typeface="Arial"/>
                <a:cs typeface="Arial"/>
              </a:rPr>
              <a:t>34 genes, 102 edges</a:t>
            </a:r>
          </a:p>
        </p:txBody>
      </p:sp>
      <p:sp>
        <p:nvSpPr>
          <p:cNvPr id="107" name="TextBox 106"/>
          <p:cNvSpPr txBox="1"/>
          <p:nvPr/>
        </p:nvSpPr>
        <p:spPr>
          <a:xfrm>
            <a:off x="37792713" y="9337431"/>
            <a:ext cx="4727433" cy="369332"/>
          </a:xfrm>
          <a:prstGeom prst="rect">
            <a:avLst/>
          </a:prstGeom>
          <a:noFill/>
        </p:spPr>
        <p:txBody>
          <a:bodyPr wrap="square" rtlCol="0">
            <a:spAutoFit/>
          </a:bodyPr>
          <a:lstStyle/>
          <a:p>
            <a:r>
              <a:rPr lang="en-US" sz="1800" b="1" dirty="0" smtClean="0">
                <a:latin typeface="Arial"/>
                <a:cs typeface="Arial"/>
              </a:rPr>
              <a:t>15 genes, 28 edges</a:t>
            </a:r>
          </a:p>
        </p:txBody>
      </p:sp>
      <p:sp>
        <p:nvSpPr>
          <p:cNvPr id="51" name="TextBox 50"/>
          <p:cNvSpPr txBox="1"/>
          <p:nvPr/>
        </p:nvSpPr>
        <p:spPr>
          <a:xfrm>
            <a:off x="6297550" y="27717124"/>
            <a:ext cx="5568337" cy="3139321"/>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Choosing the best alpha value is best done through iteration.</a:t>
            </a:r>
          </a:p>
          <a:p>
            <a:pPr marL="342900" indent="-342900">
              <a:buFont typeface="Arial"/>
              <a:buChar char="•"/>
            </a:pPr>
            <a:r>
              <a:rPr lang="en-US" sz="1800" b="1" dirty="0" smtClean="0">
                <a:latin typeface="Arial"/>
                <a:cs typeface="Arial"/>
              </a:rPr>
              <a:t>Functionality was added to the </a:t>
            </a:r>
            <a:r>
              <a:rPr lang="en-US" sz="1800" b="1" dirty="0" err="1" smtClean="0">
                <a:latin typeface="Arial"/>
                <a:cs typeface="Arial"/>
              </a:rPr>
              <a:t>GRNmap</a:t>
            </a:r>
            <a:r>
              <a:rPr lang="en-US" sz="1800" b="1" dirty="0" smtClean="0">
                <a:latin typeface="Arial"/>
                <a:cs typeface="Arial"/>
              </a:rPr>
              <a:t> code that ran forward estimations of the same network using several alpha values.</a:t>
            </a:r>
          </a:p>
          <a:p>
            <a:pPr marL="342900" indent="-342900">
              <a:buFont typeface="Arial"/>
              <a:buChar char="•"/>
            </a:pPr>
            <a:r>
              <a:rPr lang="en-US" sz="1800" b="1" dirty="0" smtClean="0">
                <a:latin typeface="Arial"/>
                <a:cs typeface="Arial"/>
              </a:rPr>
              <a:t>For each alpha value ranging from 0.0005 to 0.8, the Least Squares Error (LSE) was plotted against the penalty term.</a:t>
            </a:r>
          </a:p>
          <a:p>
            <a:pPr marL="342900" indent="-342900">
              <a:buFont typeface="Arial"/>
              <a:buChar char="•"/>
            </a:pPr>
            <a:r>
              <a:rPr lang="en-US" sz="1800" b="1" dirty="0" smtClean="0">
                <a:latin typeface="Arial"/>
                <a:cs typeface="Arial"/>
              </a:rPr>
              <a:t>The best alpha is one that minimizes both the LSE and the penalty term, and therefore lies near the “elbow” of the L-curve.</a:t>
            </a:r>
          </a:p>
        </p:txBody>
      </p:sp>
      <p:sp>
        <p:nvSpPr>
          <p:cNvPr id="55" name="TextBox 54"/>
          <p:cNvSpPr txBox="1"/>
          <p:nvPr/>
        </p:nvSpPr>
        <p:spPr>
          <a:xfrm>
            <a:off x="31890948" y="21473350"/>
            <a:ext cx="9496001" cy="2862322"/>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Which size network seems to best model the data (based on a comparison of LSE)? --- size of network seems to make little difference on the ratio between LSE and min theoretical LSE – as a general trend the LSE does increase, meaning is gets harder to fit the data as more data as added, but this was expected. The ratio shows that the model performs consistently for a range of network sizes</a:t>
            </a:r>
          </a:p>
          <a:p>
            <a:pPr marL="342900" indent="-342900">
              <a:buFont typeface="Arial"/>
              <a:buChar char="•"/>
            </a:pPr>
            <a:r>
              <a:rPr lang="en-US" sz="1800" b="1" dirty="0" smtClean="0">
                <a:latin typeface="Arial"/>
                <a:cs typeface="Arial"/>
              </a:rPr>
              <a:t>Which genes are modeled the best (based on individual gene plots, the MSE’s and how that relates to the ANOVA, significant or not significant</a:t>
            </a:r>
            <a:r>
              <a:rPr lang="en-US" sz="1800" b="1" dirty="0" smtClean="0">
                <a:latin typeface="Arial"/>
                <a:cs typeface="Arial"/>
              </a:rPr>
              <a:t>)</a:t>
            </a:r>
          </a:p>
          <a:p>
            <a:pPr marL="342900" indent="-342900">
              <a:buFont typeface="Arial"/>
              <a:buChar char="•"/>
            </a:pPr>
            <a:r>
              <a:rPr lang="en-US" sz="1800" b="1" dirty="0" smtClean="0">
                <a:latin typeface="Arial"/>
                <a:cs typeface="Arial"/>
              </a:rPr>
              <a:t>Notes</a:t>
            </a:r>
          </a:p>
          <a:p>
            <a:pPr marL="2537460" lvl="1" indent="-342900">
              <a:buFont typeface="Arial"/>
              <a:buChar char="•"/>
            </a:pPr>
            <a:r>
              <a:rPr lang="en-US" sz="1800" b="1" dirty="0" smtClean="0">
                <a:latin typeface="Arial"/>
                <a:cs typeface="Arial"/>
              </a:rPr>
              <a:t>20 gene network has the overall smallest LSE</a:t>
            </a:r>
          </a:p>
          <a:p>
            <a:pPr marL="2537460" lvl="1" indent="-342900">
              <a:buFont typeface="Arial"/>
              <a:buChar char="•"/>
            </a:pPr>
            <a:r>
              <a:rPr lang="en-US" sz="1800" b="1" dirty="0" smtClean="0">
                <a:latin typeface="Arial"/>
                <a:cs typeface="Arial"/>
              </a:rPr>
              <a:t>Stuff about gene plots as network gets bigger</a:t>
            </a:r>
            <a:endParaRPr lang="en-US" sz="1800" b="1" dirty="0" smtClean="0">
              <a:latin typeface="Arial"/>
              <a:cs typeface="Arial"/>
            </a:endParaRPr>
          </a:p>
        </p:txBody>
      </p:sp>
      <p:sp>
        <p:nvSpPr>
          <p:cNvPr id="57" name="TextBox 56"/>
          <p:cNvSpPr txBox="1"/>
          <p:nvPr/>
        </p:nvSpPr>
        <p:spPr>
          <a:xfrm>
            <a:off x="13076450" y="10158062"/>
            <a:ext cx="29943246"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YHP1 is modeled well  in all five networks, ASH1, CIN5 and MSN2 are modeled best by the smaller networks</a:t>
            </a:r>
            <a:endParaRPr lang="en-US" sz="2400"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22293925"/>
              </p:ext>
            </p:extLst>
          </p:nvPr>
        </p:nvGraphicFramePr>
        <p:xfrm>
          <a:off x="13298847" y="21473350"/>
          <a:ext cx="8383972" cy="2335285"/>
        </p:xfrm>
        <a:graphic>
          <a:graphicData uri="http://schemas.openxmlformats.org/drawingml/2006/table">
            <a:tbl>
              <a:tblPr firstRow="1" bandRow="1">
                <a:tableStyleId>{5C22544A-7EE6-4342-B048-85BDC9FD1C3A}</a:tableStyleId>
              </a:tblPr>
              <a:tblGrid>
                <a:gridCol w="1806997"/>
                <a:gridCol w="1300901"/>
                <a:gridCol w="1345946"/>
                <a:gridCol w="1326439"/>
                <a:gridCol w="1345946"/>
                <a:gridCol w="1257743"/>
              </a:tblGrid>
              <a:tr h="518443">
                <a:tc>
                  <a:txBody>
                    <a:bodyPr/>
                    <a:lstStyle/>
                    <a:p>
                      <a:pPr algn="ctr"/>
                      <a:r>
                        <a:rPr lang="en-US" sz="2000" dirty="0" smtClean="0"/>
                        <a:t>Network size</a:t>
                      </a:r>
                      <a:endParaRPr lang="en-US" sz="2000" dirty="0"/>
                    </a:p>
                  </a:txBody>
                  <a:tcPr/>
                </a:tc>
                <a:tc>
                  <a:txBody>
                    <a:bodyPr/>
                    <a:lstStyle/>
                    <a:p>
                      <a:pPr algn="ctr"/>
                      <a:r>
                        <a:rPr lang="en-US" sz="2000" dirty="0" smtClean="0"/>
                        <a:t>15 genes</a:t>
                      </a:r>
                      <a:endParaRPr lang="en-US" sz="2000" dirty="0"/>
                    </a:p>
                  </a:txBody>
                  <a:tcPr/>
                </a:tc>
                <a:tc>
                  <a:txBody>
                    <a:bodyPr/>
                    <a:lstStyle/>
                    <a:p>
                      <a:pPr algn="ctr"/>
                      <a:r>
                        <a:rPr lang="en-US" sz="2000" dirty="0" smtClean="0"/>
                        <a:t>20 genes</a:t>
                      </a:r>
                      <a:endParaRPr lang="en-US" sz="2000" dirty="0"/>
                    </a:p>
                  </a:txBody>
                  <a:tcPr/>
                </a:tc>
                <a:tc>
                  <a:txBody>
                    <a:bodyPr/>
                    <a:lstStyle/>
                    <a:p>
                      <a:pPr algn="ctr"/>
                      <a:r>
                        <a:rPr lang="en-US" sz="2000" dirty="0" smtClean="0"/>
                        <a:t>25 genes </a:t>
                      </a:r>
                      <a:endParaRPr lang="en-US" sz="2000" dirty="0"/>
                    </a:p>
                  </a:txBody>
                  <a:tcPr/>
                </a:tc>
                <a:tc>
                  <a:txBody>
                    <a:bodyPr/>
                    <a:lstStyle/>
                    <a:p>
                      <a:pPr algn="ctr"/>
                      <a:r>
                        <a:rPr lang="en-US" sz="2000" dirty="0" smtClean="0"/>
                        <a:t>30 genes</a:t>
                      </a:r>
                      <a:endParaRPr lang="en-US" sz="2000" dirty="0"/>
                    </a:p>
                  </a:txBody>
                  <a:tcPr/>
                </a:tc>
                <a:tc>
                  <a:txBody>
                    <a:bodyPr/>
                    <a:lstStyle/>
                    <a:p>
                      <a:pPr algn="ctr"/>
                      <a:r>
                        <a:rPr lang="en-US" sz="2000" dirty="0" smtClean="0"/>
                        <a:t>34 genes</a:t>
                      </a:r>
                      <a:endParaRPr lang="en-US" sz="2000" dirty="0"/>
                    </a:p>
                  </a:txBody>
                  <a:tcPr/>
                </a:tc>
              </a:tr>
              <a:tr h="557901">
                <a:tc>
                  <a:txBody>
                    <a:bodyPr/>
                    <a:lstStyle/>
                    <a:p>
                      <a:pPr algn="l"/>
                      <a:r>
                        <a:rPr lang="en-US" sz="2000" dirty="0" smtClean="0"/>
                        <a:t>LSE</a:t>
                      </a:r>
                      <a:endParaRPr lang="en-US" sz="2000" dirty="0"/>
                    </a:p>
                  </a:txBody>
                  <a:tcPr/>
                </a:tc>
                <a:tc>
                  <a:txBody>
                    <a:bodyPr/>
                    <a:lstStyle/>
                    <a:p>
                      <a:pPr algn="ctr"/>
                      <a:r>
                        <a:rPr lang="en-US" sz="2000" dirty="0" smtClean="0"/>
                        <a:t>0.706</a:t>
                      </a:r>
                      <a:endParaRPr lang="en-US" sz="2000" dirty="0"/>
                    </a:p>
                  </a:txBody>
                  <a:tcPr/>
                </a:tc>
                <a:tc>
                  <a:txBody>
                    <a:bodyPr/>
                    <a:lstStyle/>
                    <a:p>
                      <a:pPr algn="ctr"/>
                      <a:r>
                        <a:rPr lang="en-US" sz="2000" dirty="0" smtClean="0"/>
                        <a:t>0.688</a:t>
                      </a:r>
                      <a:endParaRPr lang="en-US" sz="2000" dirty="0"/>
                    </a:p>
                  </a:txBody>
                  <a:tcPr/>
                </a:tc>
                <a:tc>
                  <a:txBody>
                    <a:bodyPr/>
                    <a:lstStyle/>
                    <a:p>
                      <a:pPr algn="ctr"/>
                      <a:r>
                        <a:rPr lang="en-US" sz="2000" dirty="0" smtClean="0"/>
                        <a:t>0.705</a:t>
                      </a:r>
                      <a:endParaRPr lang="en-US" sz="2000" dirty="0"/>
                    </a:p>
                  </a:txBody>
                  <a:tcPr/>
                </a:tc>
                <a:tc>
                  <a:txBody>
                    <a:bodyPr/>
                    <a:lstStyle/>
                    <a:p>
                      <a:pPr algn="ctr"/>
                      <a:r>
                        <a:rPr lang="en-US" sz="2000" dirty="0" smtClean="0"/>
                        <a:t>0.752</a:t>
                      </a:r>
                      <a:endParaRPr lang="en-US" sz="2000" dirty="0"/>
                    </a:p>
                  </a:txBody>
                  <a:tcPr/>
                </a:tc>
                <a:tc>
                  <a:txBody>
                    <a:bodyPr/>
                    <a:lstStyle/>
                    <a:p>
                      <a:pPr algn="ctr"/>
                      <a:r>
                        <a:rPr lang="en-US" sz="2000" dirty="0" smtClean="0"/>
                        <a:t>0.793</a:t>
                      </a:r>
                      <a:endParaRPr lang="en-US" sz="2000" dirty="0"/>
                    </a:p>
                  </a:txBody>
                  <a:tcPr/>
                </a:tc>
              </a:tr>
              <a:tr h="568579">
                <a:tc>
                  <a:txBody>
                    <a:bodyPr/>
                    <a:lstStyle/>
                    <a:p>
                      <a:pPr algn="l"/>
                      <a:r>
                        <a:rPr lang="en-US" sz="2000" dirty="0" smtClean="0"/>
                        <a:t>Minimum theoretical LSE</a:t>
                      </a:r>
                      <a:endParaRPr lang="en-US" sz="2000" dirty="0"/>
                    </a:p>
                  </a:txBody>
                  <a:tcPr/>
                </a:tc>
                <a:tc>
                  <a:txBody>
                    <a:bodyPr/>
                    <a:lstStyle/>
                    <a:p>
                      <a:pPr algn="ctr"/>
                      <a:r>
                        <a:rPr lang="en-US" sz="2000" dirty="0" smtClean="0"/>
                        <a:t>0.485</a:t>
                      </a:r>
                      <a:endParaRPr lang="en-US" sz="2000" dirty="0"/>
                    </a:p>
                  </a:txBody>
                  <a:tcPr/>
                </a:tc>
                <a:tc>
                  <a:txBody>
                    <a:bodyPr/>
                    <a:lstStyle/>
                    <a:p>
                      <a:pPr algn="ctr"/>
                      <a:r>
                        <a:rPr lang="en-US" sz="2000" dirty="0" smtClean="0"/>
                        <a:t>0.478</a:t>
                      </a:r>
                      <a:endParaRPr lang="en-US" sz="2000" dirty="0"/>
                    </a:p>
                  </a:txBody>
                  <a:tcPr/>
                </a:tc>
                <a:tc>
                  <a:txBody>
                    <a:bodyPr/>
                    <a:lstStyle/>
                    <a:p>
                      <a:pPr algn="ctr"/>
                      <a:r>
                        <a:rPr lang="en-US" sz="2000" dirty="0" smtClean="0"/>
                        <a:t>0.490</a:t>
                      </a:r>
                      <a:endParaRPr lang="en-US" sz="2000" dirty="0"/>
                    </a:p>
                  </a:txBody>
                  <a:tcPr/>
                </a:tc>
                <a:tc>
                  <a:txBody>
                    <a:bodyPr/>
                    <a:lstStyle/>
                    <a:p>
                      <a:pPr algn="ctr"/>
                      <a:r>
                        <a:rPr lang="en-US" sz="2000" dirty="0" smtClean="0"/>
                        <a:t>0.533</a:t>
                      </a:r>
                      <a:endParaRPr lang="en-US" sz="2000" dirty="0"/>
                    </a:p>
                  </a:txBody>
                  <a:tcPr/>
                </a:tc>
                <a:tc>
                  <a:txBody>
                    <a:bodyPr/>
                    <a:lstStyle/>
                    <a:p>
                      <a:pPr algn="ctr"/>
                      <a:r>
                        <a:rPr lang="en-US" sz="2000" dirty="0" smtClean="0"/>
                        <a:t>0.547</a:t>
                      </a:r>
                      <a:endParaRPr lang="en-US" sz="2000" dirty="0"/>
                    </a:p>
                  </a:txBody>
                  <a:tcPr/>
                </a:tc>
              </a:tr>
              <a:tr h="557901">
                <a:tc>
                  <a:txBody>
                    <a:bodyPr/>
                    <a:lstStyle/>
                    <a:p>
                      <a:pPr algn="l"/>
                      <a:r>
                        <a:rPr lang="en-US" sz="2000" dirty="0" smtClean="0"/>
                        <a:t>Ratio</a:t>
                      </a:r>
                      <a:endParaRPr lang="en-US" sz="2000" dirty="0"/>
                    </a:p>
                  </a:txBody>
                  <a:tcPr/>
                </a:tc>
                <a:tc>
                  <a:txBody>
                    <a:bodyPr/>
                    <a:lstStyle/>
                    <a:p>
                      <a:pPr algn="ctr"/>
                      <a:r>
                        <a:rPr lang="en-US" sz="2000" dirty="0" smtClean="0"/>
                        <a:t>1.455</a:t>
                      </a:r>
                      <a:endParaRPr lang="en-US" sz="2000" dirty="0"/>
                    </a:p>
                  </a:txBody>
                  <a:tcPr/>
                </a:tc>
                <a:tc>
                  <a:txBody>
                    <a:bodyPr/>
                    <a:lstStyle/>
                    <a:p>
                      <a:pPr algn="ctr"/>
                      <a:r>
                        <a:rPr lang="en-US" sz="2000" dirty="0" smtClean="0"/>
                        <a:t>1.440</a:t>
                      </a:r>
                      <a:endParaRPr lang="en-US" sz="2000" dirty="0"/>
                    </a:p>
                  </a:txBody>
                  <a:tcPr/>
                </a:tc>
                <a:tc>
                  <a:txBody>
                    <a:bodyPr/>
                    <a:lstStyle/>
                    <a:p>
                      <a:pPr algn="ctr"/>
                      <a:r>
                        <a:rPr lang="en-US" sz="2000" dirty="0" smtClean="0"/>
                        <a:t>1.439</a:t>
                      </a:r>
                      <a:endParaRPr lang="en-US" sz="2000" dirty="0"/>
                    </a:p>
                  </a:txBody>
                  <a:tcPr/>
                </a:tc>
                <a:tc>
                  <a:txBody>
                    <a:bodyPr/>
                    <a:lstStyle/>
                    <a:p>
                      <a:pPr algn="ctr"/>
                      <a:r>
                        <a:rPr lang="en-US" sz="2000" dirty="0" smtClean="0"/>
                        <a:t>1.411</a:t>
                      </a:r>
                      <a:endParaRPr lang="en-US" sz="2000" dirty="0"/>
                    </a:p>
                  </a:txBody>
                  <a:tcPr/>
                </a:tc>
                <a:tc>
                  <a:txBody>
                    <a:bodyPr/>
                    <a:lstStyle/>
                    <a:p>
                      <a:pPr algn="ctr"/>
                      <a:r>
                        <a:rPr lang="en-US" sz="2000" dirty="0" smtClean="0"/>
                        <a:t>1.451</a:t>
                      </a:r>
                      <a:endParaRPr lang="en-US" sz="2000" dirty="0"/>
                    </a:p>
                  </a:txBody>
                  <a:tcPr/>
                </a:tc>
              </a:tr>
            </a:tbl>
          </a:graphicData>
        </a:graphic>
      </p:graphicFrame>
      <p:sp>
        <p:nvSpPr>
          <p:cNvPr id="67" name="TextBox 66"/>
          <p:cNvSpPr txBox="1"/>
          <p:nvPr/>
        </p:nvSpPr>
        <p:spPr>
          <a:xfrm>
            <a:off x="31743141" y="9514822"/>
            <a:ext cx="4727433" cy="369332"/>
          </a:xfrm>
          <a:prstGeom prst="rect">
            <a:avLst/>
          </a:prstGeom>
          <a:noFill/>
        </p:spPr>
        <p:txBody>
          <a:bodyPr wrap="square" rtlCol="0">
            <a:spAutoFit/>
          </a:bodyPr>
          <a:lstStyle/>
          <a:p>
            <a:r>
              <a:rPr lang="en-US" sz="1800" b="1" dirty="0" smtClean="0">
                <a:latin typeface="Arial"/>
                <a:cs typeface="Arial"/>
              </a:rPr>
              <a:t>20 genes, 46 edges</a:t>
            </a:r>
          </a:p>
        </p:txBody>
      </p:sp>
      <p:pic>
        <p:nvPicPr>
          <p:cNvPr id="1723" name="Picture 699"/>
          <p:cNvPicPr>
            <a:picLocks noChangeAspect="1" noChangeArrowheads="1"/>
          </p:cNvPicPr>
          <p:nvPr/>
        </p:nvPicPr>
        <p:blipFill rotWithShape="1">
          <a:blip r:embed="rId13">
            <a:extLst>
              <a:ext uri="{28A0092B-C50C-407E-A947-70E740481C1C}">
                <a14:useLocalDpi xmlns:a14="http://schemas.microsoft.com/office/drawing/2010/main" val="0"/>
              </a:ext>
            </a:extLst>
          </a:blip>
          <a:srcRect l="22810" t="22553" r="3015" b="9863"/>
          <a:stretch/>
        </p:blipFill>
        <p:spPr bwMode="auto">
          <a:xfrm>
            <a:off x="25415887" y="5956199"/>
            <a:ext cx="5564965" cy="347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TextBox 67"/>
          <p:cNvSpPr txBox="1"/>
          <p:nvPr/>
        </p:nvSpPr>
        <p:spPr>
          <a:xfrm>
            <a:off x="25568365" y="9545538"/>
            <a:ext cx="4727433" cy="369332"/>
          </a:xfrm>
          <a:prstGeom prst="rect">
            <a:avLst/>
          </a:prstGeom>
          <a:noFill/>
        </p:spPr>
        <p:txBody>
          <a:bodyPr wrap="square" rtlCol="0">
            <a:spAutoFit/>
          </a:bodyPr>
          <a:lstStyle/>
          <a:p>
            <a:r>
              <a:rPr lang="en-US" sz="1800" b="1" dirty="0" smtClean="0">
                <a:latin typeface="Arial"/>
                <a:cs typeface="Arial"/>
              </a:rPr>
              <a:t>25 genes, 68 edges</a:t>
            </a:r>
          </a:p>
        </p:txBody>
      </p:sp>
      <p:pic>
        <p:nvPicPr>
          <p:cNvPr id="1726" name="Picture 702"/>
          <p:cNvPicPr>
            <a:picLocks noChangeAspect="1" noChangeArrowheads="1"/>
          </p:cNvPicPr>
          <p:nvPr/>
        </p:nvPicPr>
        <p:blipFill rotWithShape="1">
          <a:blip r:embed="rId14">
            <a:extLst>
              <a:ext uri="{28A0092B-C50C-407E-A947-70E740481C1C}">
                <a14:useLocalDpi xmlns:a14="http://schemas.microsoft.com/office/drawing/2010/main" val="0"/>
              </a:ext>
            </a:extLst>
          </a:blip>
          <a:srcRect l="23244" t="10656" r="2473" b="21603"/>
          <a:stretch/>
        </p:blipFill>
        <p:spPr bwMode="auto">
          <a:xfrm>
            <a:off x="19373740" y="5876222"/>
            <a:ext cx="5419358" cy="338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TextBox 68"/>
          <p:cNvSpPr txBox="1"/>
          <p:nvPr/>
        </p:nvSpPr>
        <p:spPr>
          <a:xfrm>
            <a:off x="19534261" y="9432262"/>
            <a:ext cx="4727433" cy="369332"/>
          </a:xfrm>
          <a:prstGeom prst="rect">
            <a:avLst/>
          </a:prstGeom>
          <a:noFill/>
        </p:spPr>
        <p:txBody>
          <a:bodyPr wrap="square" rtlCol="0">
            <a:spAutoFit/>
          </a:bodyPr>
          <a:lstStyle/>
          <a:p>
            <a:r>
              <a:rPr lang="en-US" sz="1800" b="1" dirty="0" smtClean="0">
                <a:latin typeface="Arial"/>
                <a:cs typeface="Arial"/>
              </a:rPr>
              <a:t>30 genes, 90 edges</a:t>
            </a:r>
          </a:p>
        </p:txBody>
      </p:sp>
      <p:pic>
        <p:nvPicPr>
          <p:cNvPr id="1729" name="Picture 705"/>
          <p:cNvPicPr>
            <a:picLocks noChangeAspect="1" noChangeArrowheads="1"/>
          </p:cNvPicPr>
          <p:nvPr/>
        </p:nvPicPr>
        <p:blipFill rotWithShape="1">
          <a:blip r:embed="rId15">
            <a:extLst>
              <a:ext uri="{28A0092B-C50C-407E-A947-70E740481C1C}">
                <a14:useLocalDpi xmlns:a14="http://schemas.microsoft.com/office/drawing/2010/main" val="0"/>
              </a:ext>
            </a:extLst>
          </a:blip>
          <a:srcRect l="23354" t="10815" r="2906" b="21443"/>
          <a:stretch/>
        </p:blipFill>
        <p:spPr bwMode="auto">
          <a:xfrm>
            <a:off x="31602063" y="5933456"/>
            <a:ext cx="5442542" cy="342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32" name="Picture 708"/>
          <p:cNvPicPr>
            <a:picLocks noChangeAspect="1" noChangeArrowheads="1"/>
          </p:cNvPicPr>
          <p:nvPr/>
        </p:nvPicPr>
        <p:blipFill rotWithShape="1">
          <a:blip r:embed="rId16">
            <a:extLst>
              <a:ext uri="{28A0092B-C50C-407E-A947-70E740481C1C}">
                <a14:useLocalDpi xmlns:a14="http://schemas.microsoft.com/office/drawing/2010/main" val="0"/>
              </a:ext>
            </a:extLst>
          </a:blip>
          <a:srcRect l="22810" t="10814" r="2906" b="21920"/>
          <a:stretch/>
        </p:blipFill>
        <p:spPr bwMode="auto">
          <a:xfrm>
            <a:off x="37401004" y="5999307"/>
            <a:ext cx="5119142" cy="317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 name="Picture 737" descr="T:\kjohn\ProductionRuns\15_genes\ASH1.jpg"/>
          <p:cNvPicPr>
            <a:picLocks noChangeAspect="1" noChangeArrowheads="1"/>
          </p:cNvPicPr>
          <p:nvPr/>
        </p:nvPicPr>
        <p:blipFill rotWithShape="1">
          <a:blip r:embed="rId17">
            <a:extLst>
              <a:ext uri="{28A0092B-C50C-407E-A947-70E740481C1C}">
                <a14:useLocalDpi xmlns:a14="http://schemas.microsoft.com/office/drawing/2010/main" val="0"/>
              </a:ext>
            </a:extLst>
          </a:blip>
          <a:srcRect r="25253"/>
          <a:stretch/>
        </p:blipFill>
        <p:spPr bwMode="auto">
          <a:xfrm>
            <a:off x="37841901" y="13946549"/>
            <a:ext cx="1774372" cy="1780369"/>
          </a:xfrm>
          <a:prstGeom prst="rect">
            <a:avLst/>
          </a:prstGeom>
          <a:noFill/>
          <a:extLst>
            <a:ext uri="{909E8E84-426E-40DD-AFC4-6F175D3DCCD1}">
              <a14:hiddenFill xmlns:a14="http://schemas.microsoft.com/office/drawing/2010/main">
                <a:solidFill>
                  <a:srgbClr val="FFFFFF"/>
                </a:solidFill>
              </a14:hiddenFill>
            </a:ext>
          </a:extLst>
        </p:spPr>
      </p:pic>
      <p:pic>
        <p:nvPicPr>
          <p:cNvPr id="1762" name="Picture 738" descr="T:\kjohn\ProductionRuns\15_genes\YHP1.jpg"/>
          <p:cNvPicPr>
            <a:picLocks noChangeAspect="1" noChangeArrowheads="1"/>
          </p:cNvPicPr>
          <p:nvPr/>
        </p:nvPicPr>
        <p:blipFill rotWithShape="1">
          <a:blip r:embed="rId18">
            <a:extLst>
              <a:ext uri="{28A0092B-C50C-407E-A947-70E740481C1C}">
                <a14:useLocalDpi xmlns:a14="http://schemas.microsoft.com/office/drawing/2010/main" val="0"/>
              </a:ext>
            </a:extLst>
          </a:blip>
          <a:srcRect r="1201"/>
          <a:stretch/>
        </p:blipFill>
        <p:spPr bwMode="auto">
          <a:xfrm>
            <a:off x="38628870" y="10744170"/>
            <a:ext cx="3659441" cy="2777948"/>
          </a:xfrm>
          <a:prstGeom prst="rect">
            <a:avLst/>
          </a:prstGeom>
          <a:noFill/>
          <a:extLst>
            <a:ext uri="{909E8E84-426E-40DD-AFC4-6F175D3DCCD1}">
              <a14:hiddenFill xmlns:a14="http://schemas.microsoft.com/office/drawing/2010/main">
                <a:solidFill>
                  <a:srgbClr val="FFFFFF"/>
                </a:solidFill>
              </a14:hiddenFill>
            </a:ext>
          </a:extLst>
        </p:spPr>
      </p:pic>
      <p:pic>
        <p:nvPicPr>
          <p:cNvPr id="1763" name="Picture 739" descr="T:\kjohn\ProductionRuns\15_genes\CIN5.jpg"/>
          <p:cNvPicPr>
            <a:picLocks noChangeAspect="1" noChangeArrowheads="1"/>
          </p:cNvPicPr>
          <p:nvPr/>
        </p:nvPicPr>
        <p:blipFill rotWithShape="1">
          <a:blip r:embed="rId19">
            <a:extLst>
              <a:ext uri="{28A0092B-C50C-407E-A947-70E740481C1C}">
                <a14:useLocalDpi xmlns:a14="http://schemas.microsoft.com/office/drawing/2010/main" val="0"/>
              </a:ext>
            </a:extLst>
          </a:blip>
          <a:srcRect l="8348" r="25903"/>
          <a:stretch/>
        </p:blipFill>
        <p:spPr bwMode="auto">
          <a:xfrm>
            <a:off x="39725600" y="13931494"/>
            <a:ext cx="1577180" cy="1799081"/>
          </a:xfrm>
          <a:prstGeom prst="rect">
            <a:avLst/>
          </a:prstGeom>
          <a:noFill/>
          <a:extLst>
            <a:ext uri="{909E8E84-426E-40DD-AFC4-6F175D3DCCD1}">
              <a14:hiddenFill xmlns:a14="http://schemas.microsoft.com/office/drawing/2010/main">
                <a:solidFill>
                  <a:srgbClr val="FFFFFF"/>
                </a:solidFill>
              </a14:hiddenFill>
            </a:ext>
          </a:extLst>
        </p:spPr>
      </p:pic>
      <p:pic>
        <p:nvPicPr>
          <p:cNvPr id="1764" name="Picture 740" descr="T:\kjohn\ProductionRuns\15_genes\MSN2.jpg"/>
          <p:cNvPicPr>
            <a:picLocks noChangeAspect="1" noChangeArrowheads="1"/>
          </p:cNvPicPr>
          <p:nvPr/>
        </p:nvPicPr>
        <p:blipFill rotWithShape="1">
          <a:blip r:embed="rId20">
            <a:extLst>
              <a:ext uri="{28A0092B-C50C-407E-A947-70E740481C1C}">
                <a14:useLocalDpi xmlns:a14="http://schemas.microsoft.com/office/drawing/2010/main" val="0"/>
              </a:ext>
            </a:extLst>
          </a:blip>
          <a:srcRect l="7974" r="25232"/>
          <a:stretch/>
        </p:blipFill>
        <p:spPr bwMode="auto">
          <a:xfrm>
            <a:off x="41404674" y="13935153"/>
            <a:ext cx="1595724" cy="179176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J:\ProductionRuns\25_genes\YHP1.jpg"/>
          <p:cNvPicPr>
            <a:picLocks noChangeAspect="1" noChangeArrowheads="1"/>
          </p:cNvPicPr>
          <p:nvPr/>
        </p:nvPicPr>
        <p:blipFill rotWithShape="1">
          <a:blip r:embed="rId21">
            <a:extLst>
              <a:ext uri="{28A0092B-C50C-407E-A947-70E740481C1C}">
                <a14:useLocalDpi xmlns:a14="http://schemas.microsoft.com/office/drawing/2010/main" val="0"/>
              </a:ext>
            </a:extLst>
          </a:blip>
          <a:srcRect r="2449"/>
          <a:stretch/>
        </p:blipFill>
        <p:spPr bwMode="auto">
          <a:xfrm>
            <a:off x="26356263" y="10744170"/>
            <a:ext cx="3842086" cy="2953938"/>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J:\ProductionRuns\25_genes\ASH1.jpg"/>
          <p:cNvPicPr>
            <a:picLocks noChangeAspect="1" noChangeArrowheads="1"/>
          </p:cNvPicPr>
          <p:nvPr/>
        </p:nvPicPr>
        <p:blipFill rotWithShape="1">
          <a:blip r:embed="rId22">
            <a:extLst>
              <a:ext uri="{28A0092B-C50C-407E-A947-70E740481C1C}">
                <a14:useLocalDpi xmlns:a14="http://schemas.microsoft.com/office/drawing/2010/main" val="0"/>
              </a:ext>
            </a:extLst>
          </a:blip>
          <a:srcRect r="25491"/>
          <a:stretch/>
        </p:blipFill>
        <p:spPr bwMode="auto">
          <a:xfrm>
            <a:off x="25461305" y="13958039"/>
            <a:ext cx="1789916" cy="180172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J:\ProductionRuns\25_genes\CIN5.jpg"/>
          <p:cNvPicPr>
            <a:picLocks noChangeAspect="1" noChangeArrowheads="1"/>
          </p:cNvPicPr>
          <p:nvPr/>
        </p:nvPicPr>
        <p:blipFill rotWithShape="1">
          <a:blip r:embed="rId23">
            <a:extLst>
              <a:ext uri="{28A0092B-C50C-407E-A947-70E740481C1C}">
                <a14:useLocalDpi xmlns:a14="http://schemas.microsoft.com/office/drawing/2010/main" val="0"/>
              </a:ext>
            </a:extLst>
          </a:blip>
          <a:srcRect l="8143" r="25287"/>
          <a:stretch/>
        </p:blipFill>
        <p:spPr bwMode="auto">
          <a:xfrm>
            <a:off x="27346275" y="13950291"/>
            <a:ext cx="1599199" cy="1801721"/>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J:\ProductionRuns\25_genes\MSN2.jpg"/>
          <p:cNvPicPr>
            <a:picLocks noChangeAspect="1" noChangeArrowheads="1"/>
          </p:cNvPicPr>
          <p:nvPr/>
        </p:nvPicPr>
        <p:blipFill rotWithShape="1">
          <a:blip r:embed="rId24">
            <a:extLst>
              <a:ext uri="{28A0092B-C50C-407E-A947-70E740481C1C}">
                <a14:useLocalDpi xmlns:a14="http://schemas.microsoft.com/office/drawing/2010/main" val="0"/>
              </a:ext>
            </a:extLst>
          </a:blip>
          <a:srcRect l="8465" r="25189"/>
          <a:stretch/>
        </p:blipFill>
        <p:spPr bwMode="auto">
          <a:xfrm>
            <a:off x="29032200" y="13955954"/>
            <a:ext cx="1588826" cy="1796058"/>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J:\ProductionRuns\30_genes\YHP1.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970433" y="10744169"/>
            <a:ext cx="3855078" cy="2891309"/>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descr="J:\ProductionRuns\30_genes\ASH1.jpg"/>
          <p:cNvPicPr>
            <a:picLocks noChangeAspect="1" noChangeArrowheads="1"/>
          </p:cNvPicPr>
          <p:nvPr/>
        </p:nvPicPr>
        <p:blipFill rotWithShape="1">
          <a:blip r:embed="rId26">
            <a:extLst>
              <a:ext uri="{28A0092B-C50C-407E-A947-70E740481C1C}">
                <a14:useLocalDpi xmlns:a14="http://schemas.microsoft.com/office/drawing/2010/main" val="0"/>
              </a:ext>
            </a:extLst>
          </a:blip>
          <a:srcRect r="25298"/>
          <a:stretch/>
        </p:blipFill>
        <p:spPr bwMode="auto">
          <a:xfrm>
            <a:off x="19451433" y="13968119"/>
            <a:ext cx="1794555" cy="1801719"/>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J:\ProductionRuns\30_genes\CIN5.jpg"/>
          <p:cNvPicPr>
            <a:picLocks noChangeAspect="1" noChangeArrowheads="1"/>
          </p:cNvPicPr>
          <p:nvPr/>
        </p:nvPicPr>
        <p:blipFill rotWithShape="1">
          <a:blip r:embed="rId27">
            <a:extLst>
              <a:ext uri="{28A0092B-C50C-407E-A947-70E740481C1C}">
                <a14:useLocalDpi xmlns:a14="http://schemas.microsoft.com/office/drawing/2010/main" val="0"/>
              </a:ext>
            </a:extLst>
          </a:blip>
          <a:srcRect l="8068" r="25472"/>
          <a:stretch/>
        </p:blipFill>
        <p:spPr bwMode="auto">
          <a:xfrm>
            <a:off x="21338809" y="13989470"/>
            <a:ext cx="1577649" cy="1780369"/>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23" descr="J:\ProductionRuns\30_genes\MSN2.jpg"/>
          <p:cNvPicPr>
            <a:picLocks noChangeAspect="1" noChangeArrowheads="1"/>
          </p:cNvPicPr>
          <p:nvPr/>
        </p:nvPicPr>
        <p:blipFill rotWithShape="1">
          <a:blip r:embed="rId28">
            <a:extLst>
              <a:ext uri="{28A0092B-C50C-407E-A947-70E740481C1C}">
                <a14:useLocalDpi xmlns:a14="http://schemas.microsoft.com/office/drawing/2010/main" val="0"/>
              </a:ext>
            </a:extLst>
          </a:blip>
          <a:srcRect l="8671" r="25285"/>
          <a:stretch/>
        </p:blipFill>
        <p:spPr bwMode="auto">
          <a:xfrm>
            <a:off x="23012400" y="13934880"/>
            <a:ext cx="1615830" cy="1834958"/>
          </a:xfrm>
          <a:prstGeom prst="rect">
            <a:avLst/>
          </a:prstGeom>
          <a:noFill/>
          <a:extLst>
            <a:ext uri="{909E8E84-426E-40DD-AFC4-6F175D3DCCD1}">
              <a14:hiddenFill xmlns:a14="http://schemas.microsoft.com/office/drawing/2010/main">
                <a:solidFill>
                  <a:srgbClr val="FFFFFF"/>
                </a:solidFill>
              </a14:hiddenFill>
            </a:ext>
          </a:extLst>
        </p:spPr>
      </p:pic>
      <p:pic>
        <p:nvPicPr>
          <p:cNvPr id="6174" name="Picture 30" descr="J:\ProductionRuns\34_genes\YHP1.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202764" y="10771832"/>
            <a:ext cx="3901702" cy="2926276"/>
          </a:xfrm>
          <a:prstGeom prst="rect">
            <a:avLst/>
          </a:prstGeom>
          <a:noFill/>
          <a:extLst>
            <a:ext uri="{909E8E84-426E-40DD-AFC4-6F175D3DCCD1}">
              <a14:hiddenFill xmlns:a14="http://schemas.microsoft.com/office/drawing/2010/main">
                <a:solidFill>
                  <a:srgbClr val="FFFFFF"/>
                </a:solidFill>
              </a14:hiddenFill>
            </a:ext>
          </a:extLst>
        </p:spPr>
      </p:pic>
      <p:pic>
        <p:nvPicPr>
          <p:cNvPr id="6175" name="Picture 31" descr="J:\ProductionRuns\34_genes\ASH1.jpg"/>
          <p:cNvPicPr>
            <a:picLocks noChangeAspect="1" noChangeArrowheads="1"/>
          </p:cNvPicPr>
          <p:nvPr/>
        </p:nvPicPr>
        <p:blipFill rotWithShape="1">
          <a:blip r:embed="rId30">
            <a:extLst>
              <a:ext uri="{28A0092B-C50C-407E-A947-70E740481C1C}">
                <a14:useLocalDpi xmlns:a14="http://schemas.microsoft.com/office/drawing/2010/main" val="0"/>
              </a:ext>
            </a:extLst>
          </a:blip>
          <a:srcRect r="24930"/>
          <a:stretch/>
        </p:blipFill>
        <p:spPr bwMode="auto">
          <a:xfrm>
            <a:off x="13191744" y="13931911"/>
            <a:ext cx="1821801" cy="1820102"/>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32" descr="J:\ProductionRuns\34_genes\CIN5.jpg"/>
          <p:cNvPicPr>
            <a:picLocks noChangeAspect="1" noChangeArrowheads="1"/>
          </p:cNvPicPr>
          <p:nvPr/>
        </p:nvPicPr>
        <p:blipFill rotWithShape="1">
          <a:blip r:embed="rId31">
            <a:extLst>
              <a:ext uri="{28A0092B-C50C-407E-A947-70E740481C1C}">
                <a14:useLocalDpi xmlns:a14="http://schemas.microsoft.com/office/drawing/2010/main" val="0"/>
              </a:ext>
            </a:extLst>
          </a:blip>
          <a:srcRect l="8421" r="25328"/>
          <a:stretch/>
        </p:blipFill>
        <p:spPr bwMode="auto">
          <a:xfrm>
            <a:off x="15111081" y="13917550"/>
            <a:ext cx="1623890" cy="1838365"/>
          </a:xfrm>
          <a:prstGeom prst="rect">
            <a:avLst/>
          </a:prstGeom>
          <a:noFill/>
          <a:extLst>
            <a:ext uri="{909E8E84-426E-40DD-AFC4-6F175D3DCCD1}">
              <a14:hiddenFill xmlns:a14="http://schemas.microsoft.com/office/drawing/2010/main">
                <a:solidFill>
                  <a:srgbClr val="FFFFFF"/>
                </a:solidFill>
              </a14:hiddenFill>
            </a:ext>
          </a:extLst>
        </p:spPr>
      </p:pic>
      <p:pic>
        <p:nvPicPr>
          <p:cNvPr id="6177" name="Picture 33" descr="J:\ProductionRuns\34_genes\MSN2.jpg"/>
          <p:cNvPicPr>
            <a:picLocks noChangeAspect="1" noChangeArrowheads="1"/>
          </p:cNvPicPr>
          <p:nvPr/>
        </p:nvPicPr>
        <p:blipFill rotWithShape="1">
          <a:blip r:embed="rId32">
            <a:extLst>
              <a:ext uri="{28A0092B-C50C-407E-A947-70E740481C1C}">
                <a14:useLocalDpi xmlns:a14="http://schemas.microsoft.com/office/drawing/2010/main" val="0"/>
              </a:ext>
            </a:extLst>
          </a:blip>
          <a:srcRect l="8402" r="25625"/>
          <a:stretch/>
        </p:blipFill>
        <p:spPr bwMode="auto">
          <a:xfrm>
            <a:off x="16808401" y="13935153"/>
            <a:ext cx="1613871" cy="1834685"/>
          </a:xfrm>
          <a:prstGeom prst="rect">
            <a:avLst/>
          </a:prstGeom>
          <a:noFill/>
          <a:extLst>
            <a:ext uri="{909E8E84-426E-40DD-AFC4-6F175D3DCCD1}">
              <a14:hiddenFill xmlns:a14="http://schemas.microsoft.com/office/drawing/2010/main">
                <a:solidFill>
                  <a:srgbClr val="FFFFFF"/>
                </a:solidFill>
              </a14:hiddenFill>
            </a:ext>
          </a:extLst>
        </p:spPr>
      </p:pic>
      <p:pic>
        <p:nvPicPr>
          <p:cNvPr id="6204" name="Picture 6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3725961" y="16811682"/>
            <a:ext cx="777875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2" name="Chart 71"/>
          <p:cNvGraphicFramePr>
            <a:graphicFrameLocks/>
          </p:cNvGraphicFramePr>
          <p:nvPr>
            <p:extLst>
              <p:ext uri="{D42A27DB-BD31-4B8C-83A1-F6EECF244321}">
                <p14:modId xmlns:p14="http://schemas.microsoft.com/office/powerpoint/2010/main" val="1934836702"/>
              </p:ext>
            </p:extLst>
          </p:nvPr>
        </p:nvGraphicFramePr>
        <p:xfrm>
          <a:off x="13805707" y="25141264"/>
          <a:ext cx="10014608" cy="3479629"/>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73" name="Chart 72"/>
          <p:cNvGraphicFramePr>
            <a:graphicFrameLocks/>
          </p:cNvGraphicFramePr>
          <p:nvPr>
            <p:extLst>
              <p:ext uri="{D42A27DB-BD31-4B8C-83A1-F6EECF244321}">
                <p14:modId xmlns:p14="http://schemas.microsoft.com/office/powerpoint/2010/main" val="3504810839"/>
              </p:ext>
            </p:extLst>
          </p:nvPr>
        </p:nvGraphicFramePr>
        <p:xfrm>
          <a:off x="13893321" y="28883959"/>
          <a:ext cx="7816781" cy="2485860"/>
        </p:xfrm>
        <a:graphic>
          <a:graphicData uri="http://schemas.openxmlformats.org/drawingml/2006/chart">
            <c:chart xmlns:c="http://schemas.openxmlformats.org/drawingml/2006/chart" xmlns:r="http://schemas.openxmlformats.org/officeDocument/2006/relationships" r:id="rId35"/>
          </a:graphicData>
        </a:graphic>
      </p:graphicFrame>
      <p:graphicFrame>
        <p:nvGraphicFramePr>
          <p:cNvPr id="74" name="Chart 73"/>
          <p:cNvGraphicFramePr>
            <a:graphicFrameLocks/>
          </p:cNvGraphicFramePr>
          <p:nvPr>
            <p:extLst>
              <p:ext uri="{D42A27DB-BD31-4B8C-83A1-F6EECF244321}">
                <p14:modId xmlns:p14="http://schemas.microsoft.com/office/powerpoint/2010/main" val="3882053508"/>
              </p:ext>
            </p:extLst>
          </p:nvPr>
        </p:nvGraphicFramePr>
        <p:xfrm>
          <a:off x="22127633" y="28708703"/>
          <a:ext cx="7698980" cy="2661116"/>
        </p:xfrm>
        <a:graphic>
          <a:graphicData uri="http://schemas.openxmlformats.org/drawingml/2006/chart">
            <c:chart xmlns:c="http://schemas.openxmlformats.org/drawingml/2006/chart" xmlns:r="http://schemas.openxmlformats.org/officeDocument/2006/relationships" r:id="rId36"/>
          </a:graphicData>
        </a:graphic>
      </p:graphicFrame>
      <p:pic>
        <p:nvPicPr>
          <p:cNvPr id="6221" name="Picture 77" descr="J:\ProductionRuns\20_genes_rerun\YHP1.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2364266" y="10744169"/>
            <a:ext cx="3918136" cy="2938602"/>
          </a:xfrm>
          <a:prstGeom prst="rect">
            <a:avLst/>
          </a:prstGeom>
          <a:noFill/>
          <a:extLst>
            <a:ext uri="{909E8E84-426E-40DD-AFC4-6F175D3DCCD1}">
              <a14:hiddenFill xmlns:a14="http://schemas.microsoft.com/office/drawing/2010/main">
                <a:solidFill>
                  <a:srgbClr val="FFFFFF"/>
                </a:solidFill>
              </a14:hiddenFill>
            </a:ext>
          </a:extLst>
        </p:spPr>
      </p:pic>
      <p:pic>
        <p:nvPicPr>
          <p:cNvPr id="6222" name="Picture 78" descr="J:\ProductionRuns\20_genes_rerun\ASH1.jpg"/>
          <p:cNvPicPr>
            <a:picLocks noChangeAspect="1" noChangeArrowheads="1"/>
          </p:cNvPicPr>
          <p:nvPr/>
        </p:nvPicPr>
        <p:blipFill rotWithShape="1">
          <a:blip r:embed="rId38">
            <a:extLst>
              <a:ext uri="{28A0092B-C50C-407E-A947-70E740481C1C}">
                <a14:useLocalDpi xmlns:a14="http://schemas.microsoft.com/office/drawing/2010/main" val="0"/>
              </a:ext>
            </a:extLst>
          </a:blip>
          <a:srcRect r="24970"/>
          <a:stretch/>
        </p:blipFill>
        <p:spPr bwMode="auto">
          <a:xfrm>
            <a:off x="31435864" y="13950292"/>
            <a:ext cx="1802438" cy="1801720"/>
          </a:xfrm>
          <a:prstGeom prst="rect">
            <a:avLst/>
          </a:prstGeom>
          <a:noFill/>
          <a:extLst>
            <a:ext uri="{909E8E84-426E-40DD-AFC4-6F175D3DCCD1}">
              <a14:hiddenFill xmlns:a14="http://schemas.microsoft.com/office/drawing/2010/main">
                <a:solidFill>
                  <a:srgbClr val="FFFFFF"/>
                </a:solidFill>
              </a14:hiddenFill>
            </a:ext>
          </a:extLst>
        </p:spPr>
      </p:pic>
      <p:pic>
        <p:nvPicPr>
          <p:cNvPr id="6223" name="Picture 79" descr="J:\ProductionRuns\20_genes_rerun\CIN5.jpg"/>
          <p:cNvPicPr>
            <a:picLocks noChangeAspect="1" noChangeArrowheads="1"/>
          </p:cNvPicPr>
          <p:nvPr/>
        </p:nvPicPr>
        <p:blipFill rotWithShape="1">
          <a:blip r:embed="rId39">
            <a:extLst>
              <a:ext uri="{28A0092B-C50C-407E-A947-70E740481C1C}">
                <a14:useLocalDpi xmlns:a14="http://schemas.microsoft.com/office/drawing/2010/main" val="0"/>
              </a:ext>
            </a:extLst>
          </a:blip>
          <a:srcRect l="8147" r="25791"/>
          <a:stretch/>
        </p:blipFill>
        <p:spPr bwMode="auto">
          <a:xfrm>
            <a:off x="33513755" y="13892349"/>
            <a:ext cx="1619157" cy="1838226"/>
          </a:xfrm>
          <a:prstGeom prst="rect">
            <a:avLst/>
          </a:prstGeom>
          <a:noFill/>
          <a:extLst>
            <a:ext uri="{909E8E84-426E-40DD-AFC4-6F175D3DCCD1}">
              <a14:hiddenFill xmlns:a14="http://schemas.microsoft.com/office/drawing/2010/main">
                <a:solidFill>
                  <a:srgbClr val="FFFFFF"/>
                </a:solidFill>
              </a14:hiddenFill>
            </a:ext>
          </a:extLst>
        </p:spPr>
      </p:pic>
      <p:pic>
        <p:nvPicPr>
          <p:cNvPr id="6226" name="Picture 82" descr="J:\ProductionRuns\20_genes_rerun\MSN2.jpg"/>
          <p:cNvPicPr>
            <a:picLocks noChangeAspect="1" noChangeArrowheads="1"/>
          </p:cNvPicPr>
          <p:nvPr/>
        </p:nvPicPr>
        <p:blipFill rotWithShape="1">
          <a:blip r:embed="rId40">
            <a:extLst>
              <a:ext uri="{28A0092B-C50C-407E-A947-70E740481C1C}">
                <a14:useLocalDpi xmlns:a14="http://schemas.microsoft.com/office/drawing/2010/main" val="0"/>
              </a:ext>
            </a:extLst>
          </a:blip>
          <a:srcRect l="8104" r="25654"/>
          <a:stretch/>
        </p:blipFill>
        <p:spPr bwMode="auto">
          <a:xfrm>
            <a:off x="35192923" y="13728395"/>
            <a:ext cx="1787317" cy="202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16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genes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552" y="7188592"/>
            <a:ext cx="34600663" cy="1946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29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genes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114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genes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17457" y="8719716"/>
            <a:ext cx="34800989" cy="1957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53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genes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34545" y="7829765"/>
            <a:ext cx="32188343" cy="1810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01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 genes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963" y="6172200"/>
            <a:ext cx="39642473" cy="22298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84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58970864"/>
              </p:ext>
            </p:extLst>
          </p:nvPr>
        </p:nvGraphicFramePr>
        <p:xfrm>
          <a:off x="2194560" y="2560320"/>
          <a:ext cx="23225761" cy="7803183"/>
        </p:xfrm>
        <a:graphic>
          <a:graphicData uri="http://schemas.openxmlformats.org/drawingml/2006/table">
            <a:tbl>
              <a:tblPr firstRow="1" bandRow="1">
                <a:tableStyleId>{5C22544A-7EE6-4342-B048-85BDC9FD1C3A}</a:tableStyleId>
              </a:tblPr>
              <a:tblGrid>
                <a:gridCol w="3186600"/>
                <a:gridCol w="4097057"/>
                <a:gridCol w="3195704"/>
                <a:gridCol w="3186600"/>
                <a:gridCol w="3186600"/>
                <a:gridCol w="3186600"/>
                <a:gridCol w="3186600"/>
              </a:tblGrid>
              <a:tr h="1645920">
                <a:tc rowSpan="3">
                  <a:txBody>
                    <a:bodyPr/>
                    <a:lstStyle/>
                    <a:p>
                      <a:pPr algn="ctr"/>
                      <a:r>
                        <a:rPr lang="en-US" sz="3600" dirty="0" smtClean="0"/>
                        <a:t>Gene</a:t>
                      </a:r>
                      <a:endParaRPr lang="en-US" sz="3600" dirty="0"/>
                    </a:p>
                  </a:txBody>
                  <a:tcPr marL="438912" marR="438912" marT="219456" marB="219456" anchor="ctr">
                    <a:lnR w="38100" cap="flat" cmpd="sng" algn="ctr">
                      <a:solidFill>
                        <a:schemeClr val="bg1"/>
                      </a:solidFill>
                      <a:prstDash val="solid"/>
                      <a:round/>
                      <a:headEnd type="none" w="med" len="med"/>
                      <a:tailEnd type="none" w="med" len="med"/>
                    </a:lnR>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ANOVA</a:t>
                      </a:r>
                      <a:r>
                        <a:rPr lang="en-US" sz="3600" baseline="0" dirty="0" smtClean="0"/>
                        <a:t> BH p-values</a:t>
                      </a:r>
                      <a:endParaRPr lang="en-US" sz="3600" dirty="0" smtClean="0"/>
                    </a:p>
                    <a:p>
                      <a:pPr algn="ctr"/>
                      <a:endParaRPr lang="en-US" sz="3600" dirty="0"/>
                    </a:p>
                  </a:txBody>
                  <a:tcPr marL="438912" marR="438912" marT="219456" marB="21945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5">
                  <a:txBody>
                    <a:bodyPr/>
                    <a:lstStyle/>
                    <a:p>
                      <a:pPr algn="ctr"/>
                      <a:r>
                        <a:rPr lang="en-US" sz="3600" dirty="0" smtClean="0"/>
                        <a:t>Sum MSE</a:t>
                      </a:r>
                      <a:endParaRPr lang="en-US" sz="3600" dirty="0"/>
                    </a:p>
                  </a:txBody>
                  <a:tcPr marL="438912" marR="438912" marT="219456" marB="219456"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1022197">
                <a:tc vMerge="1">
                  <a:txBody>
                    <a:bodyPr/>
                    <a:lstStyle/>
                    <a:p>
                      <a:endParaRPr lang="en-US" sz="12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5">
                  <a:txBody>
                    <a:bodyPr/>
                    <a:lstStyle/>
                    <a:p>
                      <a:pPr marL="0" algn="ctr" defTabSz="914400" rtl="0" eaLnBrk="1" latinLnBrk="0" hangingPunct="1"/>
                      <a:r>
                        <a:rPr lang="en-US" sz="3600" b="1" kern="1200" dirty="0" smtClean="0">
                          <a:solidFill>
                            <a:schemeClr val="lt1"/>
                          </a:solidFill>
                          <a:latin typeface="+mn-lt"/>
                          <a:ea typeface="+mn-ea"/>
                          <a:cs typeface="+mn-cs"/>
                        </a:rPr>
                        <a:t>Network size</a:t>
                      </a:r>
                      <a:endParaRPr lang="en-US" sz="3600" b="1" kern="1200" dirty="0">
                        <a:solidFill>
                          <a:schemeClr val="lt1"/>
                        </a:solidFill>
                        <a:latin typeface="+mn-lt"/>
                        <a:ea typeface="+mn-ea"/>
                        <a:cs typeface="+mn-cs"/>
                      </a:endParaRPr>
                    </a:p>
                  </a:txBody>
                  <a:tcPr marL="438912" marR="438912" marT="219456" marB="219456"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r"/>
                      <a:endParaRPr lang="en-US" sz="12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r"/>
                      <a:endParaRPr lang="en-US" sz="12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r"/>
                      <a:endParaRPr lang="en-US" sz="12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r"/>
                      <a:endParaRPr lang="en-US" sz="12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080923">
                <a:tc vMerge="1">
                  <a:txBody>
                    <a:bodyPr/>
                    <a:lstStyle/>
                    <a:p>
                      <a:endParaRPr lang="en-US" sz="1200" dirty="0"/>
                    </a:p>
                  </a:txBody>
                  <a:tcPr>
                    <a:lnT w="12700" cap="flat" cmpd="sng" algn="ctr">
                      <a:solidFill>
                        <a:schemeClr val="bg1"/>
                      </a:solidFill>
                      <a:prstDash val="solid"/>
                      <a:round/>
                      <a:headEnd type="none" w="med" len="med"/>
                      <a:tailEnd type="none" w="med" len="med"/>
                    </a:lnT>
                  </a:tcPr>
                </a:tc>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3600" b="1" kern="1200" dirty="0" smtClean="0">
                          <a:solidFill>
                            <a:schemeClr val="lt1"/>
                          </a:solidFill>
                          <a:latin typeface="+mn-lt"/>
                          <a:ea typeface="+mn-ea"/>
                          <a:cs typeface="+mn-cs"/>
                        </a:rPr>
                        <a:t>15 genes</a:t>
                      </a:r>
                      <a:endParaRPr lang="en-US" sz="3600" b="1" kern="1200" dirty="0">
                        <a:solidFill>
                          <a:schemeClr val="lt1"/>
                        </a:solidFill>
                        <a:latin typeface="+mn-lt"/>
                        <a:ea typeface="+mn-ea"/>
                        <a:cs typeface="+mn-cs"/>
                      </a:endParaRPr>
                    </a:p>
                  </a:txBody>
                  <a:tcPr marL="438912" marR="438912" marT="219456" marB="219456"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3600" b="1" kern="1200" dirty="0" smtClean="0">
                          <a:solidFill>
                            <a:schemeClr val="lt1"/>
                          </a:solidFill>
                          <a:latin typeface="+mn-lt"/>
                          <a:ea typeface="+mn-ea"/>
                          <a:cs typeface="+mn-cs"/>
                        </a:rPr>
                        <a:t>20 genes</a:t>
                      </a:r>
                      <a:endParaRPr lang="en-US" sz="3600" b="1" kern="1200" dirty="0">
                        <a:solidFill>
                          <a:schemeClr val="lt1"/>
                        </a:solidFill>
                        <a:latin typeface="+mn-lt"/>
                        <a:ea typeface="+mn-ea"/>
                        <a:cs typeface="+mn-cs"/>
                      </a:endParaRPr>
                    </a:p>
                  </a:txBody>
                  <a:tcPr marL="438912" marR="438912" marT="219456" marB="219456" anchor="ctr">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3600" b="1" kern="1200" dirty="0" smtClean="0">
                          <a:solidFill>
                            <a:schemeClr val="lt1"/>
                          </a:solidFill>
                          <a:latin typeface="+mn-lt"/>
                          <a:ea typeface="+mn-ea"/>
                          <a:cs typeface="+mn-cs"/>
                        </a:rPr>
                        <a:t>25 genes</a:t>
                      </a:r>
                      <a:endParaRPr lang="en-US" sz="3600" b="1" kern="1200" dirty="0">
                        <a:solidFill>
                          <a:schemeClr val="lt1"/>
                        </a:solidFill>
                        <a:latin typeface="+mn-lt"/>
                        <a:ea typeface="+mn-ea"/>
                        <a:cs typeface="+mn-cs"/>
                      </a:endParaRPr>
                    </a:p>
                  </a:txBody>
                  <a:tcPr marL="438912" marR="438912" marT="219456" marB="219456" anchor="ctr">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3600" b="1" kern="1200" dirty="0" smtClean="0">
                          <a:solidFill>
                            <a:schemeClr val="lt1"/>
                          </a:solidFill>
                          <a:latin typeface="+mn-lt"/>
                          <a:ea typeface="+mn-ea"/>
                          <a:cs typeface="+mn-cs"/>
                        </a:rPr>
                        <a:t>30 genes</a:t>
                      </a:r>
                      <a:endParaRPr lang="en-US" sz="3600" b="1" kern="1200" dirty="0">
                        <a:solidFill>
                          <a:schemeClr val="lt1"/>
                        </a:solidFill>
                        <a:latin typeface="+mn-lt"/>
                        <a:ea typeface="+mn-ea"/>
                        <a:cs typeface="+mn-cs"/>
                      </a:endParaRPr>
                    </a:p>
                  </a:txBody>
                  <a:tcPr marL="438912" marR="438912" marT="219456" marB="219456" anchor="ctr">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3600" b="1" kern="1200" dirty="0" smtClean="0">
                          <a:solidFill>
                            <a:schemeClr val="lt1"/>
                          </a:solidFill>
                          <a:latin typeface="+mn-lt"/>
                          <a:ea typeface="+mn-ea"/>
                          <a:cs typeface="+mn-cs"/>
                        </a:rPr>
                        <a:t>34 genes</a:t>
                      </a:r>
                      <a:endParaRPr lang="en-US" sz="3600" b="1" kern="1200" dirty="0">
                        <a:solidFill>
                          <a:schemeClr val="lt1"/>
                        </a:solidFill>
                        <a:latin typeface="+mn-lt"/>
                        <a:ea typeface="+mn-ea"/>
                        <a:cs typeface="+mn-cs"/>
                      </a:endParaRPr>
                    </a:p>
                  </a:txBody>
                  <a:tcPr marL="438912" marR="438912" marT="219456" marB="21945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r>
              <a:tr h="924178">
                <a:tc>
                  <a:txBody>
                    <a:bodyPr/>
                    <a:lstStyle/>
                    <a:p>
                      <a:pPr marL="0" algn="ctr" defTabSz="914400" rtl="0" eaLnBrk="1" latinLnBrk="0" hangingPunct="1"/>
                      <a:r>
                        <a:rPr lang="en-US" sz="3600" kern="1200" dirty="0" smtClean="0">
                          <a:solidFill>
                            <a:schemeClr val="dk1"/>
                          </a:solidFill>
                          <a:latin typeface="+mn-lt"/>
                          <a:ea typeface="+mn-ea"/>
                          <a:cs typeface="+mn-cs"/>
                        </a:rPr>
                        <a:t>ASH1</a:t>
                      </a:r>
                      <a:endParaRPr lang="en-US" sz="3600" kern="1200" dirty="0">
                        <a:solidFill>
                          <a:schemeClr val="dk1"/>
                        </a:solidFill>
                        <a:latin typeface="+mn-lt"/>
                        <a:ea typeface="+mn-ea"/>
                        <a:cs typeface="+mn-cs"/>
                      </a:endParaRPr>
                    </a:p>
                  </a:txBody>
                  <a:tcPr marL="438912" marR="438912" marT="219456" marB="219456" anchor="ctr">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3600" kern="1200" dirty="0">
                          <a:solidFill>
                            <a:schemeClr val="dk1"/>
                          </a:solidFill>
                          <a:latin typeface="+mn-lt"/>
                          <a:ea typeface="+mn-ea"/>
                          <a:cs typeface="+mn-cs"/>
                        </a:rPr>
                        <a:t>0.06860</a:t>
                      </a:r>
                    </a:p>
                  </a:txBody>
                  <a:tcPr marL="45720" marR="457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3600" kern="1200" dirty="0">
                          <a:solidFill>
                            <a:schemeClr val="dk1"/>
                          </a:solidFill>
                          <a:latin typeface="+mn-lt"/>
                          <a:ea typeface="+mn-ea"/>
                          <a:cs typeface="+mn-cs"/>
                        </a:rPr>
                        <a:t>4.025561</a:t>
                      </a:r>
                    </a:p>
                  </a:txBody>
                  <a:tcPr marL="45720" marR="45720" marB="0"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3600" kern="1200" dirty="0" smtClean="0">
                          <a:solidFill>
                            <a:schemeClr val="dk1"/>
                          </a:solidFill>
                          <a:latin typeface="+mn-lt"/>
                          <a:ea typeface="+mn-ea"/>
                          <a:cs typeface="+mn-cs"/>
                        </a:rPr>
                        <a:t>3.90709</a:t>
                      </a:r>
                      <a:endParaRPr lang="en-US" sz="3600" kern="1200" dirty="0">
                        <a:solidFill>
                          <a:schemeClr val="dk1"/>
                        </a:solidFill>
                        <a:latin typeface="+mn-lt"/>
                        <a:ea typeface="+mn-ea"/>
                        <a:cs typeface="+mn-cs"/>
                      </a:endParaRPr>
                    </a:p>
                  </a:txBody>
                  <a:tcPr marL="438912" marR="438912" marT="219456" marB="219456" anchor="ctr"/>
                </a:tc>
                <a:tc>
                  <a:txBody>
                    <a:bodyPr/>
                    <a:lstStyle/>
                    <a:p>
                      <a:pPr marL="0" algn="ctr" defTabSz="914400" rtl="0" eaLnBrk="1" fontAlgn="b" latinLnBrk="0" hangingPunct="1"/>
                      <a:r>
                        <a:rPr lang="en-US" sz="3600" kern="1200" dirty="0">
                          <a:solidFill>
                            <a:schemeClr val="dk1"/>
                          </a:solidFill>
                          <a:latin typeface="+mn-lt"/>
                          <a:ea typeface="+mn-ea"/>
                          <a:cs typeface="+mn-cs"/>
                        </a:rPr>
                        <a:t>3.839948</a:t>
                      </a:r>
                    </a:p>
                  </a:txBody>
                  <a:tcPr marL="45720" marR="45720" marB="0" anchor="ctr"/>
                </a:tc>
                <a:tc>
                  <a:txBody>
                    <a:bodyPr/>
                    <a:lstStyle/>
                    <a:p>
                      <a:pPr marL="0" algn="ctr" defTabSz="914400" rtl="0" eaLnBrk="1" fontAlgn="b" latinLnBrk="0" hangingPunct="1"/>
                      <a:r>
                        <a:rPr lang="en-US" sz="3600" kern="1200" dirty="0">
                          <a:solidFill>
                            <a:schemeClr val="dk1"/>
                          </a:solidFill>
                          <a:latin typeface="+mn-lt"/>
                          <a:ea typeface="+mn-ea"/>
                          <a:cs typeface="+mn-cs"/>
                        </a:rPr>
                        <a:t>3.722511</a:t>
                      </a:r>
                    </a:p>
                  </a:txBody>
                  <a:tcPr marL="45720" marR="45720" marB="0" anchor="ctr"/>
                </a:tc>
                <a:tc>
                  <a:txBody>
                    <a:bodyPr/>
                    <a:lstStyle/>
                    <a:p>
                      <a:pPr marL="0" algn="ctr" defTabSz="914400" rtl="0" eaLnBrk="1" fontAlgn="b" latinLnBrk="0" hangingPunct="1"/>
                      <a:r>
                        <a:rPr lang="en-US" sz="3600" kern="1200" dirty="0">
                          <a:solidFill>
                            <a:schemeClr val="dk1"/>
                          </a:solidFill>
                          <a:latin typeface="+mn-lt"/>
                          <a:ea typeface="+mn-ea"/>
                          <a:cs typeface="+mn-cs"/>
                        </a:rPr>
                        <a:t>3.716822</a:t>
                      </a:r>
                    </a:p>
                  </a:txBody>
                  <a:tcPr marL="45720" marR="45720" marB="0" anchor="ctr"/>
                </a:tc>
              </a:tr>
              <a:tr h="1022197">
                <a:tc>
                  <a:txBody>
                    <a:bodyPr/>
                    <a:lstStyle/>
                    <a:p>
                      <a:pPr marL="0" algn="ctr" defTabSz="914400" rtl="0" eaLnBrk="1" latinLnBrk="0" hangingPunct="1"/>
                      <a:r>
                        <a:rPr lang="en-US" sz="3600" kern="1200" dirty="0" smtClean="0">
                          <a:solidFill>
                            <a:schemeClr val="dk1"/>
                          </a:solidFill>
                          <a:latin typeface="+mn-lt"/>
                          <a:ea typeface="+mn-ea"/>
                          <a:cs typeface="+mn-cs"/>
                        </a:rPr>
                        <a:t>CIN5</a:t>
                      </a:r>
                      <a:endParaRPr lang="en-US" sz="3600" kern="1200" dirty="0">
                        <a:solidFill>
                          <a:schemeClr val="dk1"/>
                        </a:solidFill>
                        <a:latin typeface="+mn-lt"/>
                        <a:ea typeface="+mn-ea"/>
                        <a:cs typeface="+mn-cs"/>
                      </a:endParaRPr>
                    </a:p>
                  </a:txBody>
                  <a:tcPr marL="438912" marR="438912" marT="219456" marB="219456" anchor="ctr">
                    <a:lnR w="38100" cap="flat" cmpd="sng" algn="ctr">
                      <a:solidFill>
                        <a:schemeClr val="bg1"/>
                      </a:solidFill>
                      <a:prstDash val="solid"/>
                      <a:round/>
                      <a:headEnd type="none" w="med" len="med"/>
                      <a:tailEnd type="none" w="med" len="med"/>
                    </a:ln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600" kern="1200" dirty="0" smtClean="0">
                          <a:solidFill>
                            <a:schemeClr val="dk1"/>
                          </a:solidFill>
                          <a:latin typeface="+mn-lt"/>
                          <a:ea typeface="+mn-ea"/>
                          <a:cs typeface="+mn-cs"/>
                        </a:rPr>
                        <a:t>0.00999</a:t>
                      </a:r>
                    </a:p>
                  </a:txBody>
                  <a:tcPr marL="45720" marR="457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3600" kern="1200" dirty="0">
                          <a:solidFill>
                            <a:schemeClr val="dk1"/>
                          </a:solidFill>
                          <a:latin typeface="+mn-lt"/>
                          <a:ea typeface="+mn-ea"/>
                          <a:cs typeface="+mn-cs"/>
                        </a:rPr>
                        <a:t>4.326114</a:t>
                      </a:r>
                    </a:p>
                  </a:txBody>
                  <a:tcPr marL="45720" marR="45720" marB="0"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3600" kern="1200" dirty="0" smtClean="0">
                          <a:solidFill>
                            <a:schemeClr val="dk1"/>
                          </a:solidFill>
                          <a:latin typeface="+mn-lt"/>
                          <a:ea typeface="+mn-ea"/>
                          <a:cs typeface="+mn-cs"/>
                        </a:rPr>
                        <a:t>4.31674</a:t>
                      </a:r>
                      <a:endParaRPr lang="en-US" sz="3600" kern="1200" dirty="0">
                        <a:solidFill>
                          <a:schemeClr val="dk1"/>
                        </a:solidFill>
                        <a:latin typeface="+mn-lt"/>
                        <a:ea typeface="+mn-ea"/>
                        <a:cs typeface="+mn-cs"/>
                      </a:endParaRPr>
                    </a:p>
                  </a:txBody>
                  <a:tcPr marL="438912" marR="438912" marT="219456" marB="219456" anchor="ctr"/>
                </a:tc>
                <a:tc>
                  <a:txBody>
                    <a:bodyPr/>
                    <a:lstStyle/>
                    <a:p>
                      <a:pPr marL="0" algn="ctr" defTabSz="914400" rtl="0" eaLnBrk="1" fontAlgn="b" latinLnBrk="0" hangingPunct="1"/>
                      <a:r>
                        <a:rPr lang="en-US" sz="3600" kern="1200" dirty="0">
                          <a:solidFill>
                            <a:schemeClr val="dk1"/>
                          </a:solidFill>
                          <a:latin typeface="+mn-lt"/>
                          <a:ea typeface="+mn-ea"/>
                          <a:cs typeface="+mn-cs"/>
                        </a:rPr>
                        <a:t>4.321915</a:t>
                      </a:r>
                    </a:p>
                  </a:txBody>
                  <a:tcPr marL="45720" marR="45720" marB="0" anchor="ctr"/>
                </a:tc>
                <a:tc>
                  <a:txBody>
                    <a:bodyPr/>
                    <a:lstStyle/>
                    <a:p>
                      <a:pPr marL="0" algn="ctr" defTabSz="914400" rtl="0" eaLnBrk="1" fontAlgn="b" latinLnBrk="0" hangingPunct="1"/>
                      <a:r>
                        <a:rPr lang="en-US" sz="3600" kern="1200" dirty="0">
                          <a:solidFill>
                            <a:schemeClr val="dk1"/>
                          </a:solidFill>
                          <a:latin typeface="+mn-lt"/>
                          <a:ea typeface="+mn-ea"/>
                          <a:cs typeface="+mn-cs"/>
                        </a:rPr>
                        <a:t>4.263402</a:t>
                      </a:r>
                    </a:p>
                  </a:txBody>
                  <a:tcPr marL="45720" marR="45720" marB="0" anchor="ctr"/>
                </a:tc>
                <a:tc>
                  <a:txBody>
                    <a:bodyPr/>
                    <a:lstStyle/>
                    <a:p>
                      <a:pPr marL="0" algn="ctr" defTabSz="914400" rtl="0" eaLnBrk="1" fontAlgn="b" latinLnBrk="0" hangingPunct="1"/>
                      <a:r>
                        <a:rPr lang="en-US" sz="3600" kern="1200">
                          <a:solidFill>
                            <a:schemeClr val="dk1"/>
                          </a:solidFill>
                          <a:latin typeface="+mn-lt"/>
                          <a:ea typeface="+mn-ea"/>
                          <a:cs typeface="+mn-cs"/>
                        </a:rPr>
                        <a:t>4.239966</a:t>
                      </a:r>
                    </a:p>
                  </a:txBody>
                  <a:tcPr marL="45720" marR="45720" marB="0" anchor="ctr"/>
                </a:tc>
              </a:tr>
              <a:tr h="1022197">
                <a:tc>
                  <a:txBody>
                    <a:bodyPr/>
                    <a:lstStyle/>
                    <a:p>
                      <a:pPr marL="0" algn="ctr" defTabSz="914400" rtl="0" eaLnBrk="1" latinLnBrk="0" hangingPunct="1"/>
                      <a:r>
                        <a:rPr lang="en-US" sz="3600" kern="1200" dirty="0" smtClean="0">
                          <a:solidFill>
                            <a:schemeClr val="dk1"/>
                          </a:solidFill>
                          <a:latin typeface="+mn-lt"/>
                          <a:ea typeface="+mn-ea"/>
                          <a:cs typeface="+mn-cs"/>
                        </a:rPr>
                        <a:t>MSN2</a:t>
                      </a:r>
                      <a:endParaRPr lang="en-US" sz="3600" kern="1200" dirty="0">
                        <a:solidFill>
                          <a:schemeClr val="dk1"/>
                        </a:solidFill>
                        <a:latin typeface="+mn-lt"/>
                        <a:ea typeface="+mn-ea"/>
                        <a:cs typeface="+mn-cs"/>
                      </a:endParaRPr>
                    </a:p>
                  </a:txBody>
                  <a:tcPr marL="438912" marR="438912" marT="219456" marB="219456" anchor="ctr">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3600" kern="1200" dirty="0" smtClean="0">
                          <a:solidFill>
                            <a:schemeClr val="dk1"/>
                          </a:solidFill>
                          <a:latin typeface="+mn-lt"/>
                          <a:ea typeface="+mn-ea"/>
                          <a:cs typeface="+mn-cs"/>
                        </a:rPr>
                        <a:t>0.01520</a:t>
                      </a:r>
                      <a:endParaRPr lang="en-US" sz="3600" kern="1200" dirty="0">
                        <a:solidFill>
                          <a:schemeClr val="dk1"/>
                        </a:solidFill>
                        <a:latin typeface="+mn-lt"/>
                        <a:ea typeface="+mn-ea"/>
                        <a:cs typeface="+mn-cs"/>
                      </a:endParaRPr>
                    </a:p>
                  </a:txBody>
                  <a:tcPr marL="45720" marR="457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3600" kern="1200" dirty="0">
                          <a:solidFill>
                            <a:schemeClr val="dk1"/>
                          </a:solidFill>
                          <a:latin typeface="+mn-lt"/>
                          <a:ea typeface="+mn-ea"/>
                          <a:cs typeface="+mn-cs"/>
                        </a:rPr>
                        <a:t>2.783436</a:t>
                      </a:r>
                    </a:p>
                  </a:txBody>
                  <a:tcPr marL="45720" marR="45720" marB="0"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3600" kern="1200" dirty="0" smtClean="0">
                          <a:solidFill>
                            <a:schemeClr val="dk1"/>
                          </a:solidFill>
                          <a:latin typeface="+mn-lt"/>
                          <a:ea typeface="+mn-ea"/>
                          <a:cs typeface="+mn-cs"/>
                        </a:rPr>
                        <a:t>2.840324</a:t>
                      </a:r>
                      <a:endParaRPr lang="en-US" sz="3600" kern="1200" dirty="0">
                        <a:solidFill>
                          <a:schemeClr val="dk1"/>
                        </a:solidFill>
                        <a:latin typeface="+mn-lt"/>
                        <a:ea typeface="+mn-ea"/>
                        <a:cs typeface="+mn-cs"/>
                      </a:endParaRPr>
                    </a:p>
                  </a:txBody>
                  <a:tcPr marL="438912" marR="438912" marT="219456" marB="219456" anchor="ctr"/>
                </a:tc>
                <a:tc>
                  <a:txBody>
                    <a:bodyPr/>
                    <a:lstStyle/>
                    <a:p>
                      <a:pPr marL="0" algn="ctr" defTabSz="914400" rtl="0" eaLnBrk="1" fontAlgn="b" latinLnBrk="0" hangingPunct="1"/>
                      <a:r>
                        <a:rPr lang="en-US" sz="3600" kern="1200" dirty="0">
                          <a:solidFill>
                            <a:schemeClr val="dk1"/>
                          </a:solidFill>
                          <a:latin typeface="+mn-lt"/>
                          <a:ea typeface="+mn-ea"/>
                          <a:cs typeface="+mn-cs"/>
                        </a:rPr>
                        <a:t>3.18096</a:t>
                      </a:r>
                    </a:p>
                  </a:txBody>
                  <a:tcPr marL="45720" marR="45720" marB="0" anchor="ctr"/>
                </a:tc>
                <a:tc>
                  <a:txBody>
                    <a:bodyPr/>
                    <a:lstStyle/>
                    <a:p>
                      <a:pPr marL="0" algn="ctr" defTabSz="914400" rtl="0" eaLnBrk="1" fontAlgn="b" latinLnBrk="0" hangingPunct="1"/>
                      <a:r>
                        <a:rPr lang="en-US" sz="3600" kern="1200" dirty="0">
                          <a:solidFill>
                            <a:schemeClr val="dk1"/>
                          </a:solidFill>
                          <a:latin typeface="+mn-lt"/>
                          <a:ea typeface="+mn-ea"/>
                          <a:cs typeface="+mn-cs"/>
                        </a:rPr>
                        <a:t>3.021355</a:t>
                      </a:r>
                    </a:p>
                  </a:txBody>
                  <a:tcPr marL="45720" marR="45720" marB="0" anchor="ctr"/>
                </a:tc>
                <a:tc>
                  <a:txBody>
                    <a:bodyPr/>
                    <a:lstStyle/>
                    <a:p>
                      <a:pPr marL="0" algn="ctr" defTabSz="914400" rtl="0" eaLnBrk="1" fontAlgn="b" latinLnBrk="0" hangingPunct="1"/>
                      <a:r>
                        <a:rPr lang="en-US" sz="3600" kern="1200" dirty="0">
                          <a:solidFill>
                            <a:schemeClr val="dk1"/>
                          </a:solidFill>
                          <a:latin typeface="+mn-lt"/>
                          <a:ea typeface="+mn-ea"/>
                          <a:cs typeface="+mn-cs"/>
                        </a:rPr>
                        <a:t>3.018367</a:t>
                      </a:r>
                    </a:p>
                  </a:txBody>
                  <a:tcPr marL="45720" marR="45720" marB="0" anchor="ctr"/>
                </a:tc>
              </a:tr>
              <a:tr h="1022197">
                <a:tc>
                  <a:txBody>
                    <a:bodyPr/>
                    <a:lstStyle/>
                    <a:p>
                      <a:pPr marL="0" algn="ctr" defTabSz="914400" rtl="0" eaLnBrk="1" latinLnBrk="0" hangingPunct="1"/>
                      <a:r>
                        <a:rPr lang="en-US" sz="3600" kern="1200" dirty="0" smtClean="0">
                          <a:solidFill>
                            <a:schemeClr val="dk1"/>
                          </a:solidFill>
                          <a:latin typeface="+mn-lt"/>
                          <a:ea typeface="+mn-ea"/>
                          <a:cs typeface="+mn-cs"/>
                        </a:rPr>
                        <a:t>YHP1</a:t>
                      </a:r>
                      <a:endParaRPr lang="en-US" sz="3600" kern="1200" dirty="0">
                        <a:solidFill>
                          <a:schemeClr val="dk1"/>
                        </a:solidFill>
                        <a:latin typeface="+mn-lt"/>
                        <a:ea typeface="+mn-ea"/>
                        <a:cs typeface="+mn-cs"/>
                      </a:endParaRPr>
                    </a:p>
                  </a:txBody>
                  <a:tcPr marL="438912" marR="438912" marT="219456" marB="219456" anchor="ctr">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3600" kern="1200" dirty="0" smtClean="0">
                          <a:solidFill>
                            <a:schemeClr val="dk1"/>
                          </a:solidFill>
                          <a:latin typeface="+mn-lt"/>
                          <a:ea typeface="+mn-ea"/>
                          <a:cs typeface="+mn-cs"/>
                        </a:rPr>
                        <a:t>0.00743</a:t>
                      </a:r>
                      <a:endParaRPr lang="en-US" sz="3600" kern="1200" dirty="0">
                        <a:solidFill>
                          <a:schemeClr val="dk1"/>
                        </a:solidFill>
                        <a:latin typeface="+mn-lt"/>
                        <a:ea typeface="+mn-ea"/>
                        <a:cs typeface="+mn-cs"/>
                      </a:endParaRPr>
                    </a:p>
                  </a:txBody>
                  <a:tcPr marL="45720" marR="457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3600" kern="1200" dirty="0">
                          <a:solidFill>
                            <a:schemeClr val="dk1"/>
                          </a:solidFill>
                          <a:latin typeface="+mn-lt"/>
                          <a:ea typeface="+mn-ea"/>
                          <a:cs typeface="+mn-cs"/>
                        </a:rPr>
                        <a:t>3.26835</a:t>
                      </a:r>
                    </a:p>
                  </a:txBody>
                  <a:tcPr marL="45720" marR="45720" marB="0"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3600" kern="1200" dirty="0" smtClean="0">
                          <a:solidFill>
                            <a:schemeClr val="dk1"/>
                          </a:solidFill>
                          <a:latin typeface="+mn-lt"/>
                          <a:ea typeface="+mn-ea"/>
                          <a:cs typeface="+mn-cs"/>
                        </a:rPr>
                        <a:t>3.276968</a:t>
                      </a:r>
                      <a:endParaRPr lang="en-US" sz="3600" kern="1200" dirty="0">
                        <a:solidFill>
                          <a:schemeClr val="dk1"/>
                        </a:solidFill>
                        <a:latin typeface="+mn-lt"/>
                        <a:ea typeface="+mn-ea"/>
                        <a:cs typeface="+mn-cs"/>
                      </a:endParaRPr>
                    </a:p>
                  </a:txBody>
                  <a:tcPr marL="438912" marR="438912" marT="219456" marB="219456" anchor="ctr"/>
                </a:tc>
                <a:tc>
                  <a:txBody>
                    <a:bodyPr/>
                    <a:lstStyle/>
                    <a:p>
                      <a:pPr marL="0" algn="ctr" defTabSz="914400" rtl="0" eaLnBrk="1" fontAlgn="b" latinLnBrk="0" hangingPunct="1"/>
                      <a:r>
                        <a:rPr lang="en-US" sz="3600" kern="1200" dirty="0">
                          <a:solidFill>
                            <a:schemeClr val="dk1"/>
                          </a:solidFill>
                          <a:latin typeface="+mn-lt"/>
                          <a:ea typeface="+mn-ea"/>
                          <a:cs typeface="+mn-cs"/>
                        </a:rPr>
                        <a:t>3.279123</a:t>
                      </a:r>
                    </a:p>
                  </a:txBody>
                  <a:tcPr marL="45720" marR="45720" marB="0" anchor="ctr"/>
                </a:tc>
                <a:tc>
                  <a:txBody>
                    <a:bodyPr/>
                    <a:lstStyle/>
                    <a:p>
                      <a:pPr marL="0" algn="ctr" defTabSz="914400" rtl="0" eaLnBrk="1" fontAlgn="b" latinLnBrk="0" hangingPunct="1"/>
                      <a:r>
                        <a:rPr lang="en-US" sz="3600" kern="1200" dirty="0">
                          <a:solidFill>
                            <a:schemeClr val="dk1"/>
                          </a:solidFill>
                          <a:latin typeface="+mn-lt"/>
                          <a:ea typeface="+mn-ea"/>
                          <a:cs typeface="+mn-cs"/>
                        </a:rPr>
                        <a:t>3.287977</a:t>
                      </a:r>
                    </a:p>
                  </a:txBody>
                  <a:tcPr marL="45720" marR="45720" marB="0" anchor="ctr"/>
                </a:tc>
                <a:tc>
                  <a:txBody>
                    <a:bodyPr/>
                    <a:lstStyle/>
                    <a:p>
                      <a:pPr marL="0" algn="ctr" defTabSz="914400" rtl="0" eaLnBrk="1" fontAlgn="b" latinLnBrk="0" hangingPunct="1"/>
                      <a:r>
                        <a:rPr lang="en-US" sz="3600" kern="1200" dirty="0">
                          <a:solidFill>
                            <a:schemeClr val="dk1"/>
                          </a:solidFill>
                          <a:latin typeface="+mn-lt"/>
                          <a:ea typeface="+mn-ea"/>
                          <a:cs typeface="+mn-cs"/>
                        </a:rPr>
                        <a:t>3.318766</a:t>
                      </a:r>
                    </a:p>
                  </a:txBody>
                  <a:tcPr marL="45720" marR="45720" marB="0" anchor="ctr"/>
                </a:tc>
              </a:tr>
            </a:tbl>
          </a:graphicData>
        </a:graphic>
      </p:graphicFrame>
    </p:spTree>
    <p:extLst>
      <p:ext uri="{BB962C8B-B14F-4D97-AF65-F5344CB8AC3E}">
        <p14:creationId xmlns:p14="http://schemas.microsoft.com/office/powerpoint/2010/main" val="3899343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3192</TotalTime>
  <Words>2288</Words>
  <Application>Microsoft Office PowerPoint</Application>
  <PresentationFormat>Custom</PresentationFormat>
  <Paragraphs>240</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Equation</vt:lpstr>
      <vt:lpstr>PowerPoint Presentation</vt:lpstr>
      <vt:lpstr>PowerPoint Presentation</vt:lpstr>
      <vt:lpstr>15 genes</vt:lpstr>
      <vt:lpstr>20 genes</vt:lpstr>
      <vt:lpstr>25 genes</vt:lpstr>
      <vt:lpstr>30 genes</vt:lpstr>
      <vt:lpstr>34 genes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Williams</dc:creator>
  <cp:lastModifiedBy>Student</cp:lastModifiedBy>
  <cp:revision>285</cp:revision>
  <dcterms:created xsi:type="dcterms:W3CDTF">2015-02-26T23:10:39Z</dcterms:created>
  <dcterms:modified xsi:type="dcterms:W3CDTF">2016-03-11T06:23:40Z</dcterms:modified>
</cp:coreProperties>
</file>