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Microsoft_Equation4.bin" ContentType="application/vnd.openxmlformats-officedocument.oleObject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2" r:id="rId3"/>
    <p:sldId id="258" r:id="rId4"/>
    <p:sldId id="257" r:id="rId5"/>
    <p:sldId id="260" r:id="rId6"/>
    <p:sldId id="273" r:id="rId7"/>
    <p:sldId id="274" r:id="rId8"/>
    <p:sldId id="275" r:id="rId9"/>
    <p:sldId id="263" r:id="rId10"/>
    <p:sldId id="264" r:id="rId11"/>
    <p:sldId id="267" r:id="rId12"/>
    <p:sldId id="268" r:id="rId13"/>
    <p:sldId id="271" r:id="rId14"/>
    <p:sldId id="269" r:id="rId15"/>
    <p:sldId id="270" r:id="rId16"/>
    <p:sldId id="265" r:id="rId17"/>
    <p:sldId id="277" r:id="rId18"/>
    <p:sldId id="266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B240"/>
    <a:srgbClr val="CE3627"/>
    <a:srgbClr val="306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077" autoAdjust="0"/>
  </p:normalViewPr>
  <p:slideViewPr>
    <p:cSldViewPr snapToObjects="1">
      <p:cViewPr>
        <p:scale>
          <a:sx n="134" d="100"/>
          <a:sy n="134" d="100"/>
        </p:scale>
        <p:origin x="-216" y="-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1388B-D368-CD44-90F5-49356DE0AEB4}" type="datetimeFigureOut">
              <a:rPr lang="en-US" smtClean="0"/>
              <a:t>3/2/15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4054B-2053-5845-B8BB-D7F7CCBDA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48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972C4-A3F7-1546-9DD3-3A18AE38F89B}" type="datetimeFigureOut">
              <a:rPr lang="en-US" smtClean="0"/>
              <a:t>3/2/15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C4428-4F7B-2043-8782-29A48661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1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Saccharomycs</a:t>
            </a:r>
            <a:r>
              <a:rPr lang="en-US" dirty="0" smtClean="0"/>
              <a:t> </a:t>
            </a:r>
            <a:r>
              <a:rPr lang="en-US" dirty="0" err="1" smtClean="0"/>
              <a:t>cerevisiae</a:t>
            </a:r>
            <a:r>
              <a:rPr lang="en-US" dirty="0" smtClean="0"/>
              <a:t>=</a:t>
            </a:r>
            <a:r>
              <a:rPr lang="en-US" baseline="0" dirty="0" smtClean="0"/>
              <a:t> type of yeast (makes beer….</a:t>
            </a:r>
            <a:r>
              <a:rPr lang="en-US" baseline="0" dirty="0" err="1" smtClean="0"/>
              <a:t>cerevisea</a:t>
            </a:r>
            <a:r>
              <a:rPr lang="en-US" baseline="0" dirty="0" smtClean="0"/>
              <a:t>….</a:t>
            </a:r>
            <a:r>
              <a:rPr lang="en-US" baseline="0" dirty="0" err="1" smtClean="0"/>
              <a:t>cerveza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	ideal model for systems biology</a:t>
            </a:r>
          </a:p>
          <a:p>
            <a:r>
              <a:rPr lang="en-US" baseline="0" dirty="0" smtClean="0"/>
              <a:t>	small genome- 6,000 genes</a:t>
            </a:r>
          </a:p>
          <a:p>
            <a:r>
              <a:rPr lang="en-US" baseline="0" dirty="0" smtClean="0"/>
              <a:t>	extensive data available</a:t>
            </a:r>
          </a:p>
          <a:p>
            <a:r>
              <a:rPr lang="en-US" baseline="0" dirty="0" smtClean="0"/>
              <a:t>	molecular genetic tools available</a:t>
            </a:r>
          </a:p>
          <a:p>
            <a:r>
              <a:rPr lang="en-US" baseline="0" dirty="0" smtClean="0"/>
              <a:t>	</a:t>
            </a:r>
          </a:p>
          <a:p>
            <a:r>
              <a:rPr lang="en-US" dirty="0" smtClean="0"/>
              <a:t>Nitrogen</a:t>
            </a:r>
            <a:r>
              <a:rPr lang="en-US" baseline="0" dirty="0" smtClean="0"/>
              <a:t> metabolism- go over definition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435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Glucose (fixed concentration)</a:t>
            </a:r>
          </a:p>
          <a:p>
            <a:r>
              <a:rPr lang="en-US" dirty="0" smtClean="0"/>
              <a:t>Ammonia</a:t>
            </a:r>
            <a:r>
              <a:rPr lang="en-US" baseline="0" dirty="0" smtClean="0"/>
              <a:t> concentration (changes levels of intercellular metabolites like AK, glutamine, glutamate)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14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0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Nitrogen is essential: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	</a:t>
            </a:r>
            <a:r>
              <a:rPr lang="en-US" dirty="0" smtClean="0"/>
              <a:t>Nitrogen enters through plants, fungi but mainly bacteria &amp; </a:t>
            </a:r>
            <a:r>
              <a:rPr lang="en-US" dirty="0" err="1" smtClean="0"/>
              <a:t>archaea</a:t>
            </a:r>
            <a:r>
              <a:rPr lang="en-US" dirty="0" smtClean="0"/>
              <a:t> and reduces it</a:t>
            </a:r>
            <a:r>
              <a:rPr lang="en-US" baseline="0" dirty="0" smtClean="0"/>
              <a:t> to ammonia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	Ammonia incorporation: </a:t>
            </a:r>
            <a:r>
              <a:rPr lang="en-US" dirty="0" smtClean="0"/>
              <a:t>Ammonium is incorporated into organic molecules by glutamate dehydrogenase and glutamine synthase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Conversions catalyzed</a:t>
            </a:r>
            <a:r>
              <a:rPr lang="en-US" baseline="0" dirty="0" smtClean="0"/>
              <a:t> by enzymes: </a:t>
            </a:r>
            <a:r>
              <a:rPr lang="en-US" dirty="0" smtClean="0"/>
              <a:t>Most conversions between organic &amp; inorganic nitrogen= catalyzed by bacterial and </a:t>
            </a:r>
            <a:r>
              <a:rPr lang="en-US" dirty="0" err="1" smtClean="0"/>
              <a:t>archaeal</a:t>
            </a:r>
            <a:r>
              <a:rPr lang="en-US" dirty="0" smtClean="0"/>
              <a:t> enzymes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Assimilation of nitrogen:</a:t>
            </a:r>
            <a:r>
              <a:rPr lang="en-US" baseline="0" dirty="0" smtClean="0"/>
              <a:t> </a:t>
            </a:r>
            <a:r>
              <a:rPr lang="en-US" dirty="0" smtClean="0"/>
              <a:t>achieved through metabolic conversions between 3 amino acids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Enzyme reactions: Involve substrate and product</a:t>
            </a:r>
          </a:p>
          <a:p>
            <a:r>
              <a:rPr lang="en-US" dirty="0" smtClean="0"/>
              <a:t>Glutamate: central role in mammalian</a:t>
            </a:r>
            <a:r>
              <a:rPr lang="en-US" baseline="0" dirty="0" smtClean="0"/>
              <a:t> nitrogen flow</a:t>
            </a:r>
            <a:endParaRPr lang="en-US" dirty="0" smtClean="0"/>
          </a:p>
          <a:p>
            <a:pPr lvl="1"/>
            <a:r>
              <a:rPr lang="en-US" dirty="0" smtClean="0"/>
              <a:t>Nitrogen donor</a:t>
            </a:r>
          </a:p>
          <a:p>
            <a:pPr lvl="1"/>
            <a:r>
              <a:rPr lang="en-US" dirty="0" smtClean="0"/>
              <a:t>Nitrogen acceptor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Metabolic</a:t>
            </a:r>
            <a:r>
              <a:rPr lang="en-US" baseline="0" dirty="0" smtClean="0"/>
              <a:t> pathway: when the product of 1 reaction becomes the substrate for the next reaction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43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Amino acids</a:t>
            </a:r>
          </a:p>
          <a:p>
            <a:endParaRPr lang="en-US" dirty="0" smtClean="0"/>
          </a:p>
          <a:p>
            <a:r>
              <a:rPr lang="en-US" dirty="0" smtClean="0"/>
              <a:t>Explain</a:t>
            </a:r>
            <a:r>
              <a:rPr lang="en-US" baseline="0" dirty="0" smtClean="0"/>
              <a:t> significance of model</a:t>
            </a:r>
          </a:p>
          <a:p>
            <a:r>
              <a:rPr lang="en-US" baseline="0" dirty="0" err="1" smtClean="0"/>
              <a:t>Michaelis-Menten</a:t>
            </a:r>
            <a:endParaRPr lang="en-US" baseline="0" dirty="0" smtClean="0"/>
          </a:p>
          <a:p>
            <a:r>
              <a:rPr lang="en-US" baseline="0" dirty="0" smtClean="0"/>
              <a:t>	assumes equations are at equilibrium</a:t>
            </a:r>
          </a:p>
          <a:p>
            <a:r>
              <a:rPr lang="en-US" baseline="0" dirty="0" smtClean="0"/>
              <a:t>	assumes total amount of enzymes are conserved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da/</a:t>
            </a:r>
            <a:r>
              <a:rPr lang="en-US" baseline="0" dirty="0" err="1" smtClean="0"/>
              <a:t>dt</a:t>
            </a:r>
            <a:r>
              <a:rPr lang="en-US" baseline="0" dirty="0" smtClean="0"/>
              <a:t>…change in concentration of AK over time…dependent on concentrations of itself, </a:t>
            </a:r>
            <a:r>
              <a:rPr lang="en-US" baseline="0" dirty="0" err="1" smtClean="0"/>
              <a:t>gutatmine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glutatmate</a:t>
            </a:r>
            <a:r>
              <a:rPr lang="en-US" baseline="0" dirty="0" smtClean="0"/>
              <a:t> as well as the parameters of the equations AK is involved in</a:t>
            </a:r>
          </a:p>
          <a:p>
            <a:r>
              <a:rPr lang="en-US" baseline="0" dirty="0" smtClean="0"/>
              <a:t>Same idea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85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Enzymes</a:t>
            </a:r>
            <a:r>
              <a:rPr lang="en-US" baseline="0" dirty="0" smtClean="0"/>
              <a:t>: NADPH,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04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Partial </a:t>
            </a:r>
            <a:r>
              <a:rPr lang="en-US" dirty="0" err="1" smtClean="0"/>
              <a:t>deriv</a:t>
            </a:r>
            <a:r>
              <a:rPr lang="en-US" dirty="0" smtClean="0"/>
              <a:t>=</a:t>
            </a:r>
            <a:r>
              <a:rPr lang="en-US" baseline="0" dirty="0" smtClean="0"/>
              <a:t> 0 (dynamic equilibrium…remains constant over time, but work is still being carried out)</a:t>
            </a:r>
          </a:p>
          <a:p>
            <a:r>
              <a:rPr lang="en-US" baseline="0" dirty="0" smtClean="0"/>
              <a:t>	were the process maintaining the system to cease, the conditions would not remain</a:t>
            </a:r>
          </a:p>
          <a:p>
            <a:r>
              <a:rPr lang="en-US" baseline="0" dirty="0" smtClean="0"/>
              <a:t>		no more nitrogen</a:t>
            </a:r>
          </a:p>
          <a:p>
            <a:r>
              <a:rPr lang="en-US" baseline="0" dirty="0" smtClean="0"/>
              <a:t>		enzymes stop working to convert substrates to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65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Enzymes</a:t>
            </a:r>
          </a:p>
          <a:p>
            <a:r>
              <a:rPr lang="en-US" dirty="0" smtClean="0"/>
              <a:t>Equilibrium= states that the system</a:t>
            </a:r>
            <a:r>
              <a:rPr lang="en-US" baseline="0" dirty="0" smtClean="0"/>
              <a:t> wants to stay 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39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1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Bigger font for textboxes?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99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</a:t>
            </a:r>
            <a:r>
              <a:rPr lang="en-US" baseline="0" dirty="0" smtClean="0"/>
              <a:t> trends</a:t>
            </a:r>
          </a:p>
          <a:p>
            <a:r>
              <a:rPr lang="en-US" baseline="0" dirty="0" smtClean="0"/>
              <a:t>Note different x axes, but also note we know, as time increases, ammonia concentration increase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4428-4F7B-2043-8782-29A486615F1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95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97F64-CB85-4B15-BE9E-6968082CB85C}" type="datetimeFigureOut">
              <a:rPr lang="en-US" smtClean="0"/>
              <a:t>3/2/15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48883-5CF1-42BF-BAAF-1115F7ED2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9.jpg"/><Relationship Id="rId5" Type="http://schemas.openxmlformats.org/officeDocument/2006/relationships/oleObject" Target="../embeddings/Microsoft_Equation4.bin"/><Relationship Id="rId6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Microsoft_Equation1.bin"/><Relationship Id="rId5" Type="http://schemas.openxmlformats.org/officeDocument/2006/relationships/image" Target="../media/image2.emf"/><Relationship Id="rId6" Type="http://schemas.openxmlformats.org/officeDocument/2006/relationships/oleObject" Target="../embeddings/Microsoft_Equation2.bin"/><Relationship Id="rId7" Type="http://schemas.openxmlformats.org/officeDocument/2006/relationships/image" Target="../media/image3.emf"/><Relationship Id="rId8" Type="http://schemas.openxmlformats.org/officeDocument/2006/relationships/oleObject" Target="../embeddings/Microsoft_Equation3.bin"/><Relationship Id="rId9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95400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Concentration of Ammonia Regulates Nitrogen Metabolism in </a:t>
            </a:r>
            <a:r>
              <a:rPr lang="en-US" sz="3600" b="1" i="1" dirty="0" smtClean="0"/>
              <a:t>Saccharomyces </a:t>
            </a:r>
            <a:r>
              <a:rPr lang="en-US" sz="3600" b="1" i="1" dirty="0" err="1" smtClean="0"/>
              <a:t>cerevisiae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6286" y="4419600"/>
            <a:ext cx="6705600" cy="1981200"/>
          </a:xfrm>
        </p:spPr>
        <p:txBody>
          <a:bodyPr>
            <a:normAutofit fontScale="62500" lnSpcReduction="20000"/>
          </a:bodyPr>
          <a:lstStyle/>
          <a:p>
            <a:r>
              <a:rPr lang="en-US" sz="4400" dirty="0" smtClean="0"/>
              <a:t>Kara </a:t>
            </a:r>
            <a:r>
              <a:rPr lang="en-US" sz="4400" dirty="0" err="1" smtClean="0"/>
              <a:t>Dismuke</a:t>
            </a:r>
            <a:r>
              <a:rPr lang="en-US" sz="4400" dirty="0"/>
              <a:t> </a:t>
            </a:r>
            <a:r>
              <a:rPr lang="en-US" sz="4400" dirty="0" smtClean="0"/>
              <a:t>| Kristen </a:t>
            </a:r>
            <a:r>
              <a:rPr lang="en-US" sz="4400" dirty="0" err="1" smtClean="0"/>
              <a:t>Horstmann</a:t>
            </a:r>
            <a:endParaRPr lang="en-US" sz="4400" dirty="0" smtClean="0"/>
          </a:p>
          <a:p>
            <a:r>
              <a:rPr lang="en-US" dirty="0" smtClean="0"/>
              <a:t>Department of Biology</a:t>
            </a:r>
          </a:p>
          <a:p>
            <a:r>
              <a:rPr lang="en-US" dirty="0" smtClean="0"/>
              <a:t>Loyola Marymount University</a:t>
            </a:r>
          </a:p>
          <a:p>
            <a:endParaRPr lang="en-US" dirty="0" smtClean="0"/>
          </a:p>
          <a:p>
            <a:r>
              <a:rPr lang="en-US" dirty="0" smtClean="0"/>
              <a:t>BIOL 398-04 | </a:t>
            </a:r>
            <a:r>
              <a:rPr lang="en-US" dirty="0" err="1" smtClean="0"/>
              <a:t>Dahlquist</a:t>
            </a:r>
            <a:r>
              <a:rPr lang="en-US" dirty="0" smtClean="0"/>
              <a:t>, Fitzpatrick</a:t>
            </a:r>
          </a:p>
          <a:p>
            <a:r>
              <a:rPr lang="en-US" dirty="0" smtClean="0"/>
              <a:t>Thursday March 5, 2015</a:t>
            </a:r>
          </a:p>
          <a:p>
            <a:endParaRPr lang="en-US" dirty="0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242392" y="3011487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ter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Schure</a:t>
            </a:r>
            <a:r>
              <a:rPr lang="en-US" altLang="en-US" sz="1800" dirty="0"/>
              <a:t>, E.G., </a:t>
            </a:r>
            <a:r>
              <a:rPr lang="en-US" altLang="en-US" sz="1800" dirty="0" err="1"/>
              <a:t>Sillje</a:t>
            </a:r>
            <a:r>
              <a:rPr lang="en-US" altLang="en-US" sz="1800" dirty="0"/>
              <a:t>, H.H.W., </a:t>
            </a:r>
            <a:r>
              <a:rPr lang="en-US" altLang="en-US" sz="1800" dirty="0" err="1"/>
              <a:t>Verkleij</a:t>
            </a:r>
            <a:r>
              <a:rPr lang="en-US" altLang="en-US" sz="1800" dirty="0"/>
              <a:t>, A.J., </a:t>
            </a:r>
            <a:r>
              <a:rPr lang="en-US" altLang="en-US" sz="1800" dirty="0" err="1"/>
              <a:t>Boonstra</a:t>
            </a:r>
            <a:r>
              <a:rPr lang="en-US" altLang="en-US" sz="1800" dirty="0"/>
              <a:t>, J., and </a:t>
            </a:r>
            <a:r>
              <a:rPr lang="en-US" altLang="en-US" sz="1800" dirty="0" err="1"/>
              <a:t>Verrips</a:t>
            </a:r>
            <a:r>
              <a:rPr lang="en-US" altLang="en-US" sz="1800" dirty="0"/>
              <a:t>, C.T. (1995) </a:t>
            </a:r>
            <a:r>
              <a:rPr lang="en-US" altLang="en-US" sz="1800" i="1" dirty="0"/>
              <a:t>Journal of Bacteriology</a:t>
            </a:r>
            <a:r>
              <a:rPr lang="en-US" altLang="en-US" sz="1800" dirty="0"/>
              <a:t> 177:  6672-6675.</a:t>
            </a:r>
          </a:p>
        </p:txBody>
      </p:sp>
    </p:spTree>
    <p:extLst>
      <p:ext uri="{BB962C8B-B14F-4D97-AF65-F5344CB8AC3E}">
        <p14:creationId xmlns:p14="http://schemas.microsoft.com/office/powerpoint/2010/main" val="53782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1</a:t>
            </a:r>
            <a:endParaRPr lang="en-US" dirty="0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50758"/>
            <a:ext cx="6840760" cy="51305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6648" y="6377262"/>
            <a:ext cx="9150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Note: For Run </a:t>
            </a:r>
            <a:r>
              <a:rPr lang="en-US" sz="2000" dirty="0" smtClean="0"/>
              <a:t>1, </a:t>
            </a:r>
            <a:r>
              <a:rPr lang="en-US" sz="2000" dirty="0" smtClean="0"/>
              <a:t>all </a:t>
            </a:r>
            <a:r>
              <a:rPr lang="en-US" sz="2000" dirty="0" smtClean="0"/>
              <a:t>parameters </a:t>
            </a:r>
            <a:r>
              <a:rPr lang="en-US" sz="2000" dirty="0" smtClean="0"/>
              <a:t>were set to </a:t>
            </a:r>
            <a:r>
              <a:rPr lang="en-US" sz="2000" dirty="0" smtClean="0"/>
              <a:t>1.</a:t>
            </a: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563888" y="5373216"/>
            <a:ext cx="288032" cy="792088"/>
          </a:xfrm>
          <a:prstGeom prst="straightConnector1">
            <a:avLst/>
          </a:prstGeom>
          <a:ln w="38100" cmpd="sng">
            <a:solidFill>
              <a:schemeClr val="tx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59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2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636" y="1268760"/>
            <a:ext cx="6768752" cy="5076564"/>
          </a:xfrm>
        </p:spPr>
      </p:pic>
      <p:sp>
        <p:nvSpPr>
          <p:cNvPr id="6" name="TextBox 5"/>
          <p:cNvSpPr txBox="1"/>
          <p:nvPr/>
        </p:nvSpPr>
        <p:spPr>
          <a:xfrm>
            <a:off x="-6648" y="6377262"/>
            <a:ext cx="9150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Note: For Run 2, all parameters were set to </a:t>
            </a:r>
            <a:r>
              <a:rPr lang="en-US" sz="2000" dirty="0" smtClean="0"/>
              <a:t>1 except for 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</a:t>
            </a:r>
            <a:r>
              <a:rPr lang="en-US" sz="2000" dirty="0" smtClean="0"/>
              <a:t>which was set to 5.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319972" y="5697252"/>
            <a:ext cx="504056" cy="432048"/>
          </a:xfrm>
          <a:prstGeom prst="straightConnector1">
            <a:avLst/>
          </a:prstGeom>
          <a:ln w="38100" cmpd="sng">
            <a:solidFill>
              <a:schemeClr val="tx1">
                <a:lumMod val="6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961283"/>
              </p:ext>
            </p:extLst>
          </p:nvPr>
        </p:nvGraphicFramePr>
        <p:xfrm>
          <a:off x="292565" y="7281428"/>
          <a:ext cx="4027407" cy="612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1422400" imgH="215900" progId="Equation.3">
                  <p:embed/>
                </p:oleObj>
              </mc:Choice>
              <mc:Fallback>
                <p:oleObj name="Equation" r:id="rId5" imgW="14224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565" y="7281428"/>
                        <a:ext cx="4027407" cy="612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174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3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" b="1479"/>
          <a:stretch/>
        </p:blipFill>
        <p:spPr>
          <a:xfrm>
            <a:off x="1024883" y="1506564"/>
            <a:ext cx="7255529" cy="5342816"/>
          </a:xfrm>
        </p:spPr>
      </p:pic>
      <p:sp>
        <p:nvSpPr>
          <p:cNvPr id="4" name="TextBox 3"/>
          <p:cNvSpPr txBox="1"/>
          <p:nvPr/>
        </p:nvSpPr>
        <p:spPr>
          <a:xfrm>
            <a:off x="6858000" y="599182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For Run 3, all parameters were set to 1- except </a:t>
            </a:r>
            <a:r>
              <a:rPr lang="en-US" sz="1400" dirty="0" smtClean="0"/>
              <a:t>r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</a:t>
            </a:r>
            <a:r>
              <a:rPr lang="en-US" sz="1400" dirty="0" smtClean="0"/>
              <a:t>which was set to 5.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31102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4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" b="1479"/>
          <a:stretch/>
        </p:blipFill>
        <p:spPr>
          <a:xfrm>
            <a:off x="917447" y="1551980"/>
            <a:ext cx="7218949" cy="5306020"/>
          </a:xfrm>
        </p:spPr>
      </p:pic>
      <p:sp>
        <p:nvSpPr>
          <p:cNvPr id="4" name="TextBox 3"/>
          <p:cNvSpPr txBox="1"/>
          <p:nvPr/>
        </p:nvSpPr>
        <p:spPr>
          <a:xfrm>
            <a:off x="6858000" y="599182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For Run 3, all parameters were set to 1- except </a:t>
            </a:r>
            <a:r>
              <a:rPr lang="en-US" sz="1400" dirty="0" smtClean="0"/>
              <a:t>r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</a:t>
            </a:r>
            <a:r>
              <a:rPr lang="en-US" sz="1400" dirty="0" smtClean="0"/>
              <a:t>which was set to 5.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377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5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" b="1479"/>
          <a:stretch/>
        </p:blipFill>
        <p:spPr>
          <a:xfrm>
            <a:off x="971600" y="1498314"/>
            <a:ext cx="7319156" cy="5359685"/>
          </a:xfrm>
        </p:spPr>
      </p:pic>
      <p:sp>
        <p:nvSpPr>
          <p:cNvPr id="4" name="TextBox 3"/>
          <p:cNvSpPr txBox="1"/>
          <p:nvPr/>
        </p:nvSpPr>
        <p:spPr>
          <a:xfrm>
            <a:off x="6858000" y="599182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For Run 2, all parameters were set to 1- except </a:t>
            </a:r>
            <a:r>
              <a:rPr lang="en-US" sz="1400" dirty="0" smtClean="0"/>
              <a:t>r</a:t>
            </a:r>
            <a:r>
              <a:rPr lang="en-US" sz="1400" baseline="-25000" dirty="0" smtClean="0"/>
              <a:t>-1</a:t>
            </a:r>
            <a:r>
              <a:rPr lang="en-US" sz="1400" dirty="0" smtClean="0"/>
              <a:t> </a:t>
            </a:r>
            <a:r>
              <a:rPr lang="en-US" sz="1400" dirty="0" smtClean="0"/>
              <a:t>which was set to 5.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377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Simulation: Run 6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0" b="1479"/>
          <a:stretch/>
        </p:blipFill>
        <p:spPr>
          <a:xfrm>
            <a:off x="1033264" y="1553289"/>
            <a:ext cx="7247148" cy="5316851"/>
          </a:xfrm>
        </p:spPr>
      </p:pic>
      <p:sp>
        <p:nvSpPr>
          <p:cNvPr id="4" name="TextBox 3"/>
          <p:cNvSpPr txBox="1"/>
          <p:nvPr/>
        </p:nvSpPr>
        <p:spPr>
          <a:xfrm>
            <a:off x="6858000" y="599182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For Run 3, all parameters were set to 1- except </a:t>
            </a:r>
            <a:r>
              <a:rPr lang="en-US" sz="1400" dirty="0" smtClean="0"/>
              <a:t>r</a:t>
            </a:r>
            <a:r>
              <a:rPr lang="en-US" sz="1400" baseline="-25000" dirty="0" smtClean="0"/>
              <a:t>-2</a:t>
            </a:r>
            <a:r>
              <a:rPr lang="en-US" sz="1400" dirty="0" smtClean="0"/>
              <a:t> </a:t>
            </a:r>
            <a:r>
              <a:rPr lang="en-US" sz="1400" dirty="0" smtClean="0"/>
              <a:t>which was set to 5.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377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&amp; Discussion</a:t>
            </a:r>
            <a:endParaRPr lang="en-US" dirty="0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3" r="6959"/>
          <a:stretch/>
        </p:blipFill>
        <p:spPr>
          <a:xfrm>
            <a:off x="5076056" y="1232756"/>
            <a:ext cx="3276619" cy="2743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2864"/>
          <a:stretch/>
        </p:blipFill>
        <p:spPr>
          <a:xfrm>
            <a:off x="792088" y="4077467"/>
            <a:ext cx="7560332" cy="277191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8112" y="4294210"/>
            <a:ext cx="2088232" cy="2124236"/>
          </a:xfrm>
          <a:prstGeom prst="rect">
            <a:avLst/>
          </a:prstGeom>
          <a:noFill/>
          <a:ln w="28575" cmpd="sng">
            <a:solidFill>
              <a:srgbClr val="3069C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64396" y="4294210"/>
            <a:ext cx="2088232" cy="2124236"/>
          </a:xfrm>
          <a:prstGeom prst="rect">
            <a:avLst/>
          </a:prstGeom>
          <a:noFill/>
          <a:ln w="28575" cmpd="sng">
            <a:solidFill>
              <a:srgbClr val="CE36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76664" y="4294210"/>
            <a:ext cx="2088232" cy="2124236"/>
          </a:xfrm>
          <a:prstGeom prst="rect">
            <a:avLst/>
          </a:prstGeom>
          <a:noFill/>
          <a:ln w="28575" cmpd="sng">
            <a:solidFill>
              <a:srgbClr val="CEB2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Trends amongst 3 amino acids</a:t>
            </a:r>
          </a:p>
          <a:p>
            <a:r>
              <a:rPr lang="en-US" sz="2400" dirty="0" smtClean="0"/>
              <a:t>Note different axes</a:t>
            </a:r>
          </a:p>
          <a:p>
            <a:r>
              <a:rPr lang="en-US" sz="2400" dirty="0" smtClean="0"/>
              <a:t>Theoretical vs. experimental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478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Central Nitrogen Metabolism in </a:t>
            </a:r>
            <a:r>
              <a:rPr lang="en-US" sz="2400" i="1" dirty="0" smtClean="0"/>
              <a:t>S. </a:t>
            </a:r>
            <a:r>
              <a:rPr lang="en-US" sz="2400" i="1" dirty="0" err="1" smtClean="0"/>
              <a:t>cerevisiae</a:t>
            </a:r>
            <a:r>
              <a:rPr lang="en-US" sz="2400" i="1" dirty="0" smtClean="0"/>
              <a:t> </a:t>
            </a:r>
            <a:r>
              <a:rPr lang="en-US" sz="2400" dirty="0" smtClean="0"/>
              <a:t>depends on the 3 amino acids</a:t>
            </a:r>
            <a:r>
              <a:rPr lang="en-US" sz="2400" i="1" dirty="0" smtClean="0"/>
              <a:t> </a:t>
            </a:r>
            <a:r>
              <a:rPr lang="en-US" sz="2400" dirty="0" smtClean="0"/>
              <a:t>discussed</a:t>
            </a:r>
            <a:endParaRPr lang="en-US" sz="2400" i="1" dirty="0" smtClean="0"/>
          </a:p>
          <a:p>
            <a:r>
              <a:rPr lang="en-US" sz="2400" dirty="0" smtClean="0"/>
              <a:t>Using theoretical approach, our models reached equilibrium for the following:</a:t>
            </a:r>
          </a:p>
          <a:p>
            <a:pPr lvl="1"/>
            <a:r>
              <a:rPr lang="en-US" sz="2400" dirty="0" smtClean="0"/>
              <a:t>Alpha-</a:t>
            </a:r>
            <a:r>
              <a:rPr lang="en-US" sz="2400" dirty="0" err="1" smtClean="0"/>
              <a:t>ketoglutarate</a:t>
            </a:r>
            <a:endParaRPr lang="en-US" sz="2400" dirty="0" smtClean="0"/>
          </a:p>
          <a:p>
            <a:pPr lvl="1"/>
            <a:r>
              <a:rPr lang="en-US" sz="2400" dirty="0" smtClean="0"/>
              <a:t>Glutamate</a:t>
            </a:r>
          </a:p>
          <a:p>
            <a:pPr lvl="1"/>
            <a:r>
              <a:rPr lang="en-US" sz="2400" dirty="0" smtClean="0"/>
              <a:t>Glutamine</a:t>
            </a:r>
          </a:p>
          <a:p>
            <a:r>
              <a:rPr lang="en-US" sz="2400" dirty="0" smtClean="0"/>
              <a:t>Noting as time increases ammonia concentration increases, we observed trends when we compared our results to those found in the </a:t>
            </a:r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</a:t>
            </a:r>
            <a:r>
              <a:rPr lang="en-US" sz="2400" dirty="0" smtClean="0"/>
              <a:t> paper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451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700808"/>
            <a:ext cx="6552728" cy="2772308"/>
          </a:xfrm>
          <a:ln w="28575" cmpd="sng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/>
              <a:t>"If the ammonia concentration is the regulator, this may imply that S. </a:t>
            </a:r>
            <a:r>
              <a:rPr lang="en-US" sz="2400" dirty="0" err="1"/>
              <a:t>cerevisiae</a:t>
            </a:r>
            <a:r>
              <a:rPr lang="en-US" sz="2400" dirty="0"/>
              <a:t> has an ammonia sensor which could be a two-component sensing system for nitrogen…" </a:t>
            </a:r>
            <a:endParaRPr lang="en-US" sz="2400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What </a:t>
            </a:r>
            <a:r>
              <a:rPr lang="en-US" sz="2400" dirty="0"/>
              <a:t>do you make of this sentence? What could these two components be</a:t>
            </a:r>
            <a:r>
              <a:rPr lang="en-US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2669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</a:rPr>
              <a:t>Van Riel &amp; Sontag (2006) </a:t>
            </a:r>
            <a:r>
              <a:rPr lang="en-US" sz="2000" i="1" dirty="0" smtClean="0">
                <a:solidFill>
                  <a:srgbClr val="FFFFFF"/>
                </a:solidFill>
              </a:rPr>
              <a:t>IEEE Proc.-Syst. Biol. </a:t>
            </a:r>
            <a:r>
              <a:rPr lang="en-US" sz="2000" dirty="0" smtClean="0">
                <a:solidFill>
                  <a:srgbClr val="FFFFFF"/>
                </a:solidFill>
              </a:rPr>
              <a:t>153: 263-274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https</a:t>
            </a:r>
            <a:r>
              <a:rPr lang="en-US" sz="2000" dirty="0">
                <a:solidFill>
                  <a:srgbClr val="FFFFFF"/>
                </a:solidFill>
              </a:rPr>
              <a:t>://s10.lite.msu.edu/res/msu/botonl/b_online/e19/</a:t>
            </a:r>
            <a:r>
              <a:rPr lang="en-US" sz="2000" dirty="0" smtClean="0">
                <a:solidFill>
                  <a:srgbClr val="FFFFFF"/>
                </a:solidFill>
              </a:rPr>
              <a:t>19e.htm</a:t>
            </a:r>
          </a:p>
          <a:p>
            <a:r>
              <a:rPr lang="en-US" sz="2000" dirty="0">
                <a:solidFill>
                  <a:srgbClr val="FFFFFF"/>
                </a:solidFill>
              </a:rPr>
              <a:t>http://www-</a:t>
            </a:r>
            <a:r>
              <a:rPr lang="en-US" sz="2000" dirty="0" err="1">
                <a:solidFill>
                  <a:srgbClr val="FFFFFF"/>
                </a:solidFill>
              </a:rPr>
              <a:t>plb.ucdavis.edu</a:t>
            </a:r>
            <a:r>
              <a:rPr lang="en-US" sz="2000" dirty="0">
                <a:solidFill>
                  <a:srgbClr val="FFFFFF"/>
                </a:solidFill>
              </a:rPr>
              <a:t>/courses/</a:t>
            </a:r>
            <a:r>
              <a:rPr lang="en-US" sz="2000" dirty="0" err="1">
                <a:solidFill>
                  <a:srgbClr val="FFFFFF"/>
                </a:solidFill>
              </a:rPr>
              <a:t>bis</a:t>
            </a:r>
            <a:r>
              <a:rPr lang="en-US" sz="2000" dirty="0">
                <a:solidFill>
                  <a:srgbClr val="FFFFFF"/>
                </a:solidFill>
              </a:rPr>
              <a:t>/105/</a:t>
            </a:r>
            <a:r>
              <a:rPr lang="en-US" sz="2000" dirty="0" err="1">
                <a:solidFill>
                  <a:srgbClr val="FFFFFF"/>
                </a:solidFill>
              </a:rPr>
              <a:t>RecordedLectures</a:t>
            </a:r>
            <a:r>
              <a:rPr lang="en-US" sz="2000" dirty="0">
                <a:solidFill>
                  <a:srgbClr val="FFFFFF"/>
                </a:solidFill>
              </a:rPr>
              <a:t>/NMetabMP3.</a:t>
            </a:r>
            <a:r>
              <a:rPr lang="en-US" sz="2000" dirty="0" smtClean="0">
                <a:solidFill>
                  <a:srgbClr val="FFFFFF"/>
                </a:solidFill>
              </a:rPr>
              <a:t>ppt</a:t>
            </a:r>
          </a:p>
          <a:p>
            <a:r>
              <a:rPr lang="en-US" altLang="en-US" sz="2000" dirty="0" err="1"/>
              <a:t>ter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Schure</a:t>
            </a:r>
            <a:r>
              <a:rPr lang="en-US" altLang="en-US" sz="2000" dirty="0"/>
              <a:t>, E.G., </a:t>
            </a:r>
            <a:r>
              <a:rPr lang="en-US" altLang="en-US" sz="2000" dirty="0" err="1"/>
              <a:t>Sillje</a:t>
            </a:r>
            <a:r>
              <a:rPr lang="en-US" altLang="en-US" sz="2000" dirty="0"/>
              <a:t>, H.H.W., </a:t>
            </a:r>
            <a:r>
              <a:rPr lang="en-US" altLang="en-US" sz="2000" dirty="0" err="1"/>
              <a:t>Verkleij</a:t>
            </a:r>
            <a:r>
              <a:rPr lang="en-US" altLang="en-US" sz="2000" dirty="0"/>
              <a:t>, A.J., </a:t>
            </a:r>
            <a:r>
              <a:rPr lang="en-US" altLang="en-US" sz="2000" dirty="0" err="1"/>
              <a:t>Boonstra</a:t>
            </a:r>
            <a:r>
              <a:rPr lang="en-US" altLang="en-US" sz="2000" dirty="0"/>
              <a:t>, J., and </a:t>
            </a:r>
            <a:r>
              <a:rPr lang="en-US" altLang="en-US" sz="2000" dirty="0" err="1"/>
              <a:t>Verrips</a:t>
            </a:r>
            <a:r>
              <a:rPr lang="en-US" altLang="en-US" sz="2000" dirty="0"/>
              <a:t>, C.T. (1995) </a:t>
            </a:r>
            <a:r>
              <a:rPr lang="en-US" altLang="en-US" sz="2000" i="1" dirty="0"/>
              <a:t>Journal of Bacteriology</a:t>
            </a:r>
            <a:r>
              <a:rPr lang="en-US" altLang="en-US" sz="2000" dirty="0"/>
              <a:t> 177:  6672-6675</a:t>
            </a:r>
            <a:r>
              <a:rPr lang="en-US" altLang="en-US" sz="2000" dirty="0" smtClean="0"/>
              <a:t>.</a:t>
            </a:r>
            <a:endParaRPr lang="en-US" sz="2000" dirty="0" smtClean="0">
              <a:solidFill>
                <a:srgbClr val="FFFFFF"/>
              </a:solidFill>
            </a:endParaRPr>
          </a:p>
          <a:p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35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 Nitrogen Metabolism in </a:t>
            </a:r>
            <a:r>
              <a:rPr lang="en-US" i="1" dirty="0" smtClean="0"/>
              <a:t>S. </a:t>
            </a:r>
            <a:r>
              <a:rPr lang="en-US" i="1" dirty="0" err="1" smtClean="0"/>
              <a:t>cerevisiae</a:t>
            </a:r>
            <a:endParaRPr lang="en-US" i="1" dirty="0" smtClean="0"/>
          </a:p>
          <a:p>
            <a:r>
              <a:rPr lang="en-US" dirty="0" smtClean="0"/>
              <a:t>Establish theoretical approach for modeling concentrations of:</a:t>
            </a:r>
          </a:p>
          <a:p>
            <a:pPr lvl="1"/>
            <a:r>
              <a:rPr lang="en-US" dirty="0" smtClean="0"/>
              <a:t>Alpha-</a:t>
            </a:r>
            <a:r>
              <a:rPr lang="en-US" dirty="0" err="1" smtClean="0"/>
              <a:t>ketoglutarate</a:t>
            </a:r>
            <a:endParaRPr lang="en-US" dirty="0" smtClean="0"/>
          </a:p>
          <a:p>
            <a:pPr lvl="1"/>
            <a:r>
              <a:rPr lang="en-US" dirty="0" smtClean="0"/>
              <a:t>Glutamate</a:t>
            </a:r>
          </a:p>
          <a:p>
            <a:pPr lvl="1"/>
            <a:r>
              <a:rPr lang="en-US" dirty="0" smtClean="0"/>
              <a:t>Glutamine</a:t>
            </a:r>
          </a:p>
          <a:p>
            <a:r>
              <a:rPr lang="en-US" dirty="0" smtClean="0"/>
              <a:t>Steady-state shown in graphical results</a:t>
            </a:r>
          </a:p>
          <a:p>
            <a:pPr lvl="1"/>
            <a:r>
              <a:rPr lang="en-US" dirty="0" smtClean="0"/>
              <a:t>Compare &amp; observe trends for 3 amino acids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2665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4844"/>
            <a:ext cx="8229600" cy="2448272"/>
          </a:xfrm>
          <a:ln w="28575" cmpd="sng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The purpose of this Journal Club is to develop a theoretical model to represent nitrogen metabolism and the effects of changing various parameters and to compare our results to the experimental results found in </a:t>
            </a:r>
            <a:r>
              <a:rPr lang="en-US" sz="2400" dirty="0" err="1" smtClean="0"/>
              <a:t>ter</a:t>
            </a:r>
            <a:r>
              <a:rPr lang="en-US" sz="2400" dirty="0" smtClean="0"/>
              <a:t> </a:t>
            </a:r>
            <a:r>
              <a:rPr lang="en-US" sz="2400" dirty="0" err="1" smtClean="0"/>
              <a:t>Schure’s</a:t>
            </a:r>
            <a:r>
              <a:rPr lang="en-US" sz="2400" dirty="0" smtClean="0"/>
              <a:t> paper, </a:t>
            </a:r>
            <a:r>
              <a:rPr lang="en-US" sz="2400" i="1" dirty="0" smtClean="0"/>
              <a:t>The</a:t>
            </a:r>
            <a:r>
              <a:rPr lang="en-US" sz="2400" dirty="0" smtClean="0"/>
              <a:t> </a:t>
            </a:r>
            <a:r>
              <a:rPr lang="en-US" sz="2400" i="1" dirty="0" smtClean="0"/>
              <a:t>Concentration </a:t>
            </a:r>
            <a:r>
              <a:rPr lang="en-US" sz="2400" i="1" dirty="0"/>
              <a:t>of Ammonia Regulates Nitrogen Metabolism in Saccharomyces </a:t>
            </a:r>
            <a:r>
              <a:rPr lang="en-US" sz="2400" i="1" dirty="0" err="1" smtClean="0"/>
              <a:t>cerevisiae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052591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456" y="1916832"/>
            <a:ext cx="4968552" cy="3727798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364674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dirty="0" smtClean="0"/>
              <a:t>Nitrogen is essential for all organisms</a:t>
            </a:r>
          </a:p>
          <a:p>
            <a:pPr lvl="1"/>
            <a:r>
              <a:rPr lang="en-US" sz="2000" dirty="0"/>
              <a:t>Ammonia </a:t>
            </a:r>
            <a:r>
              <a:rPr lang="en-US" sz="2000" dirty="0" smtClean="0"/>
              <a:t>incorporation</a:t>
            </a:r>
          </a:p>
          <a:p>
            <a:pPr lvl="1"/>
            <a:endParaRPr lang="en-US" sz="2000" dirty="0" smtClean="0"/>
          </a:p>
          <a:p>
            <a:r>
              <a:rPr lang="en-US" sz="2300" dirty="0" smtClean="0"/>
              <a:t>Conversions catalyzed by enzymes</a:t>
            </a:r>
          </a:p>
          <a:p>
            <a:endParaRPr lang="en-US" sz="2300" dirty="0" smtClean="0"/>
          </a:p>
          <a:p>
            <a:r>
              <a:rPr lang="en-US" sz="2300" dirty="0"/>
              <a:t>Assimilation of </a:t>
            </a:r>
            <a:r>
              <a:rPr lang="en-US" sz="2300" dirty="0" smtClean="0"/>
              <a:t>nitrogen</a:t>
            </a:r>
          </a:p>
          <a:p>
            <a:pPr lvl="1"/>
            <a:r>
              <a:rPr lang="en-US" sz="2000" dirty="0" smtClean="0"/>
              <a:t>Enzyme reactions</a:t>
            </a:r>
          </a:p>
          <a:p>
            <a:pPr lvl="1"/>
            <a:endParaRPr lang="en-US" sz="2000" dirty="0"/>
          </a:p>
          <a:p>
            <a:r>
              <a:rPr lang="en-US" sz="2300" dirty="0" smtClean="0"/>
              <a:t>Glutamate: central role</a:t>
            </a:r>
            <a:endParaRPr lang="en-US" sz="2300" dirty="0"/>
          </a:p>
          <a:p>
            <a:pPr marL="457200" lvl="1" indent="0"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247829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1655676" y="4149079"/>
            <a:ext cx="6336704" cy="2376265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</a:t>
            </a:r>
            <a:r>
              <a:rPr lang="en-US" dirty="0" smtClean="0"/>
              <a:t>&amp; </a:t>
            </a:r>
            <a:r>
              <a:rPr lang="en-US" dirty="0" smtClean="0"/>
              <a:t>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State Variables</a:t>
            </a:r>
            <a:endParaRPr lang="en-US" sz="2400" b="1" dirty="0" smtClean="0"/>
          </a:p>
          <a:p>
            <a:r>
              <a:rPr lang="en-US" sz="2000" dirty="0" smtClean="0"/>
              <a:t>a: alpha-</a:t>
            </a:r>
            <a:r>
              <a:rPr lang="en-US" sz="2000" dirty="0" err="1"/>
              <a:t>k</a:t>
            </a:r>
            <a:r>
              <a:rPr lang="en-US" sz="2000" dirty="0" err="1" smtClean="0"/>
              <a:t>etoglutarate</a:t>
            </a:r>
            <a:endParaRPr lang="en-US" sz="2000" dirty="0" smtClean="0"/>
          </a:p>
          <a:p>
            <a:r>
              <a:rPr lang="en-US" sz="2000" dirty="0" smtClean="0"/>
              <a:t>b: </a:t>
            </a:r>
            <a:r>
              <a:rPr lang="en-US" sz="2000" dirty="0"/>
              <a:t>g</a:t>
            </a:r>
            <a:r>
              <a:rPr lang="en-US" sz="2000" dirty="0" smtClean="0"/>
              <a:t>lutamate</a:t>
            </a:r>
          </a:p>
          <a:p>
            <a:r>
              <a:rPr lang="en-US" sz="2000" dirty="0" smtClean="0"/>
              <a:t>c: </a:t>
            </a:r>
            <a:r>
              <a:rPr lang="en-US" sz="2000" dirty="0" smtClean="0"/>
              <a:t>glutamine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400" b="1" dirty="0" smtClean="0"/>
              <a:t>Systems of Differential Equations</a:t>
            </a:r>
            <a:endParaRPr lang="en-US" sz="2400" b="1" dirty="0" smtClean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30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61771"/>
              </p:ext>
            </p:extLst>
          </p:nvPr>
        </p:nvGraphicFramePr>
        <p:xfrm>
          <a:off x="2662665" y="4247920"/>
          <a:ext cx="4027407" cy="612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4" imgW="1422400" imgH="215900" progId="Equation.3">
                  <p:embed/>
                </p:oleObj>
              </mc:Choice>
              <mc:Fallback>
                <p:oleObj name="Equation" r:id="rId4" imgW="14224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2665" y="4247920"/>
                        <a:ext cx="4027407" cy="612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724308"/>
              </p:ext>
            </p:extLst>
          </p:nvPr>
        </p:nvGraphicFramePr>
        <p:xfrm>
          <a:off x="1791227" y="5012128"/>
          <a:ext cx="60769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6" imgW="2146300" imgH="215900" progId="Equation.3">
                  <p:embed/>
                </p:oleObj>
              </mc:Choice>
              <mc:Fallback>
                <p:oleObj name="Equation" r:id="rId6" imgW="2146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91227" y="5012128"/>
                        <a:ext cx="60769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76776"/>
              </p:ext>
            </p:extLst>
          </p:nvPr>
        </p:nvGraphicFramePr>
        <p:xfrm>
          <a:off x="2518649" y="5799714"/>
          <a:ext cx="42783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8" imgW="1511300" imgH="215900" progId="Equation.3">
                  <p:embed/>
                </p:oleObj>
              </mc:Choice>
              <mc:Fallback>
                <p:oleObj name="Equation" r:id="rId8" imgW="1511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8649" y="5799714"/>
                        <a:ext cx="4278312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154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Glutamate Dehydrogenase: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400" b="1" dirty="0" smtClean="0"/>
              <a:t>Reverse:</a:t>
            </a:r>
            <a:endParaRPr lang="en-US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943708" y="2024844"/>
            <a:ext cx="5867400" cy="493713"/>
            <a:chOff x="1524000" y="3697287"/>
            <a:chExt cx="5867400" cy="493713"/>
          </a:xfrm>
        </p:grpSpPr>
        <p:sp>
          <p:nvSpPr>
            <p:cNvPr id="4" name="TextBox 3"/>
            <p:cNvSpPr txBox="1"/>
            <p:nvPr/>
          </p:nvSpPr>
          <p:spPr>
            <a:xfrm>
              <a:off x="1524000" y="3821668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alpha</a:t>
              </a:r>
              <a:r>
                <a:rPr lang="en-US" dirty="0" smtClean="0"/>
                <a:t>-</a:t>
              </a:r>
              <a:r>
                <a:rPr lang="en-US" dirty="0" err="1" smtClean="0"/>
                <a:t>ketoglutarate</a:t>
              </a:r>
              <a:r>
                <a:rPr lang="en-US" dirty="0" smtClean="0"/>
                <a:t> 		glutamate</a:t>
              </a:r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3543672" y="4005064"/>
              <a:ext cx="16764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139952" y="36972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 smtClean="0"/>
                <a:t>1</a:t>
              </a:r>
              <a:endParaRPr lang="en-US" sz="1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08856" y="5959623"/>
            <a:ext cx="5867400" cy="493713"/>
            <a:chOff x="1524000" y="3697287"/>
            <a:chExt cx="5867400" cy="493713"/>
          </a:xfrm>
        </p:grpSpPr>
        <p:sp>
          <p:nvSpPr>
            <p:cNvPr id="14" name="TextBox 13"/>
            <p:cNvSpPr txBox="1"/>
            <p:nvPr/>
          </p:nvSpPr>
          <p:spPr>
            <a:xfrm>
              <a:off x="1524000" y="3821668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	glutamate</a:t>
              </a:r>
              <a:r>
                <a:rPr lang="en-US" dirty="0" smtClean="0"/>
                <a:t>	</a:t>
              </a:r>
              <a:r>
                <a:rPr lang="en-US" dirty="0" smtClean="0"/>
                <a:t>	alpha-</a:t>
              </a:r>
              <a:r>
                <a:rPr lang="en-US" dirty="0" err="1" smtClean="0"/>
                <a:t>ketoglutarate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3543672" y="4005064"/>
              <a:ext cx="16764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139952" y="36972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</a:t>
              </a:r>
              <a:r>
                <a:rPr lang="en-US" sz="1400" baseline="-25000" dirty="0" smtClean="0"/>
                <a:t>-1</a:t>
              </a:r>
              <a:endParaRPr lang="en-US" sz="1400" dirty="0"/>
            </a:p>
          </p:txBody>
        </p:sp>
      </p:grpSp>
      <p:pic>
        <p:nvPicPr>
          <p:cNvPr id="29" name="Picture 28" descr="Screen Shot 2015-03-02 at 5.47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04" y="2636912"/>
            <a:ext cx="7073069" cy="26642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608385"/>
            <a:ext cx="785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https://s10.lite.msu.edu/res/</a:t>
            </a:r>
            <a:r>
              <a:rPr lang="en-US" sz="1200" dirty="0" err="1"/>
              <a:t>msu</a:t>
            </a:r>
            <a:r>
              <a:rPr lang="en-US" sz="1200" dirty="0"/>
              <a:t>/</a:t>
            </a:r>
            <a:r>
              <a:rPr lang="en-US" sz="1200" dirty="0" err="1"/>
              <a:t>botonl</a:t>
            </a:r>
            <a:r>
              <a:rPr lang="en-US" sz="1200" dirty="0"/>
              <a:t>/</a:t>
            </a:r>
            <a:r>
              <a:rPr lang="en-US" sz="1200" dirty="0" err="1"/>
              <a:t>b_online</a:t>
            </a:r>
            <a:r>
              <a:rPr lang="en-US" sz="1200" dirty="0"/>
              <a:t>/e19/19e.htm</a:t>
            </a:r>
          </a:p>
        </p:txBody>
      </p:sp>
    </p:spTree>
    <p:extLst>
      <p:ext uri="{BB962C8B-B14F-4D97-AF65-F5344CB8AC3E}">
        <p14:creationId xmlns:p14="http://schemas.microsoft.com/office/powerpoint/2010/main" val="2807140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Glutamate Synthetase: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Reverse:</a:t>
            </a: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2532177" y="1916832"/>
            <a:ext cx="5867400" cy="477344"/>
            <a:chOff x="1524000" y="3697287"/>
            <a:chExt cx="5867400" cy="477344"/>
          </a:xfrm>
        </p:grpSpPr>
        <p:sp>
          <p:nvSpPr>
            <p:cNvPr id="18" name="TextBox 17"/>
            <p:cNvSpPr txBox="1"/>
            <p:nvPr/>
          </p:nvSpPr>
          <p:spPr>
            <a:xfrm>
              <a:off x="1524000" y="3805299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</a:t>
              </a:r>
              <a:r>
                <a:rPr lang="en-US" dirty="0" smtClean="0"/>
                <a:t>lutamate		</a:t>
              </a:r>
              <a:r>
                <a:rPr lang="en-US" dirty="0" smtClean="0"/>
                <a:t>glutamine</a:t>
              </a:r>
              <a:endParaRPr lang="en-US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2615062" y="4005064"/>
              <a:ext cx="16764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247346" y="36972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 smtClean="0"/>
                <a:t>2</a:t>
              </a:r>
              <a:endParaRPr lang="en-US" sz="1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32177" y="5854645"/>
            <a:ext cx="5867400" cy="454675"/>
            <a:chOff x="1524000" y="3736325"/>
            <a:chExt cx="5867400" cy="454675"/>
          </a:xfrm>
        </p:grpSpPr>
        <p:sp>
          <p:nvSpPr>
            <p:cNvPr id="22" name="TextBox 21"/>
            <p:cNvSpPr txBox="1"/>
            <p:nvPr/>
          </p:nvSpPr>
          <p:spPr>
            <a:xfrm>
              <a:off x="1524000" y="3821668"/>
              <a:ext cx="586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glutamine	</a:t>
              </a:r>
              <a:r>
                <a:rPr lang="en-US" dirty="0" smtClean="0"/>
                <a:t>	</a:t>
              </a:r>
              <a:r>
                <a:rPr lang="en-US" dirty="0" smtClean="0"/>
                <a:t>glutamate</a:t>
              </a:r>
              <a:endParaRPr lang="en-US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2607568" y="4044102"/>
              <a:ext cx="16764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203848" y="3736325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r</a:t>
              </a:r>
              <a:r>
                <a:rPr lang="en-US" sz="1400" baseline="-25000" dirty="0" smtClean="0"/>
                <a:t>-2</a:t>
              </a:r>
              <a:endParaRPr lang="en-US" sz="1400" dirty="0"/>
            </a:p>
          </p:txBody>
        </p:sp>
      </p:grpSp>
      <p:pic>
        <p:nvPicPr>
          <p:cNvPr id="5" name="Picture 4" descr="Screen Shot 2015-03-02 at 5.52.1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528900"/>
            <a:ext cx="6438900" cy="26670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457200" y="6608385"/>
            <a:ext cx="785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https://s10.lite.msu.edu/res/</a:t>
            </a:r>
            <a:r>
              <a:rPr lang="en-US" sz="1200" dirty="0" err="1"/>
              <a:t>msu</a:t>
            </a:r>
            <a:r>
              <a:rPr lang="en-US" sz="1200" dirty="0"/>
              <a:t>/</a:t>
            </a:r>
            <a:r>
              <a:rPr lang="en-US" sz="1200" dirty="0" err="1"/>
              <a:t>botonl</a:t>
            </a:r>
            <a:r>
              <a:rPr lang="en-US" sz="1200" dirty="0"/>
              <a:t>/</a:t>
            </a:r>
            <a:r>
              <a:rPr lang="en-US" sz="1200" dirty="0" err="1"/>
              <a:t>b_online</a:t>
            </a:r>
            <a:r>
              <a:rPr lang="en-US" sz="1200" dirty="0"/>
              <a:t>/e19/19e.htm</a:t>
            </a:r>
          </a:p>
        </p:txBody>
      </p:sp>
    </p:spTree>
    <p:extLst>
      <p:ext uri="{BB962C8B-B14F-4D97-AF65-F5344CB8AC3E}">
        <p14:creationId xmlns:p14="http://schemas.microsoft.com/office/powerpoint/2010/main" val="956057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Glutamate Synthase:</a:t>
            </a:r>
            <a:endParaRPr lang="en-US" sz="2400" b="1" dirty="0" smtClean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76068" y="2132856"/>
            <a:ext cx="6252356" cy="471660"/>
            <a:chOff x="1524000" y="3719340"/>
            <a:chExt cx="6252356" cy="471660"/>
          </a:xfrm>
        </p:grpSpPr>
        <p:sp>
          <p:nvSpPr>
            <p:cNvPr id="14" name="TextBox 13"/>
            <p:cNvSpPr txBox="1"/>
            <p:nvPr/>
          </p:nvSpPr>
          <p:spPr>
            <a:xfrm>
              <a:off x="1524000" y="3821668"/>
              <a:ext cx="62523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alpha-</a:t>
              </a:r>
              <a:r>
                <a:rPr lang="en-US" dirty="0" err="1" smtClean="0"/>
                <a:t>ketoglutarate</a:t>
              </a:r>
              <a:r>
                <a:rPr lang="en-US" dirty="0" smtClean="0"/>
                <a:t> + glutamine </a:t>
              </a:r>
              <a:r>
                <a:rPr lang="en-US" dirty="0" smtClean="0"/>
                <a:t>		</a:t>
              </a:r>
              <a:r>
                <a:rPr lang="en-US" dirty="0" smtClean="0"/>
                <a:t>    2glutamate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4680012" y="4020230"/>
              <a:ext cx="16764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364088" y="3719340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</a:t>
              </a:r>
              <a:r>
                <a:rPr lang="en-US" sz="1400" baseline="-25000" dirty="0" smtClean="0"/>
                <a:t>3</a:t>
              </a:r>
              <a:endParaRPr lang="en-US" sz="1400" dirty="0"/>
            </a:p>
          </p:txBody>
        </p:sp>
      </p:grpSp>
      <p:pic>
        <p:nvPicPr>
          <p:cNvPr id="4" name="Picture 3" descr="Screen Shot 2015-03-02 at 5.57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836" y="2780928"/>
            <a:ext cx="6159500" cy="2628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40852" y="4149080"/>
            <a:ext cx="560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2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6608385"/>
            <a:ext cx="785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https://s10.lite.msu.edu/res/</a:t>
            </a:r>
            <a:r>
              <a:rPr lang="en-US" sz="1200" dirty="0" err="1"/>
              <a:t>msu</a:t>
            </a:r>
            <a:r>
              <a:rPr lang="en-US" sz="1200" dirty="0"/>
              <a:t>/</a:t>
            </a:r>
            <a:r>
              <a:rPr lang="en-US" sz="1200" dirty="0" err="1"/>
              <a:t>botonl</a:t>
            </a:r>
            <a:r>
              <a:rPr lang="en-US" sz="1200" dirty="0"/>
              <a:t>/</a:t>
            </a:r>
            <a:r>
              <a:rPr lang="en-US" sz="1200" dirty="0" err="1"/>
              <a:t>b_online</a:t>
            </a:r>
            <a:r>
              <a:rPr lang="en-US" sz="1200" dirty="0"/>
              <a:t>/e19/19e.htm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8144" y="400506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endParaRPr lang="en-US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7734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Steady-State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Partial derivatives= 0</a:t>
            </a:r>
          </a:p>
          <a:p>
            <a:pPr lvl="1"/>
            <a:r>
              <a:rPr lang="en-US" sz="2400" dirty="0" smtClean="0"/>
              <a:t>Steady state/dynamic equilibrium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Our Simulation Results</a:t>
            </a:r>
          </a:p>
          <a:p>
            <a:pPr lvl="1"/>
            <a:r>
              <a:rPr lang="en-US" sz="2400" dirty="0" smtClean="0"/>
              <a:t>Run 1: steady at approx. 1sec</a:t>
            </a:r>
          </a:p>
          <a:p>
            <a:pPr lvl="1"/>
            <a:r>
              <a:rPr lang="en-US" sz="2400" dirty="0" smtClean="0"/>
              <a:t>Run 2: steady at approx. 1.5sec</a:t>
            </a:r>
          </a:p>
          <a:p>
            <a:pPr lvl="1"/>
            <a:r>
              <a:rPr lang="en-US" sz="2400" dirty="0" smtClean="0"/>
              <a:t>Note: a, b, c = 1</a:t>
            </a:r>
          </a:p>
          <a:p>
            <a:pPr lvl="1"/>
            <a:r>
              <a:rPr lang="en-US" sz="2400" dirty="0" smtClean="0"/>
              <a:t>Note: Carried out to 3 seconds (.1sec intervals)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0639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216</TotalTime>
  <Words>838</Words>
  <Application>Microsoft Macintosh PowerPoint</Application>
  <PresentationFormat>On-screen Show (4:3)</PresentationFormat>
  <Paragraphs>175</Paragraphs>
  <Slides>19</Slides>
  <Notes>11</Notes>
  <HiddenSlides>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Black</vt:lpstr>
      <vt:lpstr>Microsoft Equation</vt:lpstr>
      <vt:lpstr>The Concentration of Ammonia Regulates Nitrogen Metabolism in Saccharomyces cerevisiae</vt:lpstr>
      <vt:lpstr>Outline</vt:lpstr>
      <vt:lpstr>Purpose</vt:lpstr>
      <vt:lpstr>Background</vt:lpstr>
      <vt:lpstr>Variables &amp; Equations</vt:lpstr>
      <vt:lpstr>Parameters</vt:lpstr>
      <vt:lpstr>Parameters</vt:lpstr>
      <vt:lpstr>Parameters</vt:lpstr>
      <vt:lpstr>Analysis of Steady-State</vt:lpstr>
      <vt:lpstr>Simulation: Run 1</vt:lpstr>
      <vt:lpstr>Simulation: Run 2</vt:lpstr>
      <vt:lpstr>Simulation: Run 3</vt:lpstr>
      <vt:lpstr>Simulation: Run 4</vt:lpstr>
      <vt:lpstr>Simulation: Run 5</vt:lpstr>
      <vt:lpstr>Simulation: Run 6</vt:lpstr>
      <vt:lpstr>Results &amp; Discussion</vt:lpstr>
      <vt:lpstr>Conclusion</vt:lpstr>
      <vt:lpstr>Final Question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Concentration of Ammonia Regulates Nitrogen Metabolism in Saccharomyces cerevisiae”</dc:title>
  <dc:creator>Student</dc:creator>
  <cp:lastModifiedBy>Library Guest</cp:lastModifiedBy>
  <cp:revision>40</cp:revision>
  <dcterms:created xsi:type="dcterms:W3CDTF">2015-02-26T17:41:11Z</dcterms:created>
  <dcterms:modified xsi:type="dcterms:W3CDTF">2015-03-03T04:09:30Z</dcterms:modified>
</cp:coreProperties>
</file>