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3" r:id="rId4"/>
    <p:sldId id="264" r:id="rId5"/>
    <p:sldId id="258" r:id="rId6"/>
    <p:sldId id="259" r:id="rId7"/>
    <p:sldId id="266" r:id="rId8"/>
    <p:sldId id="268" r:id="rId9"/>
    <p:sldId id="269" r:id="rId10"/>
    <p:sldId id="270" r:id="rId11"/>
    <p:sldId id="271" r:id="rId12"/>
    <p:sldId id="272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8D46E-A619-48C2-B70A-BD688D454A6D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6D2C-3A2B-43BB-B92F-9DFBB67EC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6D2C-3A2B-43BB-B92F-9DFBB67EC6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6D2C-3A2B-43BB-B92F-9DFBB67EC6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D008-2747-4D34-BADE-A3B175D67E94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D21B-1044-4CE0-A60C-1EBC605FE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D008-2747-4D34-BADE-A3B175D67E94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D21B-1044-4CE0-A60C-1EBC605FE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D008-2747-4D34-BADE-A3B175D67E94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D21B-1044-4CE0-A60C-1EBC605FE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D008-2747-4D34-BADE-A3B175D67E94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D21B-1044-4CE0-A60C-1EBC605FE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D008-2747-4D34-BADE-A3B175D67E94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D21B-1044-4CE0-A60C-1EBC605FE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D008-2747-4D34-BADE-A3B175D67E94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D21B-1044-4CE0-A60C-1EBC605FE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D008-2747-4D34-BADE-A3B175D67E94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D21B-1044-4CE0-A60C-1EBC605FE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D008-2747-4D34-BADE-A3B175D67E94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D21B-1044-4CE0-A60C-1EBC605FE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D008-2747-4D34-BADE-A3B175D67E94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D21B-1044-4CE0-A60C-1EBC605FE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D008-2747-4D34-BADE-A3B175D67E94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D21B-1044-4CE0-A60C-1EBC605FE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D008-2747-4D34-BADE-A3B175D67E94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D21B-1044-4CE0-A60C-1EBC605FE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4D008-2747-4D34-BADE-A3B175D67E94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2D21B-1044-4CE0-A60C-1EBC605FE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84785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Darwin’s Surprise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dirty="0" smtClean="0"/>
              <a:t>Why are evolutionary biologists bringing back extinct deadly viruses?</a:t>
            </a:r>
            <a:endParaRPr lang="en-US" sz="2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Michael Specter</a:t>
            </a:r>
          </a:p>
          <a:p>
            <a:r>
              <a:rPr lang="en-US" sz="2800" dirty="0" smtClean="0"/>
              <a:t>The New Yorker</a:t>
            </a:r>
          </a:p>
          <a:p>
            <a:r>
              <a:rPr lang="en-US" sz="2800" dirty="0" smtClean="0"/>
              <a:t>December 3, 2007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648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Patrick Wu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20.385 Advanced Topics in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</a:t>
            </a:r>
            <a:r>
              <a:rPr lang="en-US" sz="2400" dirty="0" err="1" smtClean="0">
                <a:solidFill>
                  <a:schemeClr val="tx1">
                    <a:tint val="75000"/>
                  </a:schemeClr>
                </a:solidFill>
              </a:rPr>
              <a:t>nthetic</a:t>
            </a: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 Biology</a:t>
            </a:r>
          </a:p>
          <a:p>
            <a:pPr algn="ctr">
              <a:spcBef>
                <a:spcPct val="20000"/>
              </a:spcBef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May 10, 2011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Harmit</a:t>
            </a:r>
            <a:r>
              <a:rPr lang="en-US" dirty="0" smtClean="0"/>
              <a:t> </a:t>
            </a:r>
            <a:r>
              <a:rPr lang="en-US" dirty="0" err="1" smtClean="0"/>
              <a:t>Malik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/>
              <a:t>Infected human cells </a:t>
            </a:r>
            <a:r>
              <a:rPr lang="en-US" b="1" dirty="0" smtClean="0"/>
              <a:t>modified with chimp TRIM5a gene </a:t>
            </a:r>
            <a:r>
              <a:rPr lang="en-US" dirty="0" smtClean="0"/>
              <a:t>separately with </a:t>
            </a:r>
            <a:r>
              <a:rPr lang="en-US" dirty="0" err="1" smtClean="0"/>
              <a:t>PtERV</a:t>
            </a:r>
            <a:r>
              <a:rPr lang="en-US" dirty="0" smtClean="0"/>
              <a:t> and HIV</a:t>
            </a:r>
          </a:p>
          <a:p>
            <a:pPr lvl="1"/>
            <a:r>
              <a:rPr lang="en-US" dirty="0" smtClean="0"/>
              <a:t>Found no resistance to </a:t>
            </a:r>
            <a:r>
              <a:rPr lang="en-US" dirty="0" err="1" smtClean="0"/>
              <a:t>PtERV</a:t>
            </a:r>
            <a:r>
              <a:rPr lang="en-US" dirty="0" smtClean="0"/>
              <a:t>, resistance to HIV</a:t>
            </a:r>
          </a:p>
          <a:p>
            <a:endParaRPr lang="en-US" dirty="0" smtClean="0"/>
          </a:p>
          <a:p>
            <a:r>
              <a:rPr lang="en-US" b="1" dirty="0" smtClean="0"/>
              <a:t>Evolutionary divergence</a:t>
            </a:r>
            <a:r>
              <a:rPr lang="en-US" dirty="0" smtClean="0"/>
              <a:t> of function of TRIM5a gene between humans and chimps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Potential for new drug therapy </a:t>
            </a:r>
            <a:r>
              <a:rPr lang="en-US" dirty="0" smtClean="0"/>
              <a:t>involving chimp TRIM5a gene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0" y="76200"/>
            <a:ext cx="2038350" cy="151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Aris</a:t>
            </a:r>
            <a:r>
              <a:rPr lang="en-US" dirty="0" smtClean="0"/>
              <a:t> </a:t>
            </a:r>
            <a:r>
              <a:rPr lang="en-US" dirty="0" err="1" smtClean="0"/>
              <a:t>Katzourakis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9831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Lentiviruses</a:t>
            </a:r>
            <a:r>
              <a:rPr lang="en-US" dirty="0" smtClean="0"/>
              <a:t> previously never been found in animal genomes</a:t>
            </a:r>
          </a:p>
          <a:p>
            <a:endParaRPr lang="en-US" dirty="0" smtClean="0"/>
          </a:p>
          <a:p>
            <a:r>
              <a:rPr lang="en-US" dirty="0" err="1" smtClean="0"/>
              <a:t>Katzourakis</a:t>
            </a:r>
            <a:r>
              <a:rPr lang="en-US" dirty="0" smtClean="0"/>
              <a:t> discovered </a:t>
            </a:r>
            <a:r>
              <a:rPr lang="en-US" b="1" dirty="0" smtClean="0"/>
              <a:t>first endogenous </a:t>
            </a:r>
            <a:r>
              <a:rPr lang="en-US" b="1" dirty="0" err="1" smtClean="0"/>
              <a:t>lentivirus</a:t>
            </a:r>
            <a:r>
              <a:rPr lang="en-US" b="1" dirty="0" smtClean="0"/>
              <a:t> </a:t>
            </a:r>
            <a:r>
              <a:rPr lang="en-US" dirty="0" smtClean="0"/>
              <a:t>in European rabbit (2007)</a:t>
            </a:r>
          </a:p>
          <a:p>
            <a:pPr lvl="1"/>
            <a:r>
              <a:rPr lang="en-US" dirty="0" smtClean="0"/>
              <a:t>“Rabbit endogenous </a:t>
            </a:r>
            <a:r>
              <a:rPr lang="en-US" dirty="0" err="1" smtClean="0"/>
              <a:t>lentivirus</a:t>
            </a:r>
            <a:r>
              <a:rPr lang="en-US" dirty="0" smtClean="0"/>
              <a:t> type K” (RELIK)</a:t>
            </a:r>
          </a:p>
          <a:p>
            <a:pPr lvl="1"/>
            <a:r>
              <a:rPr lang="en-US" dirty="0" smtClean="0"/>
              <a:t>Possibility for </a:t>
            </a:r>
            <a:r>
              <a:rPr lang="en-US" b="1" dirty="0" smtClean="0"/>
              <a:t>small animal model </a:t>
            </a:r>
            <a:r>
              <a:rPr lang="en-US" dirty="0" smtClean="0"/>
              <a:t>for studying evolution and impact of HIV if virus is reconstructed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52400"/>
            <a:ext cx="1590675" cy="161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developments in HIV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Koronis</a:t>
            </a:r>
            <a:r>
              <a:rPr lang="en-US" dirty="0" smtClean="0"/>
              <a:t> Pharmaceuticals – KP1212</a:t>
            </a:r>
          </a:p>
          <a:p>
            <a:pPr lvl="1"/>
            <a:r>
              <a:rPr lang="en-US" dirty="0" smtClean="0"/>
              <a:t>Accelerates viral rate of mutation</a:t>
            </a:r>
          </a:p>
          <a:p>
            <a:pPr lvl="1"/>
            <a:r>
              <a:rPr lang="en-US" dirty="0" smtClean="0"/>
              <a:t>Accumulation of mutations causes error catastrophe and viral death</a:t>
            </a:r>
          </a:p>
          <a:p>
            <a:endParaRPr lang="en-US" dirty="0" smtClean="0"/>
          </a:p>
          <a:p>
            <a:r>
              <a:rPr lang="en-US" dirty="0" smtClean="0"/>
              <a:t>Target endogenous retroviral signals</a:t>
            </a:r>
          </a:p>
          <a:p>
            <a:pPr lvl="1"/>
            <a:r>
              <a:rPr lang="en-US" dirty="0" smtClean="0"/>
              <a:t>Produced in response to HIV infection</a:t>
            </a:r>
          </a:p>
          <a:p>
            <a:pPr lvl="1"/>
            <a:r>
              <a:rPr lang="en-US" dirty="0" smtClean="0"/>
              <a:t>Possible new type of vaccine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029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Retroviruses shown to have significant role in </a:t>
            </a:r>
            <a:r>
              <a:rPr lang="en-US" b="1" dirty="0" smtClean="0"/>
              <a:t>human evolution</a:t>
            </a:r>
          </a:p>
          <a:p>
            <a:r>
              <a:rPr lang="en-US" dirty="0" smtClean="0"/>
              <a:t>Study of </a:t>
            </a:r>
            <a:r>
              <a:rPr lang="en-US" dirty="0" err="1" smtClean="0"/>
              <a:t>retrovirology</a:t>
            </a:r>
            <a:r>
              <a:rPr lang="en-US" dirty="0" smtClean="0"/>
              <a:t> thus important</a:t>
            </a:r>
          </a:p>
          <a:p>
            <a:pPr lvl="1"/>
            <a:r>
              <a:rPr lang="en-US" dirty="0" smtClean="0"/>
              <a:t>Better understanding of </a:t>
            </a:r>
            <a:r>
              <a:rPr lang="en-US" dirty="0" smtClean="0"/>
              <a:t>viral pathology</a:t>
            </a:r>
            <a:endParaRPr lang="en-US" dirty="0" smtClean="0"/>
          </a:p>
          <a:p>
            <a:pPr lvl="1"/>
            <a:r>
              <a:rPr lang="en-US" dirty="0" smtClean="0"/>
              <a:t>Leads to </a:t>
            </a:r>
            <a:r>
              <a:rPr lang="en-US" b="1" dirty="0" smtClean="0"/>
              <a:t>advances in </a:t>
            </a:r>
            <a:r>
              <a:rPr lang="en-US" b="1" dirty="0" smtClean="0"/>
              <a:t>treatments </a:t>
            </a:r>
            <a:r>
              <a:rPr lang="en-US" dirty="0" smtClean="0"/>
              <a:t>for HIV and other retroviruses</a:t>
            </a:r>
          </a:p>
          <a:p>
            <a:r>
              <a:rPr lang="en-US" dirty="0" smtClean="0"/>
              <a:t>Inherent benefits from directly studying reconstructed ancient viruses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49933"/>
          <a:stretch>
            <a:fillRect/>
          </a:stretch>
        </p:blipFill>
        <p:spPr bwMode="auto">
          <a:xfrm>
            <a:off x="5638800" y="1295400"/>
            <a:ext cx="2438400" cy="243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57600" y="6248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http://velica.deviantart.com/art/Retrovirus-101941516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5638800" y="3733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Viruses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Genetic material within protein capsid</a:t>
            </a:r>
          </a:p>
          <a:p>
            <a:endParaRPr lang="en-US" dirty="0" smtClean="0"/>
          </a:p>
          <a:p>
            <a:r>
              <a:rPr lang="en-US" dirty="0" smtClean="0"/>
              <a:t>Non-living parasite (requires host)</a:t>
            </a:r>
          </a:p>
          <a:p>
            <a:endParaRPr lang="en-US" dirty="0" smtClean="0"/>
          </a:p>
          <a:p>
            <a:r>
              <a:rPr lang="en-US" dirty="0" smtClean="0"/>
              <a:t>Viruses pose greatest </a:t>
            </a:r>
            <a:r>
              <a:rPr lang="en-US" b="1" dirty="0" smtClean="0"/>
              <a:t>threat to humanity</a:t>
            </a:r>
          </a:p>
          <a:p>
            <a:pPr lvl="1"/>
            <a:r>
              <a:rPr lang="en-US" dirty="0" smtClean="0"/>
              <a:t>Infectious and deadly</a:t>
            </a:r>
          </a:p>
          <a:p>
            <a:pPr lvl="1"/>
            <a:r>
              <a:rPr lang="en-US" b="1" dirty="0" smtClean="0"/>
              <a:t>Retroviruses</a:t>
            </a:r>
            <a:r>
              <a:rPr lang="en-US" dirty="0" smtClean="0"/>
              <a:t> can alter human </a:t>
            </a:r>
            <a:r>
              <a:rPr lang="en-US" dirty="0" smtClean="0"/>
              <a:t>genome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434431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05400" y="64008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http://static.howstuffworks.com/gif/light-virus-1.jpg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Retroviruses and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Eight percent of human genome </a:t>
            </a:r>
            <a:r>
              <a:rPr lang="en-US" b="1" dirty="0" smtClean="0"/>
              <a:t>endogenous retroviruses</a:t>
            </a:r>
            <a:r>
              <a:rPr lang="en-US" dirty="0" smtClean="0"/>
              <a:t> – “junk DNA”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Unable to be reactivated, harmless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727" y="1600200"/>
            <a:ext cx="33335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43400" y="62484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Specter, Michael. Darwin’s Surprise.  The New Yorker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Thierry </a:t>
            </a:r>
            <a:r>
              <a:rPr lang="en-US" dirty="0" err="1" smtClean="0"/>
              <a:t>Heidmann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Reconstructed HERV-K from known sequenced copies of human provirus (2006)</a:t>
            </a:r>
          </a:p>
          <a:p>
            <a:endParaRPr lang="en-US" dirty="0" smtClean="0"/>
          </a:p>
          <a:p>
            <a:r>
              <a:rPr lang="en-US" dirty="0" smtClean="0"/>
              <a:t>Demonstrated viral activity when inserted to human 293T cell line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706560" cy="429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57400" y="61061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Dewannieux</a:t>
            </a:r>
            <a:r>
              <a:rPr lang="en-US" sz="1400" dirty="0" smtClean="0"/>
              <a:t> M, et al.  Identification of an Infectious Progenitor for the Multiple-Copy HERV-K Human Endogenous </a:t>
            </a:r>
            <a:r>
              <a:rPr lang="en-US" sz="1400" dirty="0" err="1" smtClean="0"/>
              <a:t>Retroelements</a:t>
            </a:r>
            <a:r>
              <a:rPr lang="en-US" sz="1400" dirty="0" smtClean="0"/>
              <a:t>. Genome Res. 2006 Dec;16(12):1548-56. </a:t>
            </a:r>
            <a:r>
              <a:rPr lang="en-US" sz="1400" dirty="0" err="1" smtClean="0"/>
              <a:t>Epub</a:t>
            </a:r>
            <a:r>
              <a:rPr lang="en-US" sz="1400" dirty="0" smtClean="0"/>
              <a:t> 2006 Oct 31.</a:t>
            </a:r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04800"/>
            <a:ext cx="9525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Reconstructing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dirty="0" smtClean="0"/>
              <a:t>Advanced genetic manipulation and DNA technology</a:t>
            </a:r>
          </a:p>
          <a:p>
            <a:endParaRPr lang="en-US" dirty="0" smtClean="0"/>
          </a:p>
          <a:p>
            <a:r>
              <a:rPr lang="en-US" dirty="0" smtClean="0"/>
              <a:t>Inherent safety issue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1277" y="1905000"/>
            <a:ext cx="524750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1400" y="5715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Jurassic Park (2003)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why </a:t>
            </a:r>
            <a:r>
              <a:rPr lang="en-US" dirty="0" smtClean="0"/>
              <a:t>investigate ancient retroviruses?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Study </a:t>
            </a:r>
            <a:r>
              <a:rPr lang="en-US" dirty="0" smtClean="0"/>
              <a:t>modern retroviruses (such as HIV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New field – </a:t>
            </a:r>
            <a:r>
              <a:rPr lang="en-US" b="1" dirty="0" err="1" smtClean="0"/>
              <a:t>paleovirology</a:t>
            </a:r>
            <a:r>
              <a:rPr lang="en-US" dirty="0"/>
              <a:t> </a:t>
            </a:r>
            <a:r>
              <a:rPr lang="en-US" dirty="0" smtClean="0"/>
              <a:t>– study ancient viruses</a:t>
            </a:r>
          </a:p>
          <a:p>
            <a:pPr lvl="1"/>
            <a:r>
              <a:rPr lang="en-US" dirty="0" smtClean="0"/>
              <a:t>Understand impact of </a:t>
            </a:r>
            <a:r>
              <a:rPr lang="en-US" b="1" dirty="0" smtClean="0"/>
              <a:t>modern diseases</a:t>
            </a:r>
          </a:p>
          <a:p>
            <a:r>
              <a:rPr lang="en-US" dirty="0" smtClean="0"/>
              <a:t>Study human evolution</a:t>
            </a:r>
          </a:p>
          <a:p>
            <a:pPr lvl="1"/>
            <a:r>
              <a:rPr lang="en-US" dirty="0" smtClean="0"/>
              <a:t>Viruses insert DNA into germ cell genomes, passed on to future generations</a:t>
            </a:r>
          </a:p>
          <a:p>
            <a:pPr lvl="1"/>
            <a:r>
              <a:rPr lang="en-US" dirty="0" smtClean="0"/>
              <a:t>Investigate development of certain </a:t>
            </a:r>
            <a:r>
              <a:rPr lang="en-US" b="1" dirty="0" smtClean="0"/>
              <a:t>human characteristics</a:t>
            </a:r>
          </a:p>
          <a:p>
            <a:pPr lvl="1"/>
            <a:r>
              <a:rPr lang="en-US" dirty="0" smtClean="0"/>
              <a:t>Trace </a:t>
            </a:r>
            <a:r>
              <a:rPr lang="en-US" b="1" dirty="0" smtClean="0"/>
              <a:t>evolutionary closeness </a:t>
            </a:r>
            <a:r>
              <a:rPr lang="en-US" dirty="0" smtClean="0"/>
              <a:t>to primates and other animals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Significance of Provirus in Human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8% “junk DNA” </a:t>
            </a:r>
            <a:r>
              <a:rPr lang="en-US" dirty="0" smtClean="0"/>
              <a:t>suggests </a:t>
            </a:r>
            <a:r>
              <a:rPr lang="en-US" b="1" dirty="0" smtClean="0"/>
              <a:t>major evolutionary role </a:t>
            </a:r>
            <a:r>
              <a:rPr lang="en-US" dirty="0" smtClean="0"/>
              <a:t>of viruses</a:t>
            </a:r>
          </a:p>
          <a:p>
            <a:endParaRPr lang="en-US" dirty="0" smtClean="0"/>
          </a:p>
          <a:p>
            <a:r>
              <a:rPr lang="en-US" dirty="0" smtClean="0"/>
              <a:t>Suggests </a:t>
            </a:r>
            <a:r>
              <a:rPr lang="en-US" b="1" dirty="0" smtClean="0"/>
              <a:t>previous retroviral attacks </a:t>
            </a:r>
            <a:r>
              <a:rPr lang="en-US" dirty="0" smtClean="0"/>
              <a:t>in human evolutionary history before HIV</a:t>
            </a:r>
          </a:p>
          <a:p>
            <a:endParaRPr lang="en-US" dirty="0" smtClean="0"/>
          </a:p>
          <a:p>
            <a:r>
              <a:rPr lang="en-US" dirty="0" smtClean="0"/>
              <a:t>Understanding of there viruses may aid in </a:t>
            </a:r>
            <a:r>
              <a:rPr lang="en-US" b="1" dirty="0" smtClean="0"/>
              <a:t>development of HIV treatments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Origins of Modern Placenta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Endogenous retroviruses </a:t>
            </a:r>
            <a:r>
              <a:rPr lang="en-US" dirty="0" smtClean="0"/>
              <a:t>previously thought </a:t>
            </a:r>
            <a:r>
              <a:rPr lang="en-US" dirty="0" smtClean="0"/>
              <a:t>to be always harmful</a:t>
            </a:r>
          </a:p>
          <a:p>
            <a:endParaRPr lang="en-US" dirty="0" smtClean="0"/>
          </a:p>
          <a:p>
            <a:r>
              <a:rPr lang="en-US" b="1" dirty="0" err="1" smtClean="0"/>
              <a:t>Syncytium</a:t>
            </a:r>
            <a:r>
              <a:rPr lang="en-US" b="1" dirty="0" smtClean="0"/>
              <a:t> cells </a:t>
            </a:r>
            <a:r>
              <a:rPr lang="en-US" dirty="0" smtClean="0"/>
              <a:t>between mother and fetus found to contain retroviruses</a:t>
            </a:r>
          </a:p>
          <a:p>
            <a:pPr lvl="1"/>
            <a:r>
              <a:rPr lang="en-US" dirty="0" smtClean="0"/>
              <a:t>Found in healthy baboons, mice, cats, and humans</a:t>
            </a:r>
          </a:p>
          <a:p>
            <a:pPr lvl="1"/>
            <a:r>
              <a:rPr lang="en-US" dirty="0" err="1" smtClean="0"/>
              <a:t>Syncytin</a:t>
            </a:r>
            <a:r>
              <a:rPr lang="en-US" dirty="0" smtClean="0"/>
              <a:t> protein causes of fusion of placenta cells as well as retroviral latching onto cells</a:t>
            </a:r>
          </a:p>
          <a:p>
            <a:pPr lvl="1"/>
            <a:r>
              <a:rPr lang="en-US" b="1" dirty="0" smtClean="0"/>
              <a:t>Suggests evolution of </a:t>
            </a:r>
            <a:r>
              <a:rPr lang="en-US" b="1" smtClean="0"/>
              <a:t>placenta </a:t>
            </a:r>
            <a:r>
              <a:rPr lang="en-US" b="1" smtClean="0"/>
              <a:t>due to </a:t>
            </a:r>
            <a:r>
              <a:rPr lang="en-US" b="1" dirty="0" smtClean="0"/>
              <a:t>endogenous retroviruses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Harmit</a:t>
            </a:r>
            <a:r>
              <a:rPr lang="en-US" dirty="0" smtClean="0"/>
              <a:t> </a:t>
            </a:r>
            <a:r>
              <a:rPr lang="en-US" dirty="0" err="1" smtClean="0"/>
              <a:t>Malik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Sought to understand </a:t>
            </a:r>
            <a:r>
              <a:rPr lang="en-US" b="1" dirty="0" smtClean="0"/>
              <a:t>human susceptibility to viruses</a:t>
            </a:r>
          </a:p>
          <a:p>
            <a:endParaRPr lang="en-US" dirty="0" smtClean="0"/>
          </a:p>
          <a:p>
            <a:r>
              <a:rPr lang="en-US" dirty="0" smtClean="0"/>
              <a:t>Recreated </a:t>
            </a:r>
            <a:r>
              <a:rPr lang="en-US" i="1" dirty="0" smtClean="0"/>
              <a:t>Pan troglodytes </a:t>
            </a:r>
            <a:r>
              <a:rPr lang="en-US" dirty="0" smtClean="0"/>
              <a:t>endogenous retrovirus (</a:t>
            </a:r>
            <a:r>
              <a:rPr lang="en-US" b="1" dirty="0" err="1" smtClean="0"/>
              <a:t>PtERV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 smtClean="0"/>
              <a:t>virus found in chimpanzees and gorillas but not humans</a:t>
            </a:r>
          </a:p>
          <a:p>
            <a:endParaRPr lang="en-US" dirty="0" smtClean="0"/>
          </a:p>
          <a:p>
            <a:r>
              <a:rPr lang="en-US" dirty="0" smtClean="0"/>
              <a:t>Found that human </a:t>
            </a:r>
            <a:r>
              <a:rPr lang="en-US" b="1" dirty="0" smtClean="0"/>
              <a:t>TRIM5a </a:t>
            </a:r>
            <a:r>
              <a:rPr lang="en-US" dirty="0" smtClean="0"/>
              <a:t>provides resistance to </a:t>
            </a:r>
            <a:r>
              <a:rPr lang="en-US" dirty="0" err="1" smtClean="0"/>
              <a:t>PtERV</a:t>
            </a:r>
            <a:r>
              <a:rPr lang="en-US" dirty="0" smtClean="0"/>
              <a:t>, but monkey version provides resistance to HIV and not to </a:t>
            </a:r>
            <a:r>
              <a:rPr lang="en-US" dirty="0" err="1" smtClean="0"/>
              <a:t>PtERV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0" y="76200"/>
            <a:ext cx="2038350" cy="151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530</Words>
  <Application>Microsoft Office PowerPoint</Application>
  <PresentationFormat>On-screen Show (4:3)</PresentationFormat>
  <Paragraphs>89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Darwin’s Surprise Why are evolutionary biologists bringing back extinct deadly viruses?</vt:lpstr>
      <vt:lpstr>Background of Viruses</vt:lpstr>
      <vt:lpstr>Connecting Retroviruses and Humans</vt:lpstr>
      <vt:lpstr>Thierry Heidmann</vt:lpstr>
      <vt:lpstr>Reconstructing Viruses</vt:lpstr>
      <vt:lpstr>So why investigate ancient retroviruses?</vt:lpstr>
      <vt:lpstr>Significance of Provirus in Human DNA</vt:lpstr>
      <vt:lpstr>Origins of Modern Placenta</vt:lpstr>
      <vt:lpstr>Harmit Malik</vt:lpstr>
      <vt:lpstr>Harmit Malik</vt:lpstr>
      <vt:lpstr>Aris Katzourakis</vt:lpstr>
      <vt:lpstr>New developments in HIV drugs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Darwin’s Surprise Why are evolutionary biologists bringing back extinct deadly viruses?</dc:title>
  <dc:creator>Patrick</dc:creator>
  <cp:lastModifiedBy>Patrick</cp:lastModifiedBy>
  <cp:revision>27</cp:revision>
  <dcterms:created xsi:type="dcterms:W3CDTF">2011-05-10T04:17:32Z</dcterms:created>
  <dcterms:modified xsi:type="dcterms:W3CDTF">2011-05-11T17:02:06Z</dcterms:modified>
</cp:coreProperties>
</file>