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57" r:id="rId5"/>
    <p:sldId id="261" r:id="rId6"/>
    <p:sldId id="262" r:id="rId7"/>
    <p:sldId id="266" r:id="rId8"/>
    <p:sldId id="263" r:id="rId9"/>
    <p:sldId id="265" r:id="rId10"/>
    <p:sldId id="267" r:id="rId11"/>
    <p:sldId id="268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Perry%20Tsai\My%20Documents\hisGFPmek%20assay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cat>
            <c:strRef>
              <c:f>Sheet1!$A$2:$A$6</c:f>
              <c:strCache>
                <c:ptCount val="5"/>
                <c:pt idx="0">
                  <c:v>PBS/BSA</c:v>
                </c:pt>
                <c:pt idx="1">
                  <c:v>JsLO, no GFP</c:v>
                </c:pt>
                <c:pt idx="2">
                  <c:v>JsLO + hisGFPmek</c:v>
                </c:pt>
                <c:pt idx="3">
                  <c:v>JsLOPDZ1 + hisGFPmek</c:v>
                </c:pt>
                <c:pt idx="4">
                  <c:v>JsLOPDZ2 + hisGFPmek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327</c:v>
                </c:pt>
                <c:pt idx="1">
                  <c:v>443.12</c:v>
                </c:pt>
                <c:pt idx="2">
                  <c:v>410.52</c:v>
                </c:pt>
                <c:pt idx="3">
                  <c:v>383.26</c:v>
                </c:pt>
                <c:pt idx="4">
                  <c:v>421.36</c:v>
                </c:pt>
              </c:numCache>
            </c:numRef>
          </c:val>
        </c:ser>
        <c:axId val="77464704"/>
        <c:axId val="96674560"/>
      </c:barChart>
      <c:catAx>
        <c:axId val="77464704"/>
        <c:scaling>
          <c:orientation val="minMax"/>
        </c:scaling>
        <c:axPos val="b"/>
        <c:tickLblPos val="nextTo"/>
        <c:crossAx val="96674560"/>
        <c:crosses val="autoZero"/>
        <c:auto val="1"/>
        <c:lblAlgn val="ctr"/>
        <c:lblOffset val="100"/>
      </c:catAx>
      <c:valAx>
        <c:axId val="96674560"/>
        <c:scaling>
          <c:orientation val="minMax"/>
        </c:scaling>
        <c:axPos val="l"/>
        <c:majorGridlines/>
        <c:numFmt formatCode="General" sourceLinked="1"/>
        <c:tickLblPos val="nextTo"/>
        <c:crossAx val="77464704"/>
        <c:crosses val="autoZero"/>
        <c:crossBetween val="between"/>
      </c:valAx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932174103237096"/>
          <c:y val="2.8252405949256338E-2"/>
          <c:w val="0.7115406824146987"/>
          <c:h val="0.68521580635753887"/>
        </c:manualLayout>
      </c:layout>
      <c:barChart>
        <c:barDir val="col"/>
        <c:grouping val="clustered"/>
        <c:ser>
          <c:idx val="0"/>
          <c:order val="0"/>
          <c:cat>
            <c:strRef>
              <c:f>Sheet1!$A$1:$A$4</c:f>
              <c:strCache>
                <c:ptCount val="4"/>
                <c:pt idx="0">
                  <c:v>PBST</c:v>
                </c:pt>
                <c:pt idx="1">
                  <c:v>GST-PDZ'd GSH beads</c:v>
                </c:pt>
                <c:pt idx="2">
                  <c:v>hisGFPmek on GSH beads</c:v>
                </c:pt>
                <c:pt idx="3">
                  <c:v>hisGFPmek on GST-PDZ'd beads</c:v>
                </c:pt>
              </c:strCache>
            </c:strRef>
          </c:cat>
          <c:val>
            <c:numRef>
              <c:f>Sheet1!$B$1:$B$4</c:f>
              <c:numCache>
                <c:formatCode>General</c:formatCode>
                <c:ptCount val="4"/>
                <c:pt idx="0">
                  <c:v>10.207000000000001</c:v>
                </c:pt>
                <c:pt idx="1">
                  <c:v>13.398</c:v>
                </c:pt>
                <c:pt idx="2">
                  <c:v>16.898</c:v>
                </c:pt>
                <c:pt idx="3">
                  <c:v>168.7</c:v>
                </c:pt>
              </c:numCache>
            </c:numRef>
          </c:val>
        </c:ser>
        <c:axId val="77642752"/>
        <c:axId val="77644544"/>
      </c:barChart>
      <c:catAx>
        <c:axId val="77642752"/>
        <c:scaling>
          <c:orientation val="minMax"/>
        </c:scaling>
        <c:axPos val="b"/>
        <c:tickLblPos val="nextTo"/>
        <c:crossAx val="77644544"/>
        <c:crosses val="autoZero"/>
        <c:auto val="1"/>
        <c:lblAlgn val="ctr"/>
        <c:lblOffset val="100"/>
      </c:catAx>
      <c:valAx>
        <c:axId val="77644544"/>
        <c:scaling>
          <c:orientation val="minMax"/>
        </c:scaling>
        <c:axPos val="l"/>
        <c:majorGridlines/>
        <c:numFmt formatCode="General" sourceLinked="1"/>
        <c:tickLblPos val="nextTo"/>
        <c:crossAx val="7764275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822493996761044"/>
          <c:y val="4.9390419947506592E-2"/>
          <c:w val="0.70089825208019241"/>
          <c:h val="0.82781374550403419"/>
        </c:manualLayout>
      </c:layout>
      <c:barChart>
        <c:barDir val="col"/>
        <c:grouping val="clustered"/>
        <c:ser>
          <c:idx val="0"/>
          <c:order val="0"/>
          <c:cat>
            <c:strRef>
              <c:f>Sheet1!$A$6:$A$9</c:f>
              <c:strCache>
                <c:ptCount val="4"/>
                <c:pt idx="0">
                  <c:v>PBST</c:v>
                </c:pt>
                <c:pt idx="1">
                  <c:v>GST-PDZ'd GSH beads</c:v>
                </c:pt>
                <c:pt idx="2">
                  <c:v>hisGFPmek on GSH beads</c:v>
                </c:pt>
                <c:pt idx="3">
                  <c:v>hisGFPmek on GST-PDZ'd beads</c:v>
                </c:pt>
              </c:strCache>
            </c:strRef>
          </c:cat>
          <c:val>
            <c:numRef>
              <c:f>Sheet1!$B$6:$B$9</c:f>
              <c:numCache>
                <c:formatCode>General</c:formatCode>
                <c:ptCount val="4"/>
                <c:pt idx="0">
                  <c:v>762.51</c:v>
                </c:pt>
                <c:pt idx="1">
                  <c:v>1252.7</c:v>
                </c:pt>
                <c:pt idx="2">
                  <c:v>724.31</c:v>
                </c:pt>
                <c:pt idx="3">
                  <c:v>1239.8</c:v>
                </c:pt>
              </c:numCache>
            </c:numRef>
          </c:val>
        </c:ser>
        <c:axId val="46685568"/>
        <c:axId val="46699648"/>
      </c:barChart>
      <c:catAx>
        <c:axId val="46685568"/>
        <c:scaling>
          <c:orientation val="minMax"/>
        </c:scaling>
        <c:axPos val="b"/>
        <c:tickLblPos val="nextTo"/>
        <c:crossAx val="46699648"/>
        <c:crosses val="autoZero"/>
        <c:auto val="1"/>
        <c:lblAlgn val="ctr"/>
        <c:lblOffset val="100"/>
      </c:catAx>
      <c:valAx>
        <c:axId val="46699648"/>
        <c:scaling>
          <c:orientation val="minMax"/>
        </c:scaling>
        <c:axPos val="l"/>
        <c:majorGridlines/>
        <c:numFmt formatCode="General" sourceLinked="1"/>
        <c:tickLblPos val="nextTo"/>
        <c:crossAx val="46685568"/>
        <c:crosses val="autoZero"/>
        <c:crossBetween val="between"/>
      </c:valAx>
    </c:plotArea>
    <c:plotVisOnly val="1"/>
  </c:chart>
  <c:externalData r:id="rId1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0.69154</cdr:x>
      <cdr:y>0.56284</cdr:y>
    </cdr:from>
    <cdr:to>
      <cdr:x>0.76358</cdr:x>
      <cdr:y>0.66592</cdr:y>
    </cdr:to>
    <cdr:pic>
      <cdr:nvPicPr>
        <cdr:cNvPr id="3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clrChange>
            <a:clrFrom>
              <a:srgbClr val="FFFFFF"/>
            </a:clrFrom>
            <a:clrTo>
              <a:srgbClr val="FFFFFF">
                <a:alpha val="0"/>
              </a:srgbClr>
            </a:clrTo>
          </a:clrChange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 rot="1037575">
          <a:off x="4479098" y="2573296"/>
          <a:ext cx="466581" cy="4712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221DC-09B5-466F-AD2B-2B9B5042ED47}" type="datetimeFigureOut">
              <a:rPr lang="en-US" smtClean="0"/>
              <a:pPr/>
              <a:t>7/30/2007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D8BDD-7910-4F9F-9625-E24420AF97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D8BDD-7910-4F9F-9625-E24420AF97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D8BDD-7910-4F9F-9625-E24420AF976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D8BDD-7910-4F9F-9625-E24420AF976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D8BDD-7910-4F9F-9625-E24420AF976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D8BDD-7910-4F9F-9625-E24420AF976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D8BDD-7910-4F9F-9625-E24420AF976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D8BDD-7910-4F9F-9625-E24420AF976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D8BDD-7910-4F9F-9625-E24420AF976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D8BDD-7910-4F9F-9625-E24420AF976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D8BDD-7910-4F9F-9625-E24420AF97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FD27-1BB7-4DF9-924D-93E133936BB3}" type="datetimeFigureOut">
              <a:rPr lang="en-US" smtClean="0"/>
              <a:pPr/>
              <a:t>7/30/2007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1E94-242E-4742-AAEA-58C10EFB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FD27-1BB7-4DF9-924D-93E133936BB3}" type="datetimeFigureOut">
              <a:rPr lang="en-US" smtClean="0"/>
              <a:pPr/>
              <a:t>7/30/2007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1E94-242E-4742-AAEA-58C10EFB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FD27-1BB7-4DF9-924D-93E133936BB3}" type="datetimeFigureOut">
              <a:rPr lang="en-US" smtClean="0"/>
              <a:pPr/>
              <a:t>7/30/2007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1E94-242E-4742-AAEA-58C10EFB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FD27-1BB7-4DF9-924D-93E133936BB3}" type="datetimeFigureOut">
              <a:rPr lang="en-US" smtClean="0"/>
              <a:pPr/>
              <a:t>7/30/2007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1E94-242E-4742-AAEA-58C10EFB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FD27-1BB7-4DF9-924D-93E133936BB3}" type="datetimeFigureOut">
              <a:rPr lang="en-US" smtClean="0"/>
              <a:pPr/>
              <a:t>7/30/2007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1E94-242E-4742-AAEA-58C10EFB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FD27-1BB7-4DF9-924D-93E133936BB3}" type="datetimeFigureOut">
              <a:rPr lang="en-US" smtClean="0"/>
              <a:pPr/>
              <a:t>7/30/2007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1E94-242E-4742-AAEA-58C10EFB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FD27-1BB7-4DF9-924D-93E133936BB3}" type="datetimeFigureOut">
              <a:rPr lang="en-US" smtClean="0"/>
              <a:pPr/>
              <a:t>7/30/2007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1E94-242E-4742-AAEA-58C10EFB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FD27-1BB7-4DF9-924D-93E133936BB3}" type="datetimeFigureOut">
              <a:rPr lang="en-US" smtClean="0"/>
              <a:pPr/>
              <a:t>7/30/2007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1E94-242E-4742-AAEA-58C10EFB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FD27-1BB7-4DF9-924D-93E133936BB3}" type="datetimeFigureOut">
              <a:rPr lang="en-US" smtClean="0"/>
              <a:pPr/>
              <a:t>7/30/2007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1E94-242E-4742-AAEA-58C10EFB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FD27-1BB7-4DF9-924D-93E133936BB3}" type="datetimeFigureOut">
              <a:rPr lang="en-US" smtClean="0"/>
              <a:pPr/>
              <a:t>7/30/2007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1E94-242E-4742-AAEA-58C10EFB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FD27-1BB7-4DF9-924D-93E133936BB3}" type="datetimeFigureOut">
              <a:rPr lang="en-US" smtClean="0"/>
              <a:pPr/>
              <a:t>7/30/2007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1E94-242E-4742-AAEA-58C10EFB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1FD27-1BB7-4DF9-924D-93E133936BB3}" type="datetimeFigureOut">
              <a:rPr lang="en-US" smtClean="0"/>
              <a:pPr/>
              <a:t>7/30/2007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41E94-242E-4742-AAEA-58C10EFB41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17.png"/><Relationship Id="rId10" Type="http://schemas.openxmlformats.org/officeDocument/2006/relationships/image" Target="../media/image34.png"/><Relationship Id="rId4" Type="http://schemas.openxmlformats.org/officeDocument/2006/relationships/image" Target="../media/image18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2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hart" Target="../charts/chart3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8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7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hisGFPmek</a:t>
            </a:r>
            <a:r>
              <a:rPr lang="en-US" dirty="0" smtClean="0"/>
              <a:t> and PDZ domain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1447800"/>
            <a:ext cx="1417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His6 tag</a:t>
            </a:r>
          </a:p>
          <a:p>
            <a:pPr algn="r"/>
            <a:r>
              <a:rPr lang="en-US" dirty="0" smtClean="0"/>
              <a:t>(purification)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1905000"/>
            <a:ext cx="1446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Mek2 tag</a:t>
            </a:r>
          </a:p>
          <a:p>
            <a:r>
              <a:rPr lang="en-US" dirty="0" smtClean="0"/>
              <a:t>(PDZ binding)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05600" y="6096000"/>
            <a:ext cx="1952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*not to scale, at all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57200" y="1676400"/>
            <a:ext cx="4962878" cy="4267200"/>
            <a:chOff x="457200" y="1676400"/>
            <a:chExt cx="4962878" cy="4267200"/>
          </a:xfrm>
        </p:grpSpPr>
        <p:grpSp>
          <p:nvGrpSpPr>
            <p:cNvPr id="16" name="Group 15"/>
            <p:cNvGrpSpPr/>
            <p:nvPr/>
          </p:nvGrpSpPr>
          <p:grpSpPr>
            <a:xfrm>
              <a:off x="457200" y="1676400"/>
              <a:ext cx="4962878" cy="4267200"/>
              <a:chOff x="457200" y="1676400"/>
              <a:chExt cx="4962878" cy="4267200"/>
            </a:xfrm>
          </p:grpSpPr>
          <p:pic>
            <p:nvPicPr>
              <p:cNvPr id="1027" name="Picture 3" descr="C:\Documents and Settings\Perry Tsai\Desktop\GFP_edited-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57200" y="1981200"/>
                <a:ext cx="3962400" cy="3962400"/>
              </a:xfrm>
              <a:prstGeom prst="rect">
                <a:avLst/>
              </a:prstGeom>
              <a:noFill/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133600" y="1676400"/>
                <a:ext cx="1712328" cy="369332"/>
              </a:xfrm>
              <a:prstGeom prst="rect">
                <a:avLst/>
              </a:prstGeom>
              <a:noFill/>
              <a:scene3d>
                <a:camera prst="isometricTopUp">
                  <a:rot lat="19653508" lon="19174891" rev="2846826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G H H H H H H G</a:t>
                </a:r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 rot="1478045">
                <a:off x="3494551" y="2670494"/>
                <a:ext cx="1925527" cy="369332"/>
              </a:xfrm>
              <a:prstGeom prst="rect">
                <a:avLst/>
              </a:prstGeom>
              <a:scene3d>
                <a:camera prst="isometricOffAxis1Top">
                  <a:rot lat="18397561" lon="20417669" rev="1539941"/>
                </a:camera>
                <a:lightRig rig="threePt" dir="t"/>
              </a:scene3d>
            </p:spPr>
            <p:txBody>
              <a:bodyPr wrap="none">
                <a:spAutoFit/>
              </a:bodyPr>
              <a:lstStyle/>
              <a:p>
                <a:r>
                  <a:rPr lang="fr-FR" dirty="0" smtClean="0"/>
                  <a:t>Q P G T P T R T A V</a:t>
                </a:r>
                <a:endParaRPr lang="en-US" dirty="0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429000" y="4038600"/>
              <a:ext cx="15696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hisGFPmek</a:t>
              </a:r>
              <a:endParaRPr lang="en-US" sz="2400" dirty="0"/>
            </a:p>
            <a:p>
              <a:r>
                <a:rPr lang="en-US" sz="2400" dirty="0"/>
                <a:t> </a:t>
              </a:r>
              <a:r>
                <a:rPr lang="en-US" sz="2400" dirty="0" smtClean="0"/>
                <a:t>     protein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57800" y="2057400"/>
            <a:ext cx="3349868" cy="3733800"/>
            <a:chOff x="5257800" y="2057400"/>
            <a:chExt cx="3349868" cy="3733800"/>
          </a:xfrm>
        </p:grpSpPr>
        <p:sp>
          <p:nvSpPr>
            <p:cNvPr id="11" name="TextBox 10"/>
            <p:cNvSpPr txBox="1"/>
            <p:nvPr/>
          </p:nvSpPr>
          <p:spPr>
            <a:xfrm>
              <a:off x="5410200" y="2057400"/>
              <a:ext cx="1317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PDZ domain</a:t>
              </a:r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257800" y="2362200"/>
              <a:ext cx="3349868" cy="3429000"/>
              <a:chOff x="5257800" y="2362200"/>
              <a:chExt cx="3349868" cy="342900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5257800" y="2362200"/>
                <a:ext cx="3349868" cy="3429000"/>
                <a:chOff x="5257800" y="2362200"/>
                <a:chExt cx="3349868" cy="3429000"/>
              </a:xfrm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5257800" y="2438400"/>
                  <a:ext cx="3258820" cy="3352800"/>
                  <a:chOff x="5257800" y="2438400"/>
                  <a:chExt cx="3258820" cy="3352800"/>
                </a:xfrm>
              </p:grpSpPr>
              <p:graphicFrame>
                <p:nvGraphicFramePr>
                  <p:cNvPr id="13" name="Object 8"/>
                  <p:cNvGraphicFramePr>
                    <a:graphicFrameLocks noChangeAspect="1"/>
                  </p:cNvGraphicFramePr>
                  <p:nvPr/>
                </p:nvGraphicFramePr>
                <p:xfrm>
                  <a:off x="6400800" y="2590800"/>
                  <a:ext cx="2115820" cy="3200400"/>
                </p:xfrm>
                <a:graphic>
                  <a:graphicData uri="http://schemas.openxmlformats.org/presentationml/2006/ole">
                    <p:oleObj spid="_x0000_s1029" name="Bitmap Image" r:id="rId5" imgW="1914286" imgH="2895238" progId="PBrush">
                      <p:embed/>
                    </p:oleObj>
                  </a:graphicData>
                </a:graphic>
              </p:graphicFrame>
              <p:graphicFrame>
                <p:nvGraphicFramePr>
                  <p:cNvPr id="10" name="Object 21"/>
                  <p:cNvGraphicFramePr>
                    <a:graphicFrameLocks noChangeAspect="1"/>
                  </p:cNvGraphicFramePr>
                  <p:nvPr/>
                </p:nvGraphicFramePr>
                <p:xfrm>
                  <a:off x="5257800" y="2438400"/>
                  <a:ext cx="1323975" cy="1347788"/>
                </p:xfrm>
                <a:graphic>
                  <a:graphicData uri="http://schemas.openxmlformats.org/presentationml/2006/ole">
                    <p:oleObj spid="_x0000_s1028" name="Bitmap Image" r:id="rId6" imgW="4590476" imgH="4676190" progId="PBrush">
                      <p:embed/>
                    </p:oleObj>
                  </a:graphicData>
                </a:graphic>
              </p:graphicFrame>
              <p:pic>
                <p:nvPicPr>
                  <p:cNvPr id="1030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 rot="16955979">
                    <a:off x="6245166" y="3748523"/>
                    <a:ext cx="1187286" cy="7049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7696200" y="2362200"/>
                  <a:ext cx="91146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i="1" dirty="0" smtClean="0"/>
                    <a:t>E. coli</a:t>
                  </a:r>
                  <a:endParaRPr lang="en-US" sz="2400" i="1" dirty="0"/>
                </a:p>
              </p:txBody>
            </p:sp>
          </p:grpSp>
          <p:sp>
            <p:nvSpPr>
              <p:cNvPr id="23" name="TextBox 22"/>
              <p:cNvSpPr txBox="1"/>
              <p:nvPr/>
            </p:nvSpPr>
            <p:spPr>
              <a:xfrm>
                <a:off x="5562600" y="4572000"/>
                <a:ext cx="1117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LppOmpA</a:t>
                </a:r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 AIDA construct</a:t>
            </a:r>
          </a:p>
          <a:p>
            <a:pPr lvl="1"/>
            <a:r>
              <a:rPr lang="en-US" dirty="0" smtClean="0"/>
              <a:t>AIDA-</a:t>
            </a:r>
            <a:r>
              <a:rPr lang="en-US" dirty="0" err="1" smtClean="0"/>
              <a:t>streptavidin</a:t>
            </a:r>
            <a:endParaRPr lang="en-US" dirty="0" smtClean="0"/>
          </a:p>
          <a:p>
            <a:pPr lvl="1"/>
            <a:r>
              <a:rPr lang="en-US" dirty="0" smtClean="0"/>
              <a:t>AIDA-PDZ</a:t>
            </a:r>
            <a:endParaRPr lang="en-US" dirty="0"/>
          </a:p>
          <a:p>
            <a:r>
              <a:rPr lang="en-US" dirty="0" smtClean="0"/>
              <a:t>Make a new </a:t>
            </a:r>
            <a:r>
              <a:rPr lang="en-US" dirty="0" err="1" smtClean="0"/>
              <a:t>hisGFPmek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Longer </a:t>
            </a:r>
            <a:r>
              <a:rPr lang="en-US" dirty="0" err="1" smtClean="0"/>
              <a:t>Mek</a:t>
            </a:r>
            <a:r>
              <a:rPr lang="en-US" dirty="0" smtClean="0"/>
              <a:t> tag, or longer linker</a:t>
            </a:r>
          </a:p>
          <a:p>
            <a:r>
              <a:rPr lang="en-US" dirty="0" smtClean="0"/>
              <a:t>Finish the Voigt construct by PCR/digest</a:t>
            </a:r>
          </a:p>
          <a:p>
            <a:pPr lvl="1"/>
            <a:r>
              <a:rPr lang="en-US" dirty="0" smtClean="0"/>
              <a:t>Forever abandon traditional </a:t>
            </a:r>
            <a:r>
              <a:rPr lang="en-US" dirty="0" err="1" smtClean="0"/>
              <a:t>BioBricks</a:t>
            </a:r>
            <a:r>
              <a:rPr lang="en-US" dirty="0" smtClean="0"/>
              <a:t> protocol?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Alternative PCR/digest assembly</a:t>
            </a:r>
            <a:endParaRPr lang="en-US" dirty="0"/>
          </a:p>
        </p:txBody>
      </p:sp>
      <p:grpSp>
        <p:nvGrpSpPr>
          <p:cNvPr id="190" name="Group 189"/>
          <p:cNvGrpSpPr/>
          <p:nvPr/>
        </p:nvGrpSpPr>
        <p:grpSpPr>
          <a:xfrm>
            <a:off x="3505200" y="2057400"/>
            <a:ext cx="5153025" cy="1600200"/>
            <a:chOff x="3505200" y="2057400"/>
            <a:chExt cx="5153025" cy="1600200"/>
          </a:xfrm>
        </p:grpSpPr>
        <p:pic>
          <p:nvPicPr>
            <p:cNvPr id="9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38800" y="2057400"/>
              <a:ext cx="914400" cy="554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6" name="Rounded Rectangle 95"/>
            <p:cNvSpPr/>
            <p:nvPr/>
          </p:nvSpPr>
          <p:spPr>
            <a:xfrm>
              <a:off x="3505200" y="3048000"/>
              <a:ext cx="5105400" cy="609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97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5200" y="2514600"/>
              <a:ext cx="50292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8" name="TextBox 97"/>
            <p:cNvSpPr txBox="1"/>
            <p:nvPr/>
          </p:nvSpPr>
          <p:spPr>
            <a:xfrm>
              <a:off x="5410200" y="3276600"/>
              <a:ext cx="1241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BBa_T9002</a:t>
              </a:r>
              <a:endParaRPr lang="en-US" dirty="0"/>
            </a:p>
          </p:txBody>
        </p:sp>
        <p:pic>
          <p:nvPicPr>
            <p:cNvPr id="99" name="Picture 1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3124200"/>
              <a:ext cx="428625" cy="53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67" name="Group 166"/>
          <p:cNvGrpSpPr/>
          <p:nvPr/>
        </p:nvGrpSpPr>
        <p:grpSpPr>
          <a:xfrm>
            <a:off x="4419600" y="1524000"/>
            <a:ext cx="1050746" cy="533400"/>
            <a:chOff x="5638800" y="1524000"/>
            <a:chExt cx="1050746" cy="533400"/>
          </a:xfrm>
        </p:grpSpPr>
        <p:cxnSp>
          <p:nvCxnSpPr>
            <p:cNvPr id="151" name="Straight Connector 150"/>
            <p:cNvCxnSpPr/>
            <p:nvPr/>
          </p:nvCxnSpPr>
          <p:spPr>
            <a:xfrm rot="5400000">
              <a:off x="5753894" y="19423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0800000">
              <a:off x="5638800" y="1981200"/>
              <a:ext cx="914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5715000" y="152400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6248400" y="160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VR</a:t>
              </a:r>
              <a:endParaRPr lang="en-US" dirty="0"/>
            </a:p>
          </p:txBody>
        </p:sp>
      </p:grpSp>
      <p:pic>
        <p:nvPicPr>
          <p:cNvPr id="17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5791200"/>
            <a:ext cx="722168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6" name="Group 195"/>
          <p:cNvGrpSpPr/>
          <p:nvPr/>
        </p:nvGrpSpPr>
        <p:grpSpPr>
          <a:xfrm>
            <a:off x="228600" y="1524000"/>
            <a:ext cx="381000" cy="534194"/>
            <a:chOff x="228600" y="1524000"/>
            <a:chExt cx="381000" cy="534194"/>
          </a:xfrm>
        </p:grpSpPr>
        <p:cxnSp>
          <p:nvCxnSpPr>
            <p:cNvPr id="136" name="Straight Connector 135"/>
            <p:cNvCxnSpPr/>
            <p:nvPr/>
          </p:nvCxnSpPr>
          <p:spPr>
            <a:xfrm rot="10800000">
              <a:off x="228600" y="1981200"/>
              <a:ext cx="3810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266700" y="194310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/>
            <p:cNvSpPr txBox="1"/>
            <p:nvPr/>
          </p:nvSpPr>
          <p:spPr>
            <a:xfrm>
              <a:off x="228600" y="1524000"/>
              <a:ext cx="296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7696200" y="3962400"/>
            <a:ext cx="838200" cy="382588"/>
            <a:chOff x="7696200" y="3962400"/>
            <a:chExt cx="838200" cy="382588"/>
          </a:xfrm>
        </p:grpSpPr>
        <p:cxnSp>
          <p:nvCxnSpPr>
            <p:cNvPr id="114" name="Straight Connector 113"/>
            <p:cNvCxnSpPr/>
            <p:nvPr/>
          </p:nvCxnSpPr>
          <p:spPr>
            <a:xfrm rot="10800000">
              <a:off x="7696200" y="4343400"/>
              <a:ext cx="701854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8093254" y="3962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VR</a:t>
              </a:r>
              <a:endParaRPr lang="en-US" dirty="0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4419600" y="3886200"/>
            <a:ext cx="381000" cy="534194"/>
            <a:chOff x="4419600" y="3886200"/>
            <a:chExt cx="381000" cy="534194"/>
          </a:xfrm>
        </p:grpSpPr>
        <p:cxnSp>
          <p:nvCxnSpPr>
            <p:cNvPr id="177" name="Straight Connector 176"/>
            <p:cNvCxnSpPr/>
            <p:nvPr/>
          </p:nvCxnSpPr>
          <p:spPr>
            <a:xfrm rot="5400000">
              <a:off x="4457700" y="430530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/>
            <p:cNvSpPr txBox="1"/>
            <p:nvPr/>
          </p:nvSpPr>
          <p:spPr>
            <a:xfrm>
              <a:off x="4419600" y="38862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184" name="Straight Connector 183"/>
            <p:cNvCxnSpPr/>
            <p:nvPr/>
          </p:nvCxnSpPr>
          <p:spPr>
            <a:xfrm rot="10800000">
              <a:off x="4419600" y="4343400"/>
              <a:ext cx="3810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" name="Group 212"/>
          <p:cNvGrpSpPr/>
          <p:nvPr/>
        </p:nvGrpSpPr>
        <p:grpSpPr>
          <a:xfrm>
            <a:off x="533400" y="4648200"/>
            <a:ext cx="8153400" cy="1066800"/>
            <a:chOff x="533400" y="4648200"/>
            <a:chExt cx="8153400" cy="1066800"/>
          </a:xfrm>
        </p:grpSpPr>
        <p:sp>
          <p:nvSpPr>
            <p:cNvPr id="208" name="Rounded Rectangle 207"/>
            <p:cNvSpPr/>
            <p:nvPr/>
          </p:nvSpPr>
          <p:spPr>
            <a:xfrm>
              <a:off x="533400" y="5334000"/>
              <a:ext cx="8153400" cy="381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5131" name="Picture 1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19200" y="5029200"/>
              <a:ext cx="723900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9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85800" y="4648200"/>
              <a:ext cx="54292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3429000"/>
            <a:ext cx="6191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0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434340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7" name="Group 196"/>
          <p:cNvGrpSpPr/>
          <p:nvPr/>
        </p:nvGrpSpPr>
        <p:grpSpPr>
          <a:xfrm>
            <a:off x="457200" y="1524000"/>
            <a:ext cx="4100464" cy="609600"/>
            <a:chOff x="457200" y="1524000"/>
            <a:chExt cx="4100464" cy="609600"/>
          </a:xfrm>
        </p:grpSpPr>
        <p:sp>
          <p:nvSpPr>
            <p:cNvPr id="149" name="TextBox 148"/>
            <p:cNvSpPr txBox="1"/>
            <p:nvPr/>
          </p:nvSpPr>
          <p:spPr>
            <a:xfrm>
              <a:off x="4267200" y="15240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cxnSp>
          <p:nvCxnSpPr>
            <p:cNvPr id="139" name="Straight Connector 138"/>
            <p:cNvCxnSpPr/>
            <p:nvPr/>
          </p:nvCxnSpPr>
          <p:spPr>
            <a:xfrm rot="5400000">
              <a:off x="496094" y="19423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/>
            <p:cNvSpPr txBox="1"/>
            <p:nvPr/>
          </p:nvSpPr>
          <p:spPr>
            <a:xfrm>
              <a:off x="457200" y="15240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3200400" y="15240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44" name="Straight Connector 143"/>
            <p:cNvCxnSpPr/>
            <p:nvPr/>
          </p:nvCxnSpPr>
          <p:spPr>
            <a:xfrm rot="10800000">
              <a:off x="4267200" y="1981200"/>
              <a:ext cx="152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5400000">
              <a:off x="4306094" y="19423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/>
            <p:cNvSpPr txBox="1"/>
            <p:nvPr/>
          </p:nvSpPr>
          <p:spPr>
            <a:xfrm>
              <a:off x="3200400" y="15240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93" name="Straight Connector 192"/>
            <p:cNvCxnSpPr/>
            <p:nvPr/>
          </p:nvCxnSpPr>
          <p:spPr>
            <a:xfrm rot="10800000">
              <a:off x="609600" y="1981200"/>
              <a:ext cx="152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28" name="Picture 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85800" y="1524000"/>
              <a:ext cx="3657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06" name="Group 205"/>
          <p:cNvGrpSpPr/>
          <p:nvPr/>
        </p:nvGrpSpPr>
        <p:grpSpPr>
          <a:xfrm>
            <a:off x="4648200" y="3810000"/>
            <a:ext cx="3214942" cy="695325"/>
            <a:chOff x="4648200" y="3810000"/>
            <a:chExt cx="3214942" cy="695325"/>
          </a:xfrm>
        </p:grpSpPr>
        <p:cxnSp>
          <p:nvCxnSpPr>
            <p:cNvPr id="113" name="Straight Connector 112"/>
            <p:cNvCxnSpPr/>
            <p:nvPr/>
          </p:nvCxnSpPr>
          <p:spPr>
            <a:xfrm rot="5400000">
              <a:off x="7598748" y="43045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7559854" y="388620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4648200" y="3810000"/>
              <a:ext cx="3048000" cy="695325"/>
              <a:chOff x="4648200" y="3810000"/>
              <a:chExt cx="3048000" cy="695325"/>
            </a:xfrm>
          </p:grpSpPr>
          <p:pic>
            <p:nvPicPr>
              <p:cNvPr id="5126" name="Picture 6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953000" y="3810000"/>
                <a:ext cx="2428875" cy="695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98" name="Group 197"/>
              <p:cNvGrpSpPr/>
              <p:nvPr/>
            </p:nvGrpSpPr>
            <p:grpSpPr>
              <a:xfrm>
                <a:off x="4648200" y="3886200"/>
                <a:ext cx="3048000" cy="533400"/>
                <a:chOff x="4648200" y="3886200"/>
                <a:chExt cx="3048000" cy="533400"/>
              </a:xfrm>
            </p:grpSpPr>
            <p:cxnSp>
              <p:nvCxnSpPr>
                <p:cNvPr id="106" name="Straight Connector 105"/>
                <p:cNvCxnSpPr/>
                <p:nvPr/>
              </p:nvCxnSpPr>
              <p:spPr>
                <a:xfrm rot="10800000">
                  <a:off x="7331254" y="4343400"/>
                  <a:ext cx="364946" cy="158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5400000">
                  <a:off x="7370148" y="4304506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TextBox 110"/>
                <p:cNvSpPr txBox="1"/>
                <p:nvPr/>
              </p:nvSpPr>
              <p:spPr>
                <a:xfrm>
                  <a:off x="7331254" y="3886200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</a:t>
                  </a:r>
                  <a:endParaRPr lang="en-US" dirty="0"/>
                </a:p>
              </p:txBody>
            </p:sp>
            <p:cxnSp>
              <p:nvCxnSpPr>
                <p:cNvPr id="176" name="Straight Connector 175"/>
                <p:cNvCxnSpPr/>
                <p:nvPr/>
              </p:nvCxnSpPr>
              <p:spPr>
                <a:xfrm rot="10800000">
                  <a:off x="4800600" y="4343400"/>
                  <a:ext cx="152400" cy="158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 rot="5400000">
                  <a:off x="4687094" y="4304506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0" name="TextBox 179"/>
                <p:cNvSpPr txBox="1"/>
                <p:nvPr/>
              </p:nvSpPr>
              <p:spPr>
                <a:xfrm>
                  <a:off x="4648200" y="3886200"/>
                  <a:ext cx="3048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64 -0.15056 L 2.22222E-6 8.23312E-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7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6 -0.16652 L 3.33333E-6 4.20907E-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8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33 -0.15541 L 3.33333E-6 -4.12581E-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014E-8 L 0.04167 0.34413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17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4783E-7 L 0.04584 0.34968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8.23312E-7 L 0.0493 0.14917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74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54 0.34413 L 0.09254 0.48844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cell binding assay</a:t>
            </a: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2286000" y="1447800"/>
          <a:ext cx="6477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3048000"/>
            <a:ext cx="1611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488, </a:t>
            </a:r>
            <a:r>
              <a:rPr lang="en-US" dirty="0" err="1" smtClean="0"/>
              <a:t>Em</a:t>
            </a:r>
            <a:r>
              <a:rPr lang="en-US" dirty="0" smtClean="0"/>
              <a:t> 507</a:t>
            </a:r>
          </a:p>
          <a:p>
            <a:r>
              <a:rPr lang="en-US" dirty="0" smtClean="0"/>
              <a:t>(published for</a:t>
            </a:r>
          </a:p>
          <a:p>
            <a:r>
              <a:rPr lang="en-US" dirty="0" smtClean="0"/>
              <a:t>EGFP clone)</a:t>
            </a:r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419600"/>
            <a:ext cx="1187286" cy="70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4419600"/>
            <a:ext cx="1187286" cy="70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4419600"/>
            <a:ext cx="1187286" cy="70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4419600"/>
            <a:ext cx="1187286" cy="70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37575">
            <a:off x="7908098" y="4021096"/>
            <a:ext cx="466581" cy="47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 descr="C:\Documents and Settings\Perry Tsai\Desktop\GFP_edited-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3200400"/>
            <a:ext cx="914400" cy="914400"/>
          </a:xfrm>
          <a:prstGeom prst="rect">
            <a:avLst/>
          </a:prstGeom>
          <a:noFill/>
        </p:spPr>
      </p:pic>
      <p:pic>
        <p:nvPicPr>
          <p:cNvPr id="15" name="Picture 3" descr="C:\Documents and Settings\Perry Tsai\Desktop\GFP_edited-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3048000"/>
            <a:ext cx="914400" cy="914400"/>
          </a:xfrm>
          <a:prstGeom prst="rect">
            <a:avLst/>
          </a:prstGeom>
          <a:noFill/>
        </p:spPr>
      </p:pic>
      <p:pic>
        <p:nvPicPr>
          <p:cNvPr id="16" name="Picture 3" descr="C:\Documents and Settings\Perry Tsai\Desktop\GFP_edited-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0" y="32004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In vitro</a:t>
            </a:r>
            <a:r>
              <a:rPr lang="en-US" dirty="0" smtClean="0"/>
              <a:t> </a:t>
            </a:r>
            <a:r>
              <a:rPr lang="en-US" dirty="0" err="1" smtClean="0"/>
              <a:t>hisGFPmek</a:t>
            </a:r>
            <a:r>
              <a:rPr lang="en-US" dirty="0" smtClean="0"/>
              <a:t> binding</a:t>
            </a:r>
            <a:br>
              <a:rPr lang="en-US" dirty="0" smtClean="0"/>
            </a:br>
            <a:r>
              <a:rPr lang="en-US" dirty="0" smtClean="0"/>
              <a:t>assay with GST-PDZ fusion protein</a:t>
            </a:r>
            <a:endParaRPr lang="en-US" i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685800" y="3429000"/>
            <a:ext cx="2819399" cy="1893332"/>
            <a:chOff x="685801" y="2590800"/>
            <a:chExt cx="2819399" cy="1893332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3000" y="2590800"/>
              <a:ext cx="1600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2514600" y="31242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--GSH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5801" y="4114800"/>
              <a:ext cx="18212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Glutathione bead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285999" y="2743200"/>
            <a:ext cx="3667616" cy="3481864"/>
            <a:chOff x="2285999" y="2743200"/>
            <a:chExt cx="3667616" cy="3481864"/>
          </a:xfrm>
        </p:grpSpPr>
        <p:grpSp>
          <p:nvGrpSpPr>
            <p:cNvPr id="17" name="Group 16"/>
            <p:cNvGrpSpPr/>
            <p:nvPr/>
          </p:nvGrpSpPr>
          <p:grpSpPr>
            <a:xfrm>
              <a:off x="2285999" y="2743200"/>
              <a:ext cx="3667616" cy="3481864"/>
              <a:chOff x="2286000" y="1905000"/>
              <a:chExt cx="3667616" cy="3481864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286000" y="1905000"/>
                <a:ext cx="2743200" cy="2743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6119654">
                <a:off x="4065181" y="2893215"/>
                <a:ext cx="1752600" cy="1785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3276601" y="4648200"/>
                <a:ext cx="267701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GST</a:t>
                </a:r>
                <a:endParaRPr lang="en-US" dirty="0" smtClean="0"/>
              </a:p>
              <a:p>
                <a:r>
                  <a:rPr lang="en-US" dirty="0" smtClean="0"/>
                  <a:t>(glutathione S-</a:t>
                </a:r>
                <a:r>
                  <a:rPr lang="en-US" dirty="0" err="1" smtClean="0"/>
                  <a:t>transferase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029201" y="2438400"/>
                <a:ext cx="1847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400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257800" y="5181600"/>
              <a:ext cx="6734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PDZ</a:t>
              </a:r>
              <a:endParaRPr 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508690" y="1066800"/>
            <a:ext cx="4330510" cy="3200400"/>
            <a:chOff x="4508690" y="1066800"/>
            <a:chExt cx="4330510" cy="3200400"/>
          </a:xfrm>
        </p:grpSpPr>
        <p:grpSp>
          <p:nvGrpSpPr>
            <p:cNvPr id="21" name="Group 20"/>
            <p:cNvGrpSpPr/>
            <p:nvPr/>
          </p:nvGrpSpPr>
          <p:grpSpPr>
            <a:xfrm>
              <a:off x="4508690" y="1066800"/>
              <a:ext cx="4330510" cy="3200400"/>
              <a:chOff x="4508690" y="1066800"/>
              <a:chExt cx="4330510" cy="3200400"/>
            </a:xfrm>
          </p:grpSpPr>
          <p:pic>
            <p:nvPicPr>
              <p:cNvPr id="18" name="Picture 3" descr="C:\Documents and Settings\Perry Tsai\Desktop\GFP_edited-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6200000">
                <a:off x="5638800" y="1066800"/>
                <a:ext cx="3200400" cy="3200400"/>
              </a:xfrm>
              <a:prstGeom prst="rect">
                <a:avLst/>
              </a:prstGeom>
              <a:noFill/>
            </p:spPr>
          </p:pic>
          <p:sp>
            <p:nvSpPr>
              <p:cNvPr id="20" name="Rectangle 19"/>
              <p:cNvSpPr/>
              <p:nvPr/>
            </p:nvSpPr>
            <p:spPr>
              <a:xfrm rot="19438075">
                <a:off x="4508690" y="3034360"/>
                <a:ext cx="1608195" cy="307777"/>
              </a:xfrm>
              <a:prstGeom prst="rect">
                <a:avLst/>
              </a:prstGeom>
              <a:scene3d>
                <a:camera prst="isometricOffAxis1Top">
                  <a:rot lat="18397561" lon="20417669" rev="1539941"/>
                </a:camera>
                <a:lightRig rig="threePt" dir="t"/>
              </a:scene3d>
            </p:spPr>
            <p:txBody>
              <a:bodyPr wrap="square">
                <a:spAutoFit/>
              </a:bodyPr>
              <a:lstStyle/>
              <a:p>
                <a:r>
                  <a:rPr lang="fr-FR" sz="1400" dirty="0" smtClean="0"/>
                  <a:t>Q P G T P T R T A V</a:t>
                </a:r>
                <a:endParaRPr lang="en-US" sz="1400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6629400" y="3733800"/>
              <a:ext cx="1569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hisGFPmek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2209800" y="1447800"/>
          <a:ext cx="6629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In vitro</a:t>
            </a:r>
            <a:r>
              <a:rPr lang="en-US" dirty="0" smtClean="0"/>
              <a:t> </a:t>
            </a:r>
            <a:r>
              <a:rPr lang="en-US" dirty="0" err="1" smtClean="0"/>
              <a:t>hisGFPmek</a:t>
            </a:r>
            <a:r>
              <a:rPr lang="en-US" dirty="0" smtClean="0"/>
              <a:t> assay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0"/>
            <a:ext cx="1778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485, </a:t>
            </a:r>
            <a:r>
              <a:rPr lang="en-US" dirty="0" err="1" smtClean="0"/>
              <a:t>Em</a:t>
            </a:r>
            <a:r>
              <a:rPr lang="en-US" dirty="0" smtClean="0"/>
              <a:t> 538</a:t>
            </a:r>
          </a:p>
          <a:p>
            <a:r>
              <a:rPr lang="en-US" dirty="0" smtClean="0"/>
              <a:t>(quorum-sensing</a:t>
            </a:r>
          </a:p>
          <a:p>
            <a:r>
              <a:rPr lang="en-US" dirty="0" smtClean="0"/>
              <a:t>group protocol)</a:t>
            </a:r>
            <a:endParaRPr lang="en-US" dirty="0"/>
          </a:p>
        </p:txBody>
      </p:sp>
      <p:pic>
        <p:nvPicPr>
          <p:cNvPr id="20" name="Picture 3" descr="C:\Documents and Settings\Perry Tsai\Desktop\GFP_edited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2514600"/>
            <a:ext cx="914400" cy="914400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 rot="16200000">
            <a:off x="4343400" y="3657601"/>
            <a:ext cx="1590560" cy="980959"/>
            <a:chOff x="2209799" y="1981200"/>
            <a:chExt cx="4691143" cy="2757177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52799" y="1981200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119654">
              <a:off x="5131980" y="2969415"/>
              <a:ext cx="1752600" cy="1785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9799" y="2667000"/>
              <a:ext cx="1600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172200" y="4419600"/>
            <a:ext cx="535164" cy="53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 descr="C:\Documents and Settings\Perry Tsai\Desktop\GFP_edited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3276600"/>
            <a:ext cx="914400" cy="914400"/>
          </a:xfrm>
          <a:prstGeom prst="rect">
            <a:avLst/>
          </a:prstGeom>
          <a:noFill/>
        </p:spPr>
      </p:pic>
      <p:grpSp>
        <p:nvGrpSpPr>
          <p:cNvPr id="27" name="Group 26"/>
          <p:cNvGrpSpPr/>
          <p:nvPr/>
        </p:nvGrpSpPr>
        <p:grpSpPr>
          <a:xfrm rot="16200000">
            <a:off x="7010400" y="3657600"/>
            <a:ext cx="1590560" cy="980959"/>
            <a:chOff x="2209799" y="1981200"/>
            <a:chExt cx="4691143" cy="2757177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52799" y="1981200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119654">
              <a:off x="5131980" y="2969415"/>
              <a:ext cx="1752600" cy="1785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9799" y="2667000"/>
              <a:ext cx="1600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Chart 31"/>
          <p:cNvGraphicFramePr/>
          <p:nvPr/>
        </p:nvGraphicFramePr>
        <p:xfrm>
          <a:off x="1752600" y="1371600"/>
          <a:ext cx="6934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i="1" dirty="0" smtClean="0"/>
              <a:t>In vitro</a:t>
            </a:r>
            <a:r>
              <a:rPr lang="en-US" dirty="0" smtClean="0"/>
              <a:t> </a:t>
            </a:r>
            <a:r>
              <a:rPr lang="en-US" dirty="0" err="1" smtClean="0"/>
              <a:t>hisGFPmek</a:t>
            </a:r>
            <a:r>
              <a:rPr lang="en-US" dirty="0" smtClean="0"/>
              <a:t> assay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" y="3048000"/>
            <a:ext cx="1611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488, </a:t>
            </a:r>
            <a:r>
              <a:rPr lang="en-US" dirty="0" err="1" smtClean="0"/>
              <a:t>Em</a:t>
            </a:r>
            <a:r>
              <a:rPr lang="en-US" dirty="0" smtClean="0"/>
              <a:t> 507</a:t>
            </a:r>
          </a:p>
          <a:p>
            <a:r>
              <a:rPr lang="en-US" dirty="0" smtClean="0"/>
              <a:t>(published for</a:t>
            </a:r>
          </a:p>
          <a:p>
            <a:r>
              <a:rPr lang="en-US" dirty="0" smtClean="0"/>
              <a:t>EGFP clone)</a:t>
            </a:r>
            <a:endParaRPr lang="en-US" dirty="0"/>
          </a:p>
        </p:txBody>
      </p:sp>
      <p:pic>
        <p:nvPicPr>
          <p:cNvPr id="33" name="Picture 3" descr="C:\Documents and Settings\Perry Tsai\Desktop\GFP_edited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2514600"/>
            <a:ext cx="914400" cy="914400"/>
          </a:xfrm>
          <a:prstGeom prst="rect">
            <a:avLst/>
          </a:prstGeom>
          <a:noFill/>
        </p:spPr>
      </p:pic>
      <p:grpSp>
        <p:nvGrpSpPr>
          <p:cNvPr id="34" name="Group 33"/>
          <p:cNvGrpSpPr/>
          <p:nvPr/>
        </p:nvGrpSpPr>
        <p:grpSpPr>
          <a:xfrm rot="16200000">
            <a:off x="4343400" y="3657601"/>
            <a:ext cx="1590560" cy="980959"/>
            <a:chOff x="2209799" y="1981200"/>
            <a:chExt cx="4691143" cy="2757177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52799" y="1981200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119654">
              <a:off x="5131980" y="2969415"/>
              <a:ext cx="1752600" cy="1785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9799" y="2667000"/>
              <a:ext cx="1600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172200" y="4419600"/>
            <a:ext cx="535164" cy="53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3" descr="C:\Documents and Settings\Perry Tsai\Desktop\GFP_edited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3276600"/>
            <a:ext cx="914400" cy="914400"/>
          </a:xfrm>
          <a:prstGeom prst="rect">
            <a:avLst/>
          </a:prstGeom>
          <a:noFill/>
        </p:spPr>
      </p:pic>
      <p:grpSp>
        <p:nvGrpSpPr>
          <p:cNvPr id="40" name="Group 39"/>
          <p:cNvGrpSpPr/>
          <p:nvPr/>
        </p:nvGrpSpPr>
        <p:grpSpPr>
          <a:xfrm rot="16200000">
            <a:off x="7010400" y="3657600"/>
            <a:ext cx="1590560" cy="980959"/>
            <a:chOff x="2209799" y="1981200"/>
            <a:chExt cx="4691143" cy="2757177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52799" y="1981200"/>
              <a:ext cx="27432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2" name="Picture 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119654">
              <a:off x="5131980" y="2969415"/>
              <a:ext cx="1752600" cy="1785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9799" y="2667000"/>
              <a:ext cx="16002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Rebuilding the Voigt construct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371600"/>
            <a:ext cx="23241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181600"/>
            <a:ext cx="834505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419600" y="4572000"/>
            <a:ext cx="1412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Voigt et al., 2006</a:t>
            </a:r>
            <a:endParaRPr lang="en-US" sz="1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905794" y="4876800"/>
            <a:ext cx="5409406" cy="457994"/>
            <a:chOff x="1905794" y="4876800"/>
            <a:chExt cx="5409406" cy="457994"/>
          </a:xfrm>
        </p:grpSpPr>
        <p:cxnSp>
          <p:nvCxnSpPr>
            <p:cNvPr id="9" name="Straight Arrow Connector 8"/>
            <p:cNvCxnSpPr/>
            <p:nvPr/>
          </p:nvCxnSpPr>
          <p:spPr>
            <a:xfrm rot="5400000">
              <a:off x="1677194" y="5106194"/>
              <a:ext cx="457200" cy="0"/>
            </a:xfrm>
            <a:prstGeom prst="straightConnector1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>
              <a:off x="7086600" y="5105400"/>
              <a:ext cx="457200" cy="0"/>
            </a:xfrm>
            <a:prstGeom prst="straightConnector1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4343400" y="5105400"/>
              <a:ext cx="457200" cy="0"/>
            </a:xfrm>
            <a:prstGeom prst="straightConnector1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838200" y="5943600"/>
            <a:ext cx="5410200" cy="457200"/>
            <a:chOff x="838200" y="5943600"/>
            <a:chExt cx="5410200" cy="457200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>
              <a:off x="609600" y="6172200"/>
              <a:ext cx="45720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>
              <a:off x="3276600" y="6172200"/>
              <a:ext cx="45720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6019800" y="6172200"/>
              <a:ext cx="45720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mplification by PCR, digestion/ligation of </a:t>
            </a:r>
            <a:r>
              <a:rPr lang="en-US" sz="2400" dirty="0" err="1" smtClean="0"/>
              <a:t>PCR’d</a:t>
            </a:r>
            <a:r>
              <a:rPr lang="en-US" sz="2400" dirty="0" smtClean="0"/>
              <a:t> </a:t>
            </a:r>
            <a:r>
              <a:rPr lang="en-US" sz="2400" dirty="0" smtClean="0"/>
              <a:t>fragments </a:t>
            </a:r>
            <a:endParaRPr lang="en-US" sz="2400" dirty="0" smtClean="0"/>
          </a:p>
          <a:p>
            <a:r>
              <a:rPr lang="en-US" sz="2400" dirty="0" smtClean="0"/>
              <a:t>Pros</a:t>
            </a:r>
            <a:endParaRPr lang="en-US" sz="2400" dirty="0"/>
          </a:p>
          <a:p>
            <a:pPr lvl="1"/>
            <a:r>
              <a:rPr lang="en-US" sz="2000" dirty="0" smtClean="0"/>
              <a:t>Faster, more </a:t>
            </a:r>
            <a:r>
              <a:rPr lang="en-US" sz="2000" dirty="0" err="1" smtClean="0"/>
              <a:t>processive</a:t>
            </a:r>
            <a:r>
              <a:rPr lang="en-US" sz="2000" dirty="0" smtClean="0"/>
              <a:t> protocol</a:t>
            </a:r>
          </a:p>
          <a:p>
            <a:pPr lvl="1"/>
            <a:r>
              <a:rPr lang="en-US" sz="2000" dirty="0" smtClean="0"/>
              <a:t>No overnight liquid cultures or transformations (until the end)</a:t>
            </a:r>
          </a:p>
          <a:p>
            <a:pPr lvl="1"/>
            <a:r>
              <a:rPr lang="en-US" sz="2000" dirty="0" smtClean="0"/>
              <a:t>No gel isolation, just PCR purification</a:t>
            </a:r>
          </a:p>
          <a:p>
            <a:pPr lvl="1"/>
            <a:r>
              <a:rPr lang="en-US" sz="2000" dirty="0" smtClean="0"/>
              <a:t>No colony PCR</a:t>
            </a:r>
          </a:p>
          <a:p>
            <a:pPr lvl="1"/>
            <a:r>
              <a:rPr lang="en-US" sz="2000" dirty="0" smtClean="0"/>
              <a:t>PCR is better amplifier than bacteria</a:t>
            </a:r>
          </a:p>
          <a:p>
            <a:pPr lvl="1"/>
            <a:r>
              <a:rPr lang="en-US" sz="2000" dirty="0" smtClean="0"/>
              <a:t>Can reconstitute unavailable subparts</a:t>
            </a:r>
            <a:endParaRPr lang="en-US" sz="2000" dirty="0"/>
          </a:p>
          <a:p>
            <a:r>
              <a:rPr lang="en-US" sz="2400" dirty="0" smtClean="0"/>
              <a:t>Cons</a:t>
            </a:r>
          </a:p>
          <a:p>
            <a:pPr lvl="1"/>
            <a:r>
              <a:rPr lang="en-US" sz="2000" dirty="0" smtClean="0"/>
              <a:t>Can’t save intermediate constructs (except by cloning PCR products into </a:t>
            </a:r>
            <a:r>
              <a:rPr lang="en-US" sz="2000" dirty="0" err="1" smtClean="0"/>
              <a:t>Topo</a:t>
            </a:r>
            <a:r>
              <a:rPr lang="en-US" sz="2000" dirty="0" smtClean="0"/>
              <a:t> vector)</a:t>
            </a:r>
          </a:p>
          <a:p>
            <a:pPr lvl="1"/>
            <a:r>
              <a:rPr lang="en-US" sz="2000" dirty="0" smtClean="0"/>
              <a:t>Requires </a:t>
            </a:r>
            <a:r>
              <a:rPr lang="en-US" sz="2000" dirty="0" smtClean="0"/>
              <a:t>primer design and synthesis</a:t>
            </a:r>
          </a:p>
          <a:p>
            <a:pPr lvl="1"/>
            <a:r>
              <a:rPr lang="en-US" sz="2000" dirty="0" smtClean="0"/>
              <a:t>Problems with identical/homologous </a:t>
            </a:r>
            <a:r>
              <a:rPr lang="en-US" sz="2000" dirty="0" err="1" smtClean="0"/>
              <a:t>BioBrick</a:t>
            </a:r>
            <a:r>
              <a:rPr lang="en-US" sz="2000" dirty="0" smtClean="0"/>
              <a:t> parts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PCR/digest assembly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1981200"/>
            <a:ext cx="428625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066800"/>
            <a:ext cx="914400" cy="55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066800"/>
            <a:ext cx="914400" cy="55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023800"/>
            <a:ext cx="801239" cy="4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PCR/digest assembly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5791200"/>
            <a:ext cx="722168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7" name="Group 106"/>
          <p:cNvGrpSpPr/>
          <p:nvPr/>
        </p:nvGrpSpPr>
        <p:grpSpPr>
          <a:xfrm>
            <a:off x="6172200" y="1371600"/>
            <a:ext cx="2667000" cy="1143000"/>
            <a:chOff x="6172200" y="1371600"/>
            <a:chExt cx="2667000" cy="1143000"/>
          </a:xfrm>
        </p:grpSpPr>
        <p:grpSp>
          <p:nvGrpSpPr>
            <p:cNvPr id="106" name="Group 105"/>
            <p:cNvGrpSpPr/>
            <p:nvPr/>
          </p:nvGrpSpPr>
          <p:grpSpPr>
            <a:xfrm>
              <a:off x="6172200" y="1905000"/>
              <a:ext cx="2667000" cy="609600"/>
              <a:chOff x="6172200" y="1905000"/>
              <a:chExt cx="2667000" cy="6096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6172200" y="1905000"/>
                <a:ext cx="2667000" cy="6096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858000" y="2133600"/>
                <a:ext cx="13195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BBa_J23039</a:t>
                </a:r>
                <a:endParaRPr lang="en-US" dirty="0"/>
              </a:p>
            </p:txBody>
          </p:sp>
        </p:grp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1371600"/>
              <a:ext cx="2585358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08" name="Group 107"/>
          <p:cNvGrpSpPr/>
          <p:nvPr/>
        </p:nvGrpSpPr>
        <p:grpSpPr>
          <a:xfrm>
            <a:off x="762000" y="1371600"/>
            <a:ext cx="5105400" cy="1143000"/>
            <a:chOff x="762000" y="1371600"/>
            <a:chExt cx="5105400" cy="1143000"/>
          </a:xfrm>
        </p:grpSpPr>
        <p:grpSp>
          <p:nvGrpSpPr>
            <p:cNvPr id="105" name="Group 104"/>
            <p:cNvGrpSpPr/>
            <p:nvPr/>
          </p:nvGrpSpPr>
          <p:grpSpPr>
            <a:xfrm>
              <a:off x="762000" y="1905000"/>
              <a:ext cx="5105400" cy="609600"/>
              <a:chOff x="762000" y="1905000"/>
              <a:chExt cx="5105400" cy="609600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762000" y="1905000"/>
                <a:ext cx="5105400" cy="6096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667000" y="2133600"/>
                <a:ext cx="12410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BBa_T9002</a:t>
                </a:r>
                <a:endParaRPr lang="en-US" dirty="0"/>
              </a:p>
            </p:txBody>
          </p:sp>
        </p:grp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0" y="1371600"/>
              <a:ext cx="50292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0" name="Group 49"/>
          <p:cNvGrpSpPr/>
          <p:nvPr/>
        </p:nvGrpSpPr>
        <p:grpSpPr>
          <a:xfrm>
            <a:off x="838200" y="2667000"/>
            <a:ext cx="3262264" cy="666750"/>
            <a:chOff x="838200" y="2667000"/>
            <a:chExt cx="3262264" cy="666750"/>
          </a:xfrm>
        </p:grpSpPr>
        <p:pic>
          <p:nvPicPr>
            <p:cNvPr id="4114" name="Picture 1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71600" y="2667000"/>
              <a:ext cx="241935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1" name="Straight Connector 30"/>
            <p:cNvCxnSpPr/>
            <p:nvPr/>
          </p:nvCxnSpPr>
          <p:spPr>
            <a:xfrm rot="10800000">
              <a:off x="838200" y="3200400"/>
              <a:ext cx="533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3810000" y="3200400"/>
              <a:ext cx="152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876300" y="316230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1105694" y="31615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3848894" y="31615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838200" y="27432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66800" y="27432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810000" y="27432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962400" y="2743200"/>
            <a:ext cx="381000" cy="533400"/>
            <a:chOff x="3962400" y="2743200"/>
            <a:chExt cx="381000" cy="533400"/>
          </a:xfrm>
        </p:grpSpPr>
        <p:cxnSp>
          <p:nvCxnSpPr>
            <p:cNvPr id="39" name="Straight Connector 38"/>
            <p:cNvCxnSpPr/>
            <p:nvPr/>
          </p:nvCxnSpPr>
          <p:spPr>
            <a:xfrm rot="5400000">
              <a:off x="4077494" y="31615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>
              <a:off x="3962400" y="3200400"/>
              <a:ext cx="3810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038600" y="274320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562600" y="2590800"/>
            <a:ext cx="3489146" cy="771525"/>
            <a:chOff x="5562600" y="2590800"/>
            <a:chExt cx="3489146" cy="771525"/>
          </a:xfrm>
        </p:grpSpPr>
        <p:cxnSp>
          <p:nvCxnSpPr>
            <p:cNvPr id="56" name="Straight Connector 55"/>
            <p:cNvCxnSpPr/>
            <p:nvPr/>
          </p:nvCxnSpPr>
          <p:spPr>
            <a:xfrm rot="10800000">
              <a:off x="7848600" y="3200400"/>
              <a:ext cx="152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5601494" y="31615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7887494" y="31615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>
              <a:off x="5715000" y="3200400"/>
              <a:ext cx="152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5562600" y="27432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848600" y="27432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pic>
          <p:nvPicPr>
            <p:cNvPr id="4115" name="Picture 1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867400" y="2590800"/>
              <a:ext cx="1971675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5" name="Straight Connector 64"/>
            <p:cNvCxnSpPr/>
            <p:nvPr/>
          </p:nvCxnSpPr>
          <p:spPr>
            <a:xfrm rot="5400000">
              <a:off x="8116094" y="31615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8001000" y="3200400"/>
              <a:ext cx="914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8077200" y="274320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8610600" y="2819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VR</a:t>
              </a:r>
              <a:endParaRPr lang="en-US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334000" y="2743200"/>
            <a:ext cx="381000" cy="534194"/>
            <a:chOff x="5334000" y="2743200"/>
            <a:chExt cx="381000" cy="534194"/>
          </a:xfrm>
        </p:grpSpPr>
        <p:cxnSp>
          <p:nvCxnSpPr>
            <p:cNvPr id="57" name="Straight Connector 56"/>
            <p:cNvCxnSpPr/>
            <p:nvPr/>
          </p:nvCxnSpPr>
          <p:spPr>
            <a:xfrm rot="5400000">
              <a:off x="5372100" y="316230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5334000" y="27432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0800000">
              <a:off x="5334000" y="3200400"/>
              <a:ext cx="3810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86200" y="3429000"/>
            <a:ext cx="14954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600200"/>
            <a:ext cx="1314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259080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" name="Picture 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1524000"/>
            <a:ext cx="11620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25" name="Picture 2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62400" y="3276600"/>
            <a:ext cx="914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800600" y="3276600"/>
            <a:ext cx="4953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" name="Picture 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447800" y="1676400"/>
            <a:ext cx="6191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4" name="TextBox 103"/>
          <p:cNvSpPr txBox="1"/>
          <p:nvPr/>
        </p:nvSpPr>
        <p:spPr>
          <a:xfrm>
            <a:off x="1524000" y="1447800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BB_F</a:t>
            </a:r>
            <a:endParaRPr lang="en-US" dirty="0"/>
          </a:p>
        </p:txBody>
      </p:sp>
      <p:grpSp>
        <p:nvGrpSpPr>
          <p:cNvPr id="109" name="Group 108"/>
          <p:cNvGrpSpPr/>
          <p:nvPr/>
        </p:nvGrpSpPr>
        <p:grpSpPr>
          <a:xfrm>
            <a:off x="3505200" y="2057400"/>
            <a:ext cx="5153025" cy="1600200"/>
            <a:chOff x="3505200" y="2057400"/>
            <a:chExt cx="5153025" cy="1600200"/>
          </a:xfrm>
        </p:grpSpPr>
        <p:pic>
          <p:nvPicPr>
            <p:cNvPr id="110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638800" y="2057400"/>
              <a:ext cx="914400" cy="554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1" name="Rounded Rectangle 110"/>
            <p:cNvSpPr/>
            <p:nvPr/>
          </p:nvSpPr>
          <p:spPr>
            <a:xfrm>
              <a:off x="3505200" y="3048000"/>
              <a:ext cx="5105400" cy="609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112" name="Picture 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05200" y="2514600"/>
              <a:ext cx="50292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3" name="TextBox 112"/>
            <p:cNvSpPr txBox="1"/>
            <p:nvPr/>
          </p:nvSpPr>
          <p:spPr>
            <a:xfrm>
              <a:off x="5410200" y="3276600"/>
              <a:ext cx="1241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BBa_T9002</a:t>
              </a:r>
              <a:endParaRPr lang="en-US" dirty="0"/>
            </a:p>
          </p:txBody>
        </p:sp>
        <p:pic>
          <p:nvPicPr>
            <p:cNvPr id="114" name="Picture 1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29600" y="3124200"/>
              <a:ext cx="428625" cy="533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5" name="Group 114"/>
          <p:cNvGrpSpPr/>
          <p:nvPr/>
        </p:nvGrpSpPr>
        <p:grpSpPr>
          <a:xfrm>
            <a:off x="4419600" y="1524000"/>
            <a:ext cx="1050746" cy="533400"/>
            <a:chOff x="5638800" y="1524000"/>
            <a:chExt cx="1050746" cy="533400"/>
          </a:xfrm>
        </p:grpSpPr>
        <p:cxnSp>
          <p:nvCxnSpPr>
            <p:cNvPr id="116" name="Straight Connector 115"/>
            <p:cNvCxnSpPr/>
            <p:nvPr/>
          </p:nvCxnSpPr>
          <p:spPr>
            <a:xfrm rot="5400000">
              <a:off x="5753894" y="19423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10800000">
              <a:off x="5638800" y="1981200"/>
              <a:ext cx="914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5715000" y="152400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248400" y="160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VR</a:t>
              </a:r>
              <a:endParaRPr lang="en-US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228600" y="1524000"/>
            <a:ext cx="381000" cy="534194"/>
            <a:chOff x="228600" y="1524000"/>
            <a:chExt cx="381000" cy="534194"/>
          </a:xfrm>
        </p:grpSpPr>
        <p:cxnSp>
          <p:nvCxnSpPr>
            <p:cNvPr id="121" name="Straight Connector 120"/>
            <p:cNvCxnSpPr/>
            <p:nvPr/>
          </p:nvCxnSpPr>
          <p:spPr>
            <a:xfrm rot="10800000">
              <a:off x="228600" y="1981200"/>
              <a:ext cx="3810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5400000">
              <a:off x="266700" y="194310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228600" y="1524000"/>
              <a:ext cx="296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696200" y="3962400"/>
            <a:ext cx="838200" cy="382588"/>
            <a:chOff x="7696200" y="3962400"/>
            <a:chExt cx="838200" cy="382588"/>
          </a:xfrm>
        </p:grpSpPr>
        <p:cxnSp>
          <p:nvCxnSpPr>
            <p:cNvPr id="125" name="Straight Connector 124"/>
            <p:cNvCxnSpPr/>
            <p:nvPr/>
          </p:nvCxnSpPr>
          <p:spPr>
            <a:xfrm rot="10800000">
              <a:off x="7696200" y="4343400"/>
              <a:ext cx="701854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8093254" y="39624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VR</a:t>
              </a:r>
              <a:endParaRPr lang="en-US" dirty="0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4419600" y="3886200"/>
            <a:ext cx="381000" cy="534194"/>
            <a:chOff x="4419600" y="3886200"/>
            <a:chExt cx="381000" cy="534194"/>
          </a:xfrm>
        </p:grpSpPr>
        <p:cxnSp>
          <p:nvCxnSpPr>
            <p:cNvPr id="128" name="Straight Connector 127"/>
            <p:cNvCxnSpPr/>
            <p:nvPr/>
          </p:nvCxnSpPr>
          <p:spPr>
            <a:xfrm rot="5400000">
              <a:off x="4457700" y="430530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4419600" y="388620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cxnSp>
          <p:nvCxnSpPr>
            <p:cNvPr id="130" name="Straight Connector 129"/>
            <p:cNvCxnSpPr/>
            <p:nvPr/>
          </p:nvCxnSpPr>
          <p:spPr>
            <a:xfrm rot="10800000">
              <a:off x="4419600" y="4343400"/>
              <a:ext cx="3810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533400" y="4648200"/>
            <a:ext cx="8153400" cy="1066800"/>
            <a:chOff x="533400" y="4648200"/>
            <a:chExt cx="8153400" cy="1066800"/>
          </a:xfrm>
        </p:grpSpPr>
        <p:sp>
          <p:nvSpPr>
            <p:cNvPr id="132" name="Rounded Rectangle 131"/>
            <p:cNvSpPr/>
            <p:nvPr/>
          </p:nvSpPr>
          <p:spPr>
            <a:xfrm>
              <a:off x="533400" y="5334000"/>
              <a:ext cx="8153400" cy="381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133" name="Picture 11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219200" y="5029200"/>
              <a:ext cx="723900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4" name="Picture 9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685800" y="4648200"/>
              <a:ext cx="54292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5" name="Picture 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57200" y="3429000"/>
            <a:ext cx="6191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" name="Picture 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4343400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7" name="Group 136"/>
          <p:cNvGrpSpPr/>
          <p:nvPr/>
        </p:nvGrpSpPr>
        <p:grpSpPr>
          <a:xfrm>
            <a:off x="457200" y="1524000"/>
            <a:ext cx="4100464" cy="609600"/>
            <a:chOff x="457200" y="1524000"/>
            <a:chExt cx="4100464" cy="609600"/>
          </a:xfrm>
        </p:grpSpPr>
        <p:sp>
          <p:nvSpPr>
            <p:cNvPr id="138" name="TextBox 137"/>
            <p:cNvSpPr txBox="1"/>
            <p:nvPr/>
          </p:nvSpPr>
          <p:spPr>
            <a:xfrm>
              <a:off x="4267200" y="15240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cxnSp>
          <p:nvCxnSpPr>
            <p:cNvPr id="139" name="Straight Connector 138"/>
            <p:cNvCxnSpPr/>
            <p:nvPr/>
          </p:nvCxnSpPr>
          <p:spPr>
            <a:xfrm rot="5400000">
              <a:off x="496094" y="19423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/>
            <p:cNvSpPr txBox="1"/>
            <p:nvPr/>
          </p:nvSpPr>
          <p:spPr>
            <a:xfrm>
              <a:off x="457200" y="15240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200400" y="15240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42" name="Straight Connector 141"/>
            <p:cNvCxnSpPr/>
            <p:nvPr/>
          </p:nvCxnSpPr>
          <p:spPr>
            <a:xfrm rot="10800000">
              <a:off x="4267200" y="1981200"/>
              <a:ext cx="152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>
              <a:off x="4306094" y="19423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3200400" y="15240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45" name="Straight Connector 144"/>
            <p:cNvCxnSpPr/>
            <p:nvPr/>
          </p:nvCxnSpPr>
          <p:spPr>
            <a:xfrm rot="10800000">
              <a:off x="609600" y="1981200"/>
              <a:ext cx="152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6" name="Picture 8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685800" y="1524000"/>
              <a:ext cx="3657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47" name="Group 146"/>
          <p:cNvGrpSpPr/>
          <p:nvPr/>
        </p:nvGrpSpPr>
        <p:grpSpPr>
          <a:xfrm>
            <a:off x="4648200" y="3810000"/>
            <a:ext cx="3214942" cy="695325"/>
            <a:chOff x="4648200" y="3810000"/>
            <a:chExt cx="3214942" cy="695325"/>
          </a:xfrm>
        </p:grpSpPr>
        <p:cxnSp>
          <p:nvCxnSpPr>
            <p:cNvPr id="148" name="Straight Connector 147"/>
            <p:cNvCxnSpPr/>
            <p:nvPr/>
          </p:nvCxnSpPr>
          <p:spPr>
            <a:xfrm rot="5400000">
              <a:off x="7598748" y="43045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/>
            <p:cNvSpPr txBox="1"/>
            <p:nvPr/>
          </p:nvSpPr>
          <p:spPr>
            <a:xfrm>
              <a:off x="7559854" y="388620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grpSp>
          <p:nvGrpSpPr>
            <p:cNvPr id="150" name="Group 199"/>
            <p:cNvGrpSpPr/>
            <p:nvPr/>
          </p:nvGrpSpPr>
          <p:grpSpPr>
            <a:xfrm>
              <a:off x="4648200" y="3810000"/>
              <a:ext cx="3048000" cy="695325"/>
              <a:chOff x="4648200" y="3810000"/>
              <a:chExt cx="3048000" cy="695325"/>
            </a:xfrm>
          </p:grpSpPr>
          <p:pic>
            <p:nvPicPr>
              <p:cNvPr id="151" name="Picture 6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4953000" y="3810000"/>
                <a:ext cx="2428875" cy="695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52" name="Group 197"/>
              <p:cNvGrpSpPr/>
              <p:nvPr/>
            </p:nvGrpSpPr>
            <p:grpSpPr>
              <a:xfrm>
                <a:off x="4648200" y="3886200"/>
                <a:ext cx="3048000" cy="533400"/>
                <a:chOff x="4648200" y="3886200"/>
                <a:chExt cx="3048000" cy="533400"/>
              </a:xfrm>
            </p:grpSpPr>
            <p:cxnSp>
              <p:nvCxnSpPr>
                <p:cNvPr id="153" name="Straight Connector 152"/>
                <p:cNvCxnSpPr/>
                <p:nvPr/>
              </p:nvCxnSpPr>
              <p:spPr>
                <a:xfrm rot="10800000">
                  <a:off x="7331254" y="4343400"/>
                  <a:ext cx="364946" cy="158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rot="5400000">
                  <a:off x="7370148" y="4304506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5" name="TextBox 154"/>
                <p:cNvSpPr txBox="1"/>
                <p:nvPr/>
              </p:nvSpPr>
              <p:spPr>
                <a:xfrm>
                  <a:off x="7331254" y="3886200"/>
                  <a:ext cx="2904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</a:t>
                  </a:r>
                  <a:endParaRPr lang="en-US" dirty="0"/>
                </a:p>
              </p:txBody>
            </p:sp>
            <p:cxnSp>
              <p:nvCxnSpPr>
                <p:cNvPr id="156" name="Straight Connector 155"/>
                <p:cNvCxnSpPr/>
                <p:nvPr/>
              </p:nvCxnSpPr>
              <p:spPr>
                <a:xfrm rot="10800000">
                  <a:off x="4800600" y="4343400"/>
                  <a:ext cx="152400" cy="158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 rot="5400000">
                  <a:off x="4687094" y="4304506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8" name="TextBox 157"/>
                <p:cNvSpPr txBox="1"/>
                <p:nvPr/>
              </p:nvSpPr>
              <p:spPr>
                <a:xfrm>
                  <a:off x="4648200" y="3886200"/>
                  <a:ext cx="3048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6651 L 3.33333E-6 -1.63737E-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16651 L -3.33333E-6 -2.46994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 -0.15611 L -1.94444E-6 3.72803E-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7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16096 L 3.33333E-6 -2.88622E-6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2803E-6 L -0.10746 0.24352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12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71785E-6 L 0.08003 0.24005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46 0.24352 L -0.10746 -0.0895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03 0.24005 L 0.08003 -0.09297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66 0.00162 C -0.29201 -0.01087 -0.28837 -0.0229 -0.27673 -0.03261 C -0.2651 -0.04232 -0.24722 -0.0525 -0.22604 -0.05689 C -0.20486 -0.06129 -0.17448 -0.05874 -0.1493 -0.05898 C -0.12413 -0.05898 -0.09705 -0.06245 -0.07535 -0.05782 C -0.05364 -0.05319 -0.03125 -0.04024 -0.01875 -0.03053 C -0.00625 -0.02082 -0.00312 -0.00486 -1.66667E-6 0.00023 " pathEditMode="relative" rAng="0" ptsTypes="aaaaaaA">
                                      <p:cBhvr>
                                        <p:cTn id="12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64 -0.15056 L 2.22222E-6 8.23312E-7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75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6 -0.16652 L 3.33333E-6 4.20907E-6 " pathEditMode="relative" rAng="0" ptsTypes="AA">
                                      <p:cBhvr>
                                        <p:cTn id="18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83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33 -0.15541 L 3.33333E-6 -4.12581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78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014E-8 L 0.04167 0.34413 " pathEditMode="relative" rAng="0" ptsTypes="AA">
                                      <p:cBhvr>
                                        <p:cTn id="20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172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34783E-7 L 0.04584 0.34968 " pathEditMode="relative" rAng="0" ptsTypes="AA">
                                      <p:cBhvr>
                                        <p:cTn id="20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8.23312E-7 L 0.0493 0.14917 " pathEditMode="relative" rAng="0" ptsTypes="AA">
                                      <p:cBhvr>
                                        <p:cTn id="23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74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54 0.34413 L 0.09254 0.48844 " pathEditMode="relative" rAng="0" ptsTypes="AA">
                                      <p:cBhvr>
                                        <p:cTn id="24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BB_R as well as BB_F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0" y="2468562"/>
            <a:ext cx="1050746" cy="533400"/>
            <a:chOff x="5638800" y="1524000"/>
            <a:chExt cx="1050746" cy="533400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5753894" y="19423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>
              <a:off x="5638800" y="1981200"/>
              <a:ext cx="914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715000" y="152400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48400" y="1600200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VR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05000" y="2468562"/>
            <a:ext cx="381000" cy="534194"/>
            <a:chOff x="228600" y="1524000"/>
            <a:chExt cx="381000" cy="534194"/>
          </a:xfrm>
        </p:grpSpPr>
        <p:cxnSp>
          <p:nvCxnSpPr>
            <p:cNvPr id="10" name="Straight Connector 9"/>
            <p:cNvCxnSpPr/>
            <p:nvPr/>
          </p:nvCxnSpPr>
          <p:spPr>
            <a:xfrm rot="10800000">
              <a:off x="228600" y="1981200"/>
              <a:ext cx="3810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266700" y="194310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28600" y="1524000"/>
              <a:ext cx="296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33600" y="2468562"/>
            <a:ext cx="4100464" cy="609600"/>
            <a:chOff x="457200" y="1524000"/>
            <a:chExt cx="4100464" cy="609600"/>
          </a:xfrm>
        </p:grpSpPr>
        <p:sp>
          <p:nvSpPr>
            <p:cNvPr id="14" name="TextBox 13"/>
            <p:cNvSpPr txBox="1"/>
            <p:nvPr/>
          </p:nvSpPr>
          <p:spPr>
            <a:xfrm>
              <a:off x="4267200" y="1524000"/>
              <a:ext cx="290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5400000">
              <a:off x="496094" y="19423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57200" y="1524000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00400" y="15240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0800000">
              <a:off x="4267200" y="1981200"/>
              <a:ext cx="152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306094" y="19423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200400" y="15240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5800" y="1524000"/>
              <a:ext cx="3657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2" name="Straight Connector 21"/>
            <p:cNvCxnSpPr/>
            <p:nvPr/>
          </p:nvCxnSpPr>
          <p:spPr>
            <a:xfrm rot="10800000">
              <a:off x="609600" y="1981200"/>
              <a:ext cx="152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3001962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2011362"/>
            <a:ext cx="6191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429000"/>
            <a:ext cx="6667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TextBox 35"/>
          <p:cNvSpPr txBox="1"/>
          <p:nvPr/>
        </p:nvSpPr>
        <p:spPr>
          <a:xfrm>
            <a:off x="5943600" y="441960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1905000" y="4419600"/>
            <a:ext cx="4192588" cy="609600"/>
            <a:chOff x="1905000" y="4419600"/>
            <a:chExt cx="4192588" cy="609600"/>
          </a:xfrm>
        </p:grpSpPr>
        <p:cxnSp>
          <p:nvCxnSpPr>
            <p:cNvPr id="40" name="Straight Connector 39"/>
            <p:cNvCxnSpPr/>
            <p:nvPr/>
          </p:nvCxnSpPr>
          <p:spPr>
            <a:xfrm rot="10800000">
              <a:off x="5943600" y="4876800"/>
              <a:ext cx="1524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5982494" y="48379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1905000" y="4419600"/>
              <a:ext cx="4114800" cy="609600"/>
              <a:chOff x="1905000" y="4419600"/>
              <a:chExt cx="4114800" cy="609600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1905000" y="4419600"/>
                <a:ext cx="381000" cy="534194"/>
                <a:chOff x="228600" y="1524000"/>
                <a:chExt cx="381000" cy="534194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 rot="10800000">
                  <a:off x="228600" y="1981200"/>
                  <a:ext cx="381000" cy="1588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>
                  <a:off x="266700" y="1943100"/>
                  <a:ext cx="2286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extBox 33"/>
                <p:cNvSpPr txBox="1"/>
                <p:nvPr/>
              </p:nvSpPr>
              <p:spPr>
                <a:xfrm>
                  <a:off x="228600" y="1524000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E</a:t>
                  </a:r>
                  <a:endParaRPr lang="en-US" dirty="0"/>
                </a:p>
              </p:txBody>
            </p:sp>
          </p:grpSp>
          <p:cxnSp>
            <p:nvCxnSpPr>
              <p:cNvPr id="37" name="Straight Connector 36"/>
              <p:cNvCxnSpPr/>
              <p:nvPr/>
            </p:nvCxnSpPr>
            <p:spPr>
              <a:xfrm rot="5400000">
                <a:off x="2172494" y="4837906"/>
                <a:ext cx="2286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2133600" y="4419600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876800" y="4419600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876800" y="4419600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pic>
            <p:nvPicPr>
              <p:cNvPr id="43" name="Picture 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362200" y="4419600"/>
                <a:ext cx="36576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44" name="Straight Connector 43"/>
              <p:cNvCxnSpPr/>
              <p:nvPr/>
            </p:nvCxnSpPr>
            <p:spPr>
              <a:xfrm rot="10800000">
                <a:off x="2286000" y="4876800"/>
                <a:ext cx="152400" cy="158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6" name="Straight Connector 45"/>
          <p:cNvCxnSpPr/>
          <p:nvPr/>
        </p:nvCxnSpPr>
        <p:spPr>
          <a:xfrm rot="10800000">
            <a:off x="6324600" y="4876800"/>
            <a:ext cx="3048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6096000" y="4419600"/>
            <a:ext cx="379488" cy="533400"/>
            <a:chOff x="6096000" y="4419600"/>
            <a:chExt cx="379488" cy="533400"/>
          </a:xfrm>
        </p:grpSpPr>
        <p:cxnSp>
          <p:nvCxnSpPr>
            <p:cNvPr id="27" name="Straight Connector 26"/>
            <p:cNvCxnSpPr/>
            <p:nvPr/>
          </p:nvCxnSpPr>
          <p:spPr>
            <a:xfrm rot="5400000">
              <a:off x="6211094" y="4837906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172200" y="441960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 rot="10800000">
              <a:off x="6096000" y="4876800"/>
              <a:ext cx="2286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5943600" y="3429000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BB_R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8353E-6 L 0.15087 -0.0832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87 -0.08325 L 0.00087 0.0011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77521E-6 L -0.00312 -0.07077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33302 L -3.33333E-6 -7.86309E-7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33302 L -3.33333E-6 -7.86309E-7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31082 L 3.33333E-6 -3.284E-6 " pathEditMode="relative" rAng="0" ptsTypes="AA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15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33303 L 3.33333E-6 4.62535E-8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84E-6 L 0.15833 0.0555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5143E-6 L 0.18681 -0.0786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295</Words>
  <Application>Microsoft Office PowerPoint</Application>
  <PresentationFormat>On-screen Show (4:3)</PresentationFormat>
  <Paragraphs>115</Paragraphs>
  <Slides>12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Bitmap Image</vt:lpstr>
      <vt:lpstr>hisGFPmek and PDZ domain</vt:lpstr>
      <vt:lpstr>Initial cell binding assay</vt:lpstr>
      <vt:lpstr>In vitro hisGFPmek binding assay with GST-PDZ fusion protein</vt:lpstr>
      <vt:lpstr>In vitro hisGFPmek assay</vt:lpstr>
      <vt:lpstr>In vitro hisGFPmek assay</vt:lpstr>
      <vt:lpstr>Rebuilding the Voigt construct</vt:lpstr>
      <vt:lpstr>Alternative PCR/digest assembly</vt:lpstr>
      <vt:lpstr>Alternative PCR/digest assembly</vt:lpstr>
      <vt:lpstr>BB_R as well as BB_F</vt:lpstr>
      <vt:lpstr>Plans</vt:lpstr>
      <vt:lpstr>Slide 11</vt:lpstr>
      <vt:lpstr>Alternative PCR/digest assembly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Perry Tsai</dc:creator>
  <cp:lastModifiedBy>Perry Tsai</cp:lastModifiedBy>
  <cp:revision>11</cp:revision>
  <dcterms:created xsi:type="dcterms:W3CDTF">2007-07-29T17:45:35Z</dcterms:created>
  <dcterms:modified xsi:type="dcterms:W3CDTF">2007-07-30T10:20:57Z</dcterms:modified>
</cp:coreProperties>
</file>