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66" r:id="rId5"/>
    <p:sldId id="267" r:id="rId6"/>
    <p:sldId id="270" r:id="rId7"/>
    <p:sldId id="269" r:id="rId8"/>
    <p:sldId id="268" r:id="rId9"/>
    <p:sldId id="263" r:id="rId10"/>
    <p:sldId id="273" r:id="rId11"/>
    <p:sldId id="274" r:id="rId12"/>
    <p:sldId id="271" r:id="rId13"/>
    <p:sldId id="272" r:id="rId14"/>
    <p:sldId id="264" r:id="rId15"/>
    <p:sldId id="257" r:id="rId16"/>
    <p:sldId id="260" r:id="rId17"/>
    <p:sldId id="26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C2A73-A418-4273-9F6D-E272A188A0B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E5737-BBEC-41DB-9AFF-E50F9895B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Biology Group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November 24,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Verify single SNP associations using a linear model, coding blue, intermediate and brown as 1, 2 and 3 quantitatively</a:t>
            </a:r>
          </a:p>
          <a:p>
            <a:pPr lvl="1"/>
            <a:r>
              <a:rPr lang="en-US" dirty="0" smtClean="0"/>
              <a:t>Code SNP genotypes as 0,1,2 minor alleles</a:t>
            </a:r>
          </a:p>
          <a:p>
            <a:pPr lvl="1"/>
            <a:r>
              <a:rPr lang="en-US" dirty="0" smtClean="0"/>
              <a:t>Which SNP shows the largest effect—what is the Beta (compare with existing study results)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rgbClr val="FF0000"/>
                </a:solidFill>
              </a:rPr>
              <a:t>Check for existing linkage disequilibrium to toss out non-significant SNPs (QUESTION: WHY?)</a:t>
            </a:r>
          </a:p>
          <a:p>
            <a:pPr lvl="1"/>
            <a:r>
              <a:rPr lang="en-US" dirty="0" smtClean="0"/>
              <a:t>Perform SNP analysis to exclude markers in strong LD (compare to study where, they were able to exclude 13 SNPs in strong LD from the </a:t>
            </a:r>
            <a:r>
              <a:rPr lang="en-US" i="1" dirty="0" smtClean="0"/>
              <a:t>OCA2-HERC2 </a:t>
            </a:r>
            <a:r>
              <a:rPr lang="en-US" dirty="0" smtClean="0"/>
              <a:t>region)</a:t>
            </a:r>
          </a:p>
          <a:p>
            <a:pPr lvl="1"/>
            <a:r>
              <a:rPr lang="en-US" dirty="0" smtClean="0"/>
              <a:t>Perform prediction modeling using various models</a:t>
            </a:r>
          </a:p>
          <a:p>
            <a:pPr lvl="1"/>
            <a:r>
              <a:rPr lang="en-US" dirty="0" smtClean="0"/>
              <a:t>Chi-Square Goodness of Fit Test to determine which model is best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Culled from literature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371600"/>
            <a:ext cx="7620000" cy="5402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Culled from literature, cont’d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447800"/>
            <a:ext cx="6705600" cy="531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3: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actual test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taken thus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Contacted for data:</a:t>
            </a:r>
          </a:p>
          <a:p>
            <a:pPr lvl="1"/>
            <a:r>
              <a:rPr lang="en-US" dirty="0" smtClean="0"/>
              <a:t>Manfred </a:t>
            </a:r>
            <a:r>
              <a:rPr lang="en-US" dirty="0" err="1" smtClean="0"/>
              <a:t>Kayser</a:t>
            </a:r>
            <a:r>
              <a:rPr lang="en-US" dirty="0" smtClean="0"/>
              <a:t>, Professor of Forensic Molecular Biology at Erasmus University Rotterdam</a:t>
            </a:r>
          </a:p>
          <a:p>
            <a:pPr lvl="1"/>
            <a:r>
              <a:rPr lang="en-US" dirty="0" smtClean="0"/>
              <a:t>Mark Shriver, Associate Professor of Biological Anthropology at Penn State</a:t>
            </a:r>
          </a:p>
          <a:p>
            <a:pPr lvl="1"/>
            <a:r>
              <a:rPr lang="en-US" dirty="0" smtClean="0"/>
              <a:t>NCI re: Cancer Genetic Markers of Susceptibility (CGEMS) project</a:t>
            </a:r>
          </a:p>
          <a:p>
            <a:pPr lvl="2"/>
            <a:r>
              <a:rPr lang="en-US" dirty="0" smtClean="0"/>
              <a:t>research program involving genome-wide association studies (GWASs)</a:t>
            </a:r>
          </a:p>
          <a:p>
            <a:pPr lvl="2"/>
            <a:r>
              <a:rPr lang="en-US" dirty="0" smtClean="0"/>
              <a:t>created a database for common inherited genetic variants (2,300 people, 555,000 SNPs)</a:t>
            </a:r>
          </a:p>
          <a:p>
            <a:pPr lvl="2"/>
            <a:r>
              <a:rPr lang="en-US" dirty="0"/>
              <a:t>c</a:t>
            </a:r>
            <a:r>
              <a:rPr lang="en-US" dirty="0" smtClean="0"/>
              <a:t>an query the data by gene name, chromosome region, range of base pairs, individual SNP, or P value</a:t>
            </a:r>
          </a:p>
          <a:p>
            <a:pPr lvl="1"/>
            <a:r>
              <a:rPr lang="en-US" dirty="0" smtClean="0"/>
              <a:t>Worst case scenario:  use PGP 10!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Response 1 – Author of one of our 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Dear Ridhi,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procedure to get access to the data is as such that you have to provide a research </a:t>
            </a:r>
            <a:br>
              <a:rPr lang="en-US" dirty="0" smtClean="0"/>
            </a:br>
            <a:r>
              <a:rPr lang="en-US" dirty="0" smtClean="0"/>
              <a:t>proposal to the management team of the Rotterdam Study and they will than discuss it in </a:t>
            </a:r>
            <a:br>
              <a:rPr lang="en-US" dirty="0" smtClean="0"/>
            </a:br>
            <a:r>
              <a:rPr lang="en-US" dirty="0" smtClean="0"/>
              <a:t>one of their next meetings.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Please let me know if you are willing to do this and I put you in contact with a relevant </a:t>
            </a:r>
            <a:br>
              <a:rPr lang="en-US" dirty="0" smtClean="0"/>
            </a:br>
            <a:r>
              <a:rPr lang="en-US" dirty="0" smtClean="0"/>
              <a:t>person.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Note that such procedure normally is done for scientific requests with certain </a:t>
            </a:r>
            <a:br>
              <a:rPr lang="en-US" dirty="0" smtClean="0"/>
            </a:br>
            <a:r>
              <a:rPr lang="en-US" dirty="0" smtClean="0"/>
              <a:t>expectations, hence it may be a bit over the top for a normal student project.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Cheers</a:t>
            </a:r>
            <a:br>
              <a:rPr lang="en-US" dirty="0" smtClean="0"/>
            </a:br>
            <a:r>
              <a:rPr lang="en-US" dirty="0" err="1" smtClean="0"/>
              <a:t>manfred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Response 2 – </a:t>
            </a:r>
            <a:br>
              <a:rPr lang="en-US" dirty="0" smtClean="0"/>
            </a:br>
            <a:r>
              <a:rPr lang="en-US" dirty="0" smtClean="0"/>
              <a:t>NCI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Hi Ridhi,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have to either find a PI to do it for you or see if your institution could</a:t>
            </a:r>
            <a:br>
              <a:rPr lang="en-US" dirty="0" smtClean="0"/>
            </a:br>
            <a:r>
              <a:rPr lang="en-US" dirty="0" smtClean="0"/>
              <a:t>register you as a PI in institution's </a:t>
            </a:r>
            <a:r>
              <a:rPr lang="en-US" dirty="0" err="1" smtClean="0"/>
              <a:t>eRA</a:t>
            </a:r>
            <a:r>
              <a:rPr lang="en-US" dirty="0" smtClean="0"/>
              <a:t> common account in order to access</a:t>
            </a:r>
            <a:br>
              <a:rPr lang="en-US" dirty="0" smtClean="0"/>
            </a:br>
            <a:r>
              <a:rPr lang="en-US" dirty="0" err="1" smtClean="0"/>
              <a:t>dbGaP</a:t>
            </a:r>
            <a:r>
              <a:rPr lang="en-US" dirty="0" smtClean="0"/>
              <a:t> data. This is how </a:t>
            </a:r>
            <a:r>
              <a:rPr lang="en-US" dirty="0" err="1" smtClean="0"/>
              <a:t>dbGaP</a:t>
            </a:r>
            <a:r>
              <a:rPr lang="en-US" dirty="0" smtClean="0"/>
              <a:t> is setup, there is no other around.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Regards,</a:t>
            </a:r>
            <a:br>
              <a:rPr lang="en-US" dirty="0" smtClean="0"/>
            </a:br>
            <a:r>
              <a:rPr lang="en-US" dirty="0" err="1" smtClean="0"/>
              <a:t>Luning</a:t>
            </a:r>
            <a:r>
              <a:rPr lang="en-US" dirty="0" smtClean="0"/>
              <a:t> </a:t>
            </a:r>
            <a:r>
              <a:rPr lang="en-US" dirty="0" err="1" smtClean="0"/>
              <a:t>Hao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Target Consumer: </a:t>
            </a:r>
          </a:p>
          <a:p>
            <a:pPr lvl="1"/>
            <a:r>
              <a:rPr lang="en-US" dirty="0" smtClean="0"/>
              <a:t>High school student with mathematical skills, discretionary time and a keen sense of curiosity </a:t>
            </a:r>
          </a:p>
          <a:p>
            <a:pPr lvl="1">
              <a:buNone/>
            </a:pPr>
            <a:r>
              <a:rPr lang="en-US" dirty="0" smtClean="0"/>
              <a:t>OR</a:t>
            </a:r>
          </a:p>
          <a:p>
            <a:pPr lvl="1"/>
            <a:r>
              <a:rPr lang="en-US" dirty="0" smtClean="0"/>
              <a:t>Biologists with very specific, high end needs</a:t>
            </a:r>
          </a:p>
          <a:p>
            <a:pPr lvl="1">
              <a:buNone/>
            </a:pPr>
            <a:r>
              <a:rPr lang="en-US" dirty="0" smtClean="0"/>
              <a:t>OR</a:t>
            </a:r>
          </a:p>
          <a:p>
            <a:pPr lvl="1"/>
            <a:r>
              <a:rPr lang="en-US" dirty="0" smtClean="0"/>
              <a:t>Experimental geneticists</a:t>
            </a:r>
          </a:p>
          <a:p>
            <a:pPr lvl="1">
              <a:buNone/>
            </a:pPr>
            <a:r>
              <a:rPr lang="en-US" dirty="0" smtClean="0"/>
              <a:t>OR</a:t>
            </a:r>
          </a:p>
          <a:p>
            <a:pPr lvl="1"/>
            <a:r>
              <a:rPr lang="en-US" dirty="0" smtClean="0"/>
              <a:t>Clinical geneticists</a:t>
            </a:r>
          </a:p>
          <a:p>
            <a:pPr lvl="1"/>
            <a:endParaRPr lang="en-US" dirty="0"/>
          </a:p>
        </p:txBody>
      </p:sp>
      <p:pic>
        <p:nvPicPr>
          <p:cNvPr id="1026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343400"/>
            <a:ext cx="1795463" cy="1833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1: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make edit / add features to Trait-o-</a:t>
            </a:r>
            <a:r>
              <a:rPr lang="en-US" dirty="0" err="1" smtClean="0"/>
              <a:t>matic</a:t>
            </a:r>
            <a:r>
              <a:rPr lang="en-US" dirty="0" smtClean="0"/>
              <a:t> based on our bio stream research that make it more research friendly and increase its utility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61" t="16925" b="15978"/>
          <a:stretch>
            <a:fillRect/>
          </a:stretch>
        </p:blipFill>
        <p:spPr bwMode="auto">
          <a:xfrm>
            <a:off x="685800" y="1600200"/>
            <a:ext cx="7777163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600200"/>
            <a:ext cx="8109923" cy="441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Way to combine human </a:t>
            </a:r>
            <a:r>
              <a:rPr lang="en-US" dirty="0" err="1" smtClean="0"/>
              <a:t>phenome</a:t>
            </a:r>
            <a:r>
              <a:rPr lang="en-US" dirty="0" smtClean="0"/>
              <a:t> project, environment, genotype and Trait-o-</a:t>
            </a:r>
            <a:r>
              <a:rPr lang="en-US" dirty="0" err="1" smtClean="0"/>
              <a:t>matic</a:t>
            </a:r>
            <a:r>
              <a:rPr lang="en-US" dirty="0" smtClean="0"/>
              <a:t> in a consistent, usable way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895600"/>
            <a:ext cx="8627384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goal is to truly model epitasis, you need to understand all protein-protein interactions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895600"/>
            <a:ext cx="8248124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752601"/>
            <a:ext cx="8686800" cy="2732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2: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test case details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360</Words>
  <Application>Microsoft Office PowerPoint</Application>
  <PresentationFormat>On-screen Show (4:3)</PresentationFormat>
  <Paragraphs>48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Biology Group Presentation</vt:lpstr>
      <vt:lpstr>WHO?</vt:lpstr>
      <vt:lpstr>Goal 1:</vt:lpstr>
      <vt:lpstr>Example 1</vt:lpstr>
      <vt:lpstr>Example 2</vt:lpstr>
      <vt:lpstr>Example 3</vt:lpstr>
      <vt:lpstr>Example 4</vt:lpstr>
      <vt:lpstr>Example 5</vt:lpstr>
      <vt:lpstr>Goal 2:</vt:lpstr>
      <vt:lpstr>Step 1</vt:lpstr>
      <vt:lpstr>Step 2</vt:lpstr>
      <vt:lpstr>Culled from literature</vt:lpstr>
      <vt:lpstr>Culled from literature, cont’d</vt:lpstr>
      <vt:lpstr>Goal 3:</vt:lpstr>
      <vt:lpstr>Steps taken thus far</vt:lpstr>
      <vt:lpstr>Response 1 – Author of one of our papers</vt:lpstr>
      <vt:lpstr>Response 2 –  NCI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Ridhi Tariyal</dc:creator>
  <cp:lastModifiedBy>Administrator</cp:lastModifiedBy>
  <cp:revision>21</cp:revision>
  <dcterms:created xsi:type="dcterms:W3CDTF">2009-11-23T20:47:43Z</dcterms:created>
  <dcterms:modified xsi:type="dcterms:W3CDTF">2009-12-09T07:03:05Z</dcterms:modified>
</cp:coreProperties>
</file>