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sldIdLst>
    <p:sldId id="256" r:id="rId2"/>
    <p:sldId id="264" r:id="rId3"/>
    <p:sldId id="257" r:id="rId4"/>
    <p:sldId id="258" r:id="rId5"/>
    <p:sldId id="259" r:id="rId6"/>
    <p:sldId id="265" r:id="rId7"/>
    <p:sldId id="260" r:id="rId8"/>
    <p:sldId id="262" r:id="rId9"/>
    <p:sldId id="261" r:id="rId10"/>
    <p:sldId id="263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71" d="100"/>
          <a:sy n="71" d="100"/>
        </p:scale>
        <p:origin x="-1134" y="-24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2A01319-6F0C-41D8-88E4-5BAF34ED42B3}" type="datetimeFigureOut">
              <a:rPr lang="en-US" smtClean="0"/>
              <a:t>2/18/2009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E50DD9-2D70-43FA-B48F-6C56AE10C3E2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E50DD9-2D70-43FA-B48F-6C56AE10C3E2}" type="slidenum">
              <a:rPr lang="en-US" smtClean="0"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E50DD9-2D70-43FA-B48F-6C56AE10C3E2}" type="slidenum">
              <a:rPr lang="en-US" smtClean="0"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E50DD9-2D70-43FA-B48F-6C56AE10C3E2}" type="slidenum">
              <a:rPr lang="en-US" smtClean="0"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E50DD9-2D70-43FA-B48F-6C56AE10C3E2}" type="slidenum">
              <a:rPr lang="en-US" smtClean="0"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E50DD9-2D70-43FA-B48F-6C56AE10C3E2}" type="slidenum">
              <a:rPr lang="en-US" smtClean="0"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E50DD9-2D70-43FA-B48F-6C56AE10C3E2}" type="slidenum">
              <a:rPr lang="en-US" smtClean="0"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E50DD9-2D70-43FA-B48F-6C56AE10C3E2}" type="slidenum">
              <a:rPr lang="en-US" smtClean="0"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E50DD9-2D70-43FA-B48F-6C56AE10C3E2}" type="slidenum">
              <a:rPr lang="en-US" smtClean="0"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E50DD9-2D70-43FA-B48F-6C56AE10C3E2}" type="slidenum">
              <a:rPr lang="en-US" smtClean="0"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E50DD9-2D70-43FA-B48F-6C56AE10C3E2}" type="slidenum">
              <a:rPr lang="en-US" smtClean="0"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8D74848E-CE71-4FEB-9046-6976B6CD886B}" type="datetimeFigureOut">
              <a:rPr lang="en-US" smtClean="0"/>
              <a:t>2/18/2009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2DA763A9-5445-4A0B-84B7-D3CCD1054A01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74848E-CE71-4FEB-9046-6976B6CD886B}" type="datetimeFigureOut">
              <a:rPr lang="en-US" smtClean="0"/>
              <a:t>2/18/2009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763A9-5445-4A0B-84B7-D3CCD1054A0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74848E-CE71-4FEB-9046-6976B6CD886B}" type="datetimeFigureOut">
              <a:rPr lang="en-US" smtClean="0"/>
              <a:t>2/18/2009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763A9-5445-4A0B-84B7-D3CCD1054A0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8D74848E-CE71-4FEB-9046-6976B6CD886B}" type="datetimeFigureOut">
              <a:rPr lang="en-US" smtClean="0"/>
              <a:t>2/18/2009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2DA763A9-5445-4A0B-84B7-D3CCD1054A01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8D74848E-CE71-4FEB-9046-6976B6CD886B}" type="datetimeFigureOut">
              <a:rPr lang="en-US" smtClean="0"/>
              <a:t>2/18/2009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2DA763A9-5445-4A0B-84B7-D3CCD1054A01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74848E-CE71-4FEB-9046-6976B6CD886B}" type="datetimeFigureOut">
              <a:rPr lang="en-US" smtClean="0"/>
              <a:t>2/18/2009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763A9-5445-4A0B-84B7-D3CCD1054A01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74848E-CE71-4FEB-9046-6976B6CD886B}" type="datetimeFigureOut">
              <a:rPr lang="en-US" smtClean="0"/>
              <a:t>2/18/2009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763A9-5445-4A0B-84B7-D3CCD1054A01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8D74848E-CE71-4FEB-9046-6976B6CD886B}" type="datetimeFigureOut">
              <a:rPr lang="en-US" smtClean="0"/>
              <a:t>2/18/2009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2DA763A9-5445-4A0B-84B7-D3CCD1054A01}" type="slidenum">
              <a:rPr lang="en-US" smtClean="0"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74848E-CE71-4FEB-9046-6976B6CD886B}" type="datetimeFigureOut">
              <a:rPr lang="en-US" smtClean="0"/>
              <a:t>2/18/2009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763A9-5445-4A0B-84B7-D3CCD1054A0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8D74848E-CE71-4FEB-9046-6976B6CD886B}" type="datetimeFigureOut">
              <a:rPr lang="en-US" smtClean="0"/>
              <a:t>2/18/2009</a:t>
            </a:fld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2DA763A9-5445-4A0B-84B7-D3CCD1054A01}" type="slidenum">
              <a:rPr lang="en-US" smtClean="0"/>
              <a:t>‹#›</a:t>
            </a:fld>
            <a:endParaRPr lang="en-US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8D74848E-CE71-4FEB-9046-6976B6CD886B}" type="datetimeFigureOut">
              <a:rPr lang="en-US" smtClean="0"/>
              <a:t>2/18/2009</a:t>
            </a:fld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2DA763A9-5445-4A0B-84B7-D3CCD1054A01}" type="slidenum">
              <a:rPr lang="en-US" smtClean="0"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8D74848E-CE71-4FEB-9046-6976B6CD886B}" type="datetimeFigureOut">
              <a:rPr lang="en-US" smtClean="0"/>
              <a:t>2/18/2009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2DA763A9-5445-4A0B-84B7-D3CCD1054A01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81200" y="2590800"/>
            <a:ext cx="7162800" cy="2275362"/>
          </a:xfrm>
        </p:spPr>
        <p:txBody>
          <a:bodyPr/>
          <a:lstStyle/>
          <a:p>
            <a:pPr algn="ctr"/>
            <a:r>
              <a:rPr lang="en-US" u="sng" dirty="0" smtClean="0"/>
              <a:t>Drug Delivery “Vectors”</a:t>
            </a:r>
            <a:br>
              <a:rPr lang="en-US" u="sng" dirty="0" smtClean="0"/>
            </a:br>
            <a:r>
              <a:rPr lang="en-US" u="sng" dirty="0" smtClean="0"/>
              <a:t/>
            </a:r>
            <a:br>
              <a:rPr lang="en-US" u="sng" dirty="0" smtClean="0"/>
            </a:br>
            <a:r>
              <a:rPr lang="en-US" u="sng" dirty="0" smtClean="0"/>
              <a:t> </a:t>
            </a:r>
            <a:r>
              <a:rPr lang="en-US" sz="2400" u="sng" dirty="0" err="1" smtClean="0"/>
              <a:t>nanoparticles</a:t>
            </a:r>
            <a:r>
              <a:rPr lang="en-US" sz="2400" u="sng" dirty="0" smtClean="0"/>
              <a:t>, bacteria, and viruses</a:t>
            </a:r>
            <a:endParaRPr lang="en-US" sz="2400" u="sng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endParaRPr lang="en-US" dirty="0" smtClean="0"/>
          </a:p>
          <a:p>
            <a:pPr algn="r"/>
            <a:endParaRPr lang="en-US" dirty="0" smtClean="0"/>
          </a:p>
          <a:p>
            <a:pPr algn="r"/>
            <a:endParaRPr lang="en-US" dirty="0" smtClean="0"/>
          </a:p>
          <a:p>
            <a:pPr algn="r"/>
            <a:r>
              <a:rPr lang="en-US" dirty="0" smtClean="0"/>
              <a:t>Bobby Wei</a:t>
            </a:r>
          </a:p>
          <a:p>
            <a:pPr algn="r"/>
            <a:r>
              <a:rPr lang="en-US" dirty="0" smtClean="0"/>
              <a:t>Stanford </a:t>
            </a:r>
            <a:r>
              <a:rPr lang="en-US" dirty="0" err="1" smtClean="0"/>
              <a:t>iGEM</a:t>
            </a:r>
            <a:r>
              <a:rPr lang="en-US" dirty="0" smtClean="0"/>
              <a:t> 08-09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Solutions (difficulty assessed based on limited lab knowledge)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Umm…: We could engineer a synthetic particle of our own design and of novel composition that mimics the properties of a bacterial or viral vector</a:t>
            </a:r>
          </a:p>
          <a:p>
            <a:r>
              <a:rPr lang="en-US" dirty="0" smtClean="0"/>
              <a:t>Less insane: We could recreate and improve upon the </a:t>
            </a:r>
            <a:r>
              <a:rPr lang="en-US" dirty="0" err="1" smtClean="0"/>
              <a:t>nanocage</a:t>
            </a:r>
            <a:r>
              <a:rPr lang="en-US" dirty="0" smtClean="0"/>
              <a:t> model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sz="quarter" idx="2"/>
          </p:nvPr>
        </p:nvSpPr>
        <p:spPr/>
        <p:txBody>
          <a:bodyPr/>
          <a:lstStyle/>
          <a:p>
            <a:r>
              <a:rPr lang="en-US" dirty="0" smtClean="0"/>
              <a:t>Feasible: We could create a new </a:t>
            </a:r>
            <a:r>
              <a:rPr lang="en-US" dirty="0" err="1" smtClean="0"/>
              <a:t>nano</a:t>
            </a:r>
            <a:r>
              <a:rPr lang="en-US" dirty="0" smtClean="0"/>
              <a:t>-particle that targets a lesser-known type of virus or tumor</a:t>
            </a:r>
          </a:p>
          <a:p>
            <a:r>
              <a:rPr lang="en-US" dirty="0" smtClean="0"/>
              <a:t>Almost underachieving: We could mooch off of Dr. </a:t>
            </a:r>
            <a:r>
              <a:rPr lang="en-US" dirty="0" err="1" smtClean="0"/>
              <a:t>Smolke’s</a:t>
            </a:r>
            <a:r>
              <a:rPr lang="en-US" dirty="0" smtClean="0"/>
              <a:t> work with “intelligent molecules that seek and destroy </a:t>
            </a:r>
            <a:r>
              <a:rPr lang="en-US" smtClean="0"/>
              <a:t>diseased cells.”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Problem? Cancer. Enough said.</a:t>
            </a:r>
            <a:endParaRPr lang="en-US" dirty="0"/>
          </a:p>
        </p:txBody>
      </p:sp>
      <p:pic>
        <p:nvPicPr>
          <p:cNvPr id="4" name="Content Placeholder 3" descr="Cancersucks.JPG"/>
          <p:cNvPicPr>
            <a:picLocks noGrp="1" noChangeAspect="1"/>
          </p:cNvPicPr>
          <p:nvPr>
            <p:ph sz="quarter" idx="1"/>
          </p:nvPr>
        </p:nvPicPr>
        <p:blipFill>
          <a:blip r:embed="rId3"/>
          <a:stretch>
            <a:fillRect/>
          </a:stretch>
        </p:blipFill>
        <p:spPr>
          <a:xfrm>
            <a:off x="685800" y="1981200"/>
            <a:ext cx="3276600" cy="1965960"/>
          </a:xfrm>
        </p:spPr>
      </p:pic>
      <p:pic>
        <p:nvPicPr>
          <p:cNvPr id="5" name="Picture 4" descr="Smoker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43400" y="3145715"/>
            <a:ext cx="3543300" cy="3293185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Bacteria-Mediated Delivery of </a:t>
            </a:r>
            <a:r>
              <a:rPr lang="en-US" dirty="0" err="1" smtClean="0"/>
              <a:t>Nanoparticles</a:t>
            </a:r>
            <a:r>
              <a:rPr lang="en-US" dirty="0" smtClean="0"/>
              <a:t> and cargo into cells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543800" cy="4572000"/>
          </a:xfrm>
        </p:spPr>
        <p:txBody>
          <a:bodyPr>
            <a:normAutofit lnSpcReduction="10000"/>
          </a:bodyPr>
          <a:lstStyle/>
          <a:p>
            <a:r>
              <a:rPr lang="en-US" b="1" dirty="0" smtClean="0"/>
              <a:t>Feasible mechanism</a:t>
            </a:r>
            <a:r>
              <a:rPr lang="en-US" dirty="0" smtClean="0"/>
              <a:t>: use of biotin and </a:t>
            </a:r>
            <a:r>
              <a:rPr lang="en-US" dirty="0" err="1" smtClean="0"/>
              <a:t>streptavidin</a:t>
            </a:r>
            <a:r>
              <a:rPr lang="en-US" dirty="0" smtClean="0"/>
              <a:t> proteins to attach cargo to benign bacteria</a:t>
            </a:r>
          </a:p>
          <a:p>
            <a:r>
              <a:rPr lang="en-US" b="1" dirty="0" err="1" smtClean="0"/>
              <a:t>Streptavidin</a:t>
            </a:r>
            <a:r>
              <a:rPr lang="en-US" dirty="0" smtClean="0"/>
              <a:t> has one of the strongest non-covalent interactions known to chemistry with the vitamin biotin</a:t>
            </a:r>
          </a:p>
          <a:p>
            <a:r>
              <a:rPr lang="en-US" b="1" dirty="0" smtClean="0"/>
              <a:t>Biotin </a:t>
            </a:r>
            <a:r>
              <a:rPr lang="en-US" dirty="0" smtClean="0"/>
              <a:t>is a water-soluble B-complex vitamin that can be easily added to antibodies</a:t>
            </a:r>
          </a:p>
          <a:p>
            <a:r>
              <a:rPr lang="en-US" dirty="0" err="1" smtClean="0"/>
              <a:t>Biotinylated</a:t>
            </a:r>
            <a:r>
              <a:rPr lang="en-US" dirty="0" smtClean="0"/>
              <a:t> antibodies latch onto receptor proteins on a bacteria’s surface and also bind to </a:t>
            </a:r>
            <a:r>
              <a:rPr lang="en-US" dirty="0" err="1" smtClean="0"/>
              <a:t>streptavidin</a:t>
            </a:r>
            <a:r>
              <a:rPr lang="en-US" dirty="0" smtClean="0"/>
              <a:t>-coated </a:t>
            </a:r>
            <a:r>
              <a:rPr lang="en-US" dirty="0" err="1" smtClean="0"/>
              <a:t>nanobots</a:t>
            </a:r>
            <a:endParaRPr lang="en-US" dirty="0" smtClean="0"/>
          </a:p>
          <a:p>
            <a:r>
              <a:rPr lang="en-US" dirty="0" smtClean="0"/>
              <a:t>Basis behind </a:t>
            </a:r>
            <a:r>
              <a:rPr lang="en-US" b="1" dirty="0" err="1" smtClean="0"/>
              <a:t>immunoprecipitation</a:t>
            </a:r>
            <a:endParaRPr lang="en-US" b="1" dirty="0" smtClean="0"/>
          </a:p>
          <a:p>
            <a:endParaRPr lang="en-US" dirty="0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r"/>
            <a:r>
              <a:rPr lang="en-US" sz="2800" b="1" dirty="0" smtClean="0"/>
              <a:t>In a nutshell</a:t>
            </a:r>
            <a:r>
              <a:rPr lang="en-US" sz="2800" dirty="0" smtClean="0"/>
              <a:t>: Stick cargo onto bacteria, and then let </a:t>
            </a:r>
            <a:r>
              <a:rPr lang="en-US" sz="2800" dirty="0" err="1" smtClean="0"/>
              <a:t>endocytosis</a:t>
            </a:r>
            <a:r>
              <a:rPr lang="en-US" sz="2800" dirty="0" smtClean="0"/>
              <a:t> occur </a:t>
            </a:r>
            <a:endParaRPr lang="en-US" sz="2800" dirty="0"/>
          </a:p>
        </p:txBody>
      </p:sp>
      <p:pic>
        <p:nvPicPr>
          <p:cNvPr id="4" name="Content Placeholder 3" descr="nnano.2007.149-f1.jpg"/>
          <p:cNvPicPr>
            <a:picLocks noGrp="1" noChangeAspect="1"/>
          </p:cNvPicPr>
          <p:nvPr>
            <p:ph sz="quarter" idx="1"/>
          </p:nvPr>
        </p:nvPicPr>
        <p:blipFill>
          <a:blip r:embed="rId3"/>
          <a:stretch>
            <a:fillRect/>
          </a:stretch>
        </p:blipFill>
        <p:spPr>
          <a:xfrm>
            <a:off x="1295401" y="1600200"/>
            <a:ext cx="5638800" cy="4873625"/>
          </a:xfr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0010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Another example: Bioengineering Bacteria for Drug delivery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733800" cy="4572000"/>
          </a:xfrm>
        </p:spPr>
        <p:txBody>
          <a:bodyPr>
            <a:normAutofit/>
          </a:bodyPr>
          <a:lstStyle/>
          <a:p>
            <a:r>
              <a:rPr lang="en-US" b="1" dirty="0" err="1" smtClean="0"/>
              <a:t>Osel</a:t>
            </a:r>
            <a:r>
              <a:rPr lang="en-US" dirty="0" smtClean="0"/>
              <a:t> (based in Santa Clara) turns </a:t>
            </a:r>
            <a:r>
              <a:rPr lang="en-US" b="1" dirty="0" smtClean="0"/>
              <a:t>Lactobacillus</a:t>
            </a:r>
            <a:r>
              <a:rPr lang="en-US" dirty="0" smtClean="0"/>
              <a:t> </a:t>
            </a:r>
            <a:r>
              <a:rPr lang="en-US" dirty="0" smtClean="0"/>
              <a:t>into a </a:t>
            </a:r>
            <a:r>
              <a:rPr lang="en-US" dirty="0" smtClean="0"/>
              <a:t>local drug factory for prevention of HIV infection</a:t>
            </a:r>
          </a:p>
          <a:p>
            <a:r>
              <a:rPr lang="en-US" dirty="0" smtClean="0"/>
              <a:t>Mechanism: Using bacteria type endogenous to body to express desired genes</a:t>
            </a:r>
          </a:p>
          <a:p>
            <a:endParaRPr lang="en-US" dirty="0" smtClean="0"/>
          </a:p>
          <a:p>
            <a:endParaRPr lang="en-US" altLang="zh-CN" dirty="0" smtClean="0"/>
          </a:p>
        </p:txBody>
      </p:sp>
      <p:pic>
        <p:nvPicPr>
          <p:cNvPr id="5" name="Picture 4" descr="Lactobacillus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53000" y="2438400"/>
            <a:ext cx="2895600" cy="245110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“</a:t>
            </a:r>
            <a:r>
              <a:rPr lang="en-US" dirty="0" err="1" smtClean="0"/>
              <a:t>Baterial</a:t>
            </a:r>
            <a:r>
              <a:rPr lang="en-US" dirty="0" smtClean="0"/>
              <a:t> therapeutics”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What </a:t>
            </a:r>
            <a:r>
              <a:rPr lang="en-US" b="1" dirty="0" err="1" smtClean="0"/>
              <a:t>Osel</a:t>
            </a:r>
            <a:r>
              <a:rPr lang="en-US" dirty="0" smtClean="0"/>
              <a:t> does: Lactobacillus is the most common bacteria that dwells in the vaginal tract of women. </a:t>
            </a:r>
            <a:r>
              <a:rPr lang="en-US" dirty="0" err="1" smtClean="0"/>
              <a:t>Osel</a:t>
            </a:r>
            <a:r>
              <a:rPr lang="en-US" dirty="0" smtClean="0"/>
              <a:t> bioengineered it to deliver </a:t>
            </a:r>
            <a:r>
              <a:rPr lang="en-US" dirty="0" err="1" smtClean="0"/>
              <a:t>C</a:t>
            </a:r>
            <a:r>
              <a:rPr lang="en-US" b="1" dirty="0" err="1" smtClean="0"/>
              <a:t>yano-virin</a:t>
            </a:r>
            <a:r>
              <a:rPr lang="en-US" b="1" dirty="0" smtClean="0"/>
              <a:t> N</a:t>
            </a:r>
            <a:r>
              <a:rPr lang="en-US" dirty="0" smtClean="0"/>
              <a:t>, a potent inhibitor of HIV, to mucosal surfaces</a:t>
            </a:r>
          </a:p>
          <a:p>
            <a:r>
              <a:rPr lang="en-US" dirty="0" smtClean="0"/>
              <a:t>Lactobacillus was altered to express </a:t>
            </a:r>
            <a:r>
              <a:rPr lang="en-US" altLang="zh-CN" dirty="0" smtClean="0"/>
              <a:t>CV-N at potent enough levels to block HIV infection</a:t>
            </a:r>
            <a:endParaRPr lang="en-US" dirty="0"/>
          </a:p>
        </p:txBody>
      </p:sp>
      <p:pic>
        <p:nvPicPr>
          <p:cNvPr id="5" name="Content Placeholder 4" descr="cyanovirinN.gif"/>
          <p:cNvPicPr>
            <a:picLocks noGrp="1" noChangeAspect="1"/>
          </p:cNvPicPr>
          <p:nvPr>
            <p:ph sz="quarter" idx="2"/>
          </p:nvPr>
        </p:nvPicPr>
        <p:blipFill>
          <a:blip r:embed="rId3"/>
          <a:stretch>
            <a:fillRect/>
          </a:stretch>
        </p:blipFill>
        <p:spPr>
          <a:xfrm>
            <a:off x="4270375" y="2514600"/>
            <a:ext cx="3657600" cy="2743200"/>
          </a:xfr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Plant Virus particles as oral drug delivery vehicle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2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Cow Pea Mosaic Virus (CPMV) is a favorite for researchers; benign and easy to mass-produce</a:t>
            </a:r>
          </a:p>
          <a:p>
            <a:r>
              <a:rPr lang="en-US" dirty="0" smtClean="0"/>
              <a:t>CPMV </a:t>
            </a:r>
            <a:r>
              <a:rPr lang="en-US" dirty="0" err="1" smtClean="0"/>
              <a:t>nanoparticles</a:t>
            </a:r>
            <a:r>
              <a:rPr lang="en-US" dirty="0" smtClean="0"/>
              <a:t> (just the protein shell) can pass through the digestive system intact, and into the bloodstream</a:t>
            </a:r>
            <a:endParaRPr lang="en-US" dirty="0"/>
          </a:p>
        </p:txBody>
      </p:sp>
      <p:pic>
        <p:nvPicPr>
          <p:cNvPr id="7" name="Content Placeholder 6" descr="CPMV.jpg"/>
          <p:cNvPicPr>
            <a:picLocks noGrp="1" noChangeAspect="1"/>
          </p:cNvPicPr>
          <p:nvPr>
            <p:ph sz="quarter" idx="4"/>
          </p:nvPr>
        </p:nvPicPr>
        <p:blipFill>
          <a:blip r:embed="rId3"/>
          <a:stretch>
            <a:fillRect/>
          </a:stretch>
        </p:blipFill>
        <p:spPr>
          <a:xfrm>
            <a:off x="4371975" y="2476500"/>
            <a:ext cx="3657600" cy="3657600"/>
          </a:xfr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After ingestion CPMV </a:t>
            </a:r>
            <a:r>
              <a:rPr lang="en-US" dirty="0" err="1" smtClean="0"/>
              <a:t>nanoparticles</a:t>
            </a:r>
            <a:r>
              <a:rPr lang="en-US" dirty="0" smtClean="0"/>
              <a:t> found widely distributed throughout animals’ bodies</a:t>
            </a:r>
          </a:p>
          <a:p>
            <a:r>
              <a:rPr lang="en-US" dirty="0" smtClean="0"/>
              <a:t>Mechanism</a:t>
            </a:r>
          </a:p>
          <a:p>
            <a:pPr lvl="1"/>
            <a:r>
              <a:rPr lang="en-US" dirty="0" smtClean="0"/>
              <a:t>Attach tumor-targeting molecules </a:t>
            </a:r>
            <a:r>
              <a:rPr lang="en-US" dirty="0" smtClean="0"/>
              <a:t>(signal peptides) to </a:t>
            </a:r>
            <a:r>
              <a:rPr lang="en-US" dirty="0" smtClean="0"/>
              <a:t>surface and encapsulate drugs in the interior</a:t>
            </a:r>
          </a:p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/>
        <p:txBody>
          <a:bodyPr/>
          <a:lstStyle/>
          <a:p>
            <a:r>
              <a:rPr lang="en-US" dirty="0" smtClean="0"/>
              <a:t>Advantages:</a:t>
            </a:r>
          </a:p>
          <a:p>
            <a:pPr lvl="1"/>
            <a:r>
              <a:rPr lang="en-US" dirty="0" smtClean="0"/>
              <a:t>Stability</a:t>
            </a:r>
          </a:p>
          <a:p>
            <a:pPr lvl="2"/>
            <a:r>
              <a:rPr lang="en-US" dirty="0" smtClean="0"/>
              <a:t>Enclosed space doesn’t leak</a:t>
            </a:r>
          </a:p>
          <a:p>
            <a:pPr lvl="1"/>
            <a:r>
              <a:rPr lang="en-US" dirty="0" smtClean="0"/>
              <a:t>Ease of manufacture</a:t>
            </a:r>
          </a:p>
          <a:p>
            <a:pPr lvl="1"/>
            <a:r>
              <a:rPr lang="en-US" dirty="0" smtClean="0"/>
              <a:t>Ability to target cells</a:t>
            </a:r>
          </a:p>
          <a:p>
            <a:pPr lvl="1"/>
            <a:r>
              <a:rPr lang="en-US" dirty="0" smtClean="0"/>
              <a:t>Ability to carry therapeutic cargo</a:t>
            </a:r>
          </a:p>
          <a:p>
            <a:pPr lvl="1"/>
            <a:r>
              <a:rPr lang="en-US" dirty="0" smtClean="0"/>
              <a:t>Ingestion</a:t>
            </a:r>
          </a:p>
          <a:p>
            <a:pPr lvl="1"/>
            <a:r>
              <a:rPr lang="en-US" dirty="0" smtClean="0"/>
              <a:t>Alleviate side effects of chemotherapy</a:t>
            </a:r>
          </a:p>
          <a:p>
            <a:pPr lvl="1"/>
            <a:endParaRPr lang="en-US" dirty="0" smtClean="0"/>
          </a:p>
          <a:p>
            <a:pPr lvl="2"/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frontiers of synthetic biology: </a:t>
            </a:r>
            <a:r>
              <a:rPr lang="en-US" dirty="0" err="1" smtClean="0"/>
              <a:t>nanocages</a:t>
            </a:r>
            <a:r>
              <a:rPr lang="en-US" dirty="0" smtClean="0"/>
              <a:t> and gels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Karen </a:t>
            </a:r>
            <a:r>
              <a:rPr lang="en-US" dirty="0" err="1" smtClean="0"/>
              <a:t>Wooley</a:t>
            </a:r>
            <a:r>
              <a:rPr lang="en-US" dirty="0" smtClean="0"/>
              <a:t> of </a:t>
            </a:r>
            <a:r>
              <a:rPr lang="en-US" dirty="0" err="1" smtClean="0"/>
              <a:t>WashU</a:t>
            </a:r>
            <a:r>
              <a:rPr lang="en-US" dirty="0" smtClean="0"/>
              <a:t> constructed a molecular cage surrounding a polymer core</a:t>
            </a:r>
          </a:p>
          <a:p>
            <a:r>
              <a:rPr lang="en-US" dirty="0" smtClean="0"/>
              <a:t>Remove core and line reactive chemical groups on the inside and outside, and you have a virus-mimicking </a:t>
            </a:r>
            <a:r>
              <a:rPr lang="en-US" dirty="0" err="1" smtClean="0"/>
              <a:t>nanocage</a:t>
            </a:r>
            <a:endParaRPr lang="en-US" dirty="0" smtClean="0"/>
          </a:p>
          <a:p>
            <a:r>
              <a:rPr lang="en-US" dirty="0" smtClean="0"/>
              <a:t>Can carry drugs and target cancer cells like viruses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Advantages</a:t>
            </a:r>
          </a:p>
          <a:p>
            <a:pPr lvl="1"/>
            <a:r>
              <a:rPr lang="en-US" dirty="0" smtClean="0"/>
              <a:t>Personalization</a:t>
            </a:r>
          </a:p>
          <a:p>
            <a:pPr lvl="2"/>
            <a:r>
              <a:rPr lang="en-US" dirty="0" smtClean="0"/>
              <a:t>Ability to create synthetic systems instead of relying on existing virus</a:t>
            </a:r>
          </a:p>
          <a:p>
            <a:pPr lvl="1"/>
            <a:r>
              <a:rPr lang="en-US" dirty="0" smtClean="0"/>
              <a:t>Chemical groups you attach to the inside and outside control the </a:t>
            </a:r>
            <a:r>
              <a:rPr lang="en-US" dirty="0" err="1" smtClean="0"/>
              <a:t>hydrophillicity</a:t>
            </a:r>
            <a:r>
              <a:rPr lang="en-US" dirty="0" smtClean="0"/>
              <a:t> of that surface</a:t>
            </a:r>
          </a:p>
          <a:p>
            <a:pPr lvl="2"/>
            <a:r>
              <a:rPr lang="en-US" dirty="0" smtClean="0"/>
              <a:t>Solves the problem of water-insoluble anti-cancer drugs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141</TotalTime>
  <Words>473</Words>
  <Application>Microsoft Office PowerPoint</Application>
  <PresentationFormat>On-screen Show (4:3)</PresentationFormat>
  <Paragraphs>58</Paragraphs>
  <Slides>10</Slides>
  <Notes>10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Oriel</vt:lpstr>
      <vt:lpstr>Drug Delivery “Vectors”   nanoparticles, bacteria, and viruses</vt:lpstr>
      <vt:lpstr>Problem? Cancer. Enough said.</vt:lpstr>
      <vt:lpstr>Bacteria-Mediated Delivery of Nanoparticles and cargo into cells</vt:lpstr>
      <vt:lpstr>In a nutshell: Stick cargo onto bacteria, and then let endocytosis occur </vt:lpstr>
      <vt:lpstr>Another example: Bioengineering Bacteria for Drug delivery</vt:lpstr>
      <vt:lpstr>“Baterial therapeutics”</vt:lpstr>
      <vt:lpstr>Plant Virus particles as oral drug delivery vehicle</vt:lpstr>
      <vt:lpstr>Slide 8</vt:lpstr>
      <vt:lpstr>frontiers of synthetic biology: nanocages and gels</vt:lpstr>
      <vt:lpstr>Solutions (difficulty assessed based on limited lab knowledge)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Drug Delivery “Vectors”   nanoparticles, bacteria, and viruses</dc:title>
  <dc:creator>bwei</dc:creator>
  <cp:lastModifiedBy>bwei</cp:lastModifiedBy>
  <cp:revision>2</cp:revision>
  <dcterms:created xsi:type="dcterms:W3CDTF">2009-02-18T09:27:47Z</dcterms:created>
  <dcterms:modified xsi:type="dcterms:W3CDTF">2009-02-18T11:49:17Z</dcterms:modified>
</cp:coreProperties>
</file>