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9" r:id="rId20"/>
    <p:sldId id="275" r:id="rId21"/>
    <p:sldId id="278" r:id="rId22"/>
    <p:sldId id="274" r:id="rId23"/>
    <p:sldId id="276" r:id="rId24"/>
    <p:sldId id="277" r:id="rId25"/>
    <p:sldId id="280" r:id="rId26"/>
    <p:sldId id="281" r:id="rId27"/>
    <p:sldId id="282" r:id="rId28"/>
    <p:sldId id="283" r:id="rId29"/>
    <p:sldId id="284" r:id="rId30"/>
    <p:sldId id="288" r:id="rId31"/>
    <p:sldId id="289" r:id="rId32"/>
    <p:sldId id="285" r:id="rId33"/>
    <p:sldId id="286" r:id="rId34"/>
    <p:sldId id="287" r:id="rId35"/>
    <p:sldId id="290" r:id="rId36"/>
    <p:sldId id="291" r:id="rId37"/>
    <p:sldId id="303" r:id="rId38"/>
    <p:sldId id="292" r:id="rId39"/>
    <p:sldId id="293" r:id="rId40"/>
    <p:sldId id="294" r:id="rId41"/>
    <p:sldId id="304" r:id="rId42"/>
    <p:sldId id="295" r:id="rId43"/>
    <p:sldId id="296" r:id="rId44"/>
    <p:sldId id="305" r:id="rId45"/>
    <p:sldId id="297" r:id="rId46"/>
    <p:sldId id="298" r:id="rId47"/>
    <p:sldId id="300" r:id="rId48"/>
    <p:sldId id="301"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1" r:id="rId94"/>
    <p:sldId id="350" r:id="rId95"/>
    <p:sldId id="352" r:id="rId96"/>
    <p:sldId id="353" r:id="rId97"/>
    <p:sldId id="354" r:id="rId98"/>
    <p:sldId id="355" r:id="rId99"/>
    <p:sldId id="356" r:id="rId100"/>
    <p:sldId id="358" r:id="rId101"/>
    <p:sldId id="359" r:id="rId102"/>
    <p:sldId id="357" r:id="rId103"/>
    <p:sldId id="360" r:id="rId104"/>
    <p:sldId id="361" r:id="rId105"/>
    <p:sldId id="364" r:id="rId106"/>
    <p:sldId id="362" r:id="rId107"/>
    <p:sldId id="367" r:id="rId108"/>
    <p:sldId id="363" r:id="rId109"/>
    <p:sldId id="366" r:id="rId110"/>
    <p:sldId id="365" r:id="rId111"/>
    <p:sldId id="368" r:id="rId112"/>
    <p:sldId id="369" r:id="rId113"/>
    <p:sldId id="380" r:id="rId114"/>
    <p:sldId id="370" r:id="rId115"/>
    <p:sldId id="371" r:id="rId116"/>
    <p:sldId id="372" r:id="rId117"/>
    <p:sldId id="373" r:id="rId118"/>
    <p:sldId id="374" r:id="rId119"/>
    <p:sldId id="375" r:id="rId120"/>
    <p:sldId id="376" r:id="rId121"/>
    <p:sldId id="377" r:id="rId122"/>
    <p:sldId id="378" r:id="rId123"/>
    <p:sldId id="379" r:id="rId1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76" d="100"/>
          <a:sy n="76" d="100"/>
        </p:scale>
        <p:origin x="-2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printerSettings" Target="printerSettings/printerSettings1.bin"/><Relationship Id="rId126" Type="http://schemas.openxmlformats.org/officeDocument/2006/relationships/presProps" Target="presProps.xml"/><Relationship Id="rId127" Type="http://schemas.openxmlformats.org/officeDocument/2006/relationships/viewProps" Target="viewProps.xml"/><Relationship Id="rId128" Type="http://schemas.openxmlformats.org/officeDocument/2006/relationships/theme" Target="theme/theme1.xml"/><Relationship Id="rId12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51D361-591F-4494-AB93-B8002533998B}" type="datetimeFigureOut">
              <a:rPr lang="en-US" smtClean="0"/>
              <a:pPr/>
              <a:t>5/2/14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1D361-591F-4494-AB93-B8002533998B}" type="datetimeFigureOut">
              <a:rPr lang="en-US" smtClean="0"/>
              <a:pPr/>
              <a:t>5/2/14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1D361-591F-4494-AB93-B8002533998B}" type="datetimeFigureOut">
              <a:rPr lang="en-US" smtClean="0"/>
              <a:pPr/>
              <a:t>5/2/14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51D361-591F-4494-AB93-B8002533998B}" type="datetimeFigureOut">
              <a:rPr lang="en-US" smtClean="0"/>
              <a:pPr/>
              <a:t>5/2/14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51D361-591F-4494-AB93-B8002533998B}" type="datetimeFigureOut">
              <a:rPr lang="en-US" smtClean="0"/>
              <a:pPr/>
              <a:t>5/2/14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51D361-591F-4494-AB93-B8002533998B}" type="datetimeFigureOut">
              <a:rPr lang="en-US" smtClean="0"/>
              <a:pPr/>
              <a:t>5/2/14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51D361-591F-4494-AB93-B8002533998B}" type="datetimeFigureOut">
              <a:rPr lang="en-US" smtClean="0"/>
              <a:pPr/>
              <a:t>5/2/14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51D361-591F-4494-AB93-B8002533998B}" type="datetimeFigureOut">
              <a:rPr lang="en-US" smtClean="0"/>
              <a:pPr/>
              <a:t>5/2/14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51D361-591F-4494-AB93-B8002533998B}" type="datetimeFigureOut">
              <a:rPr lang="en-US" smtClean="0"/>
              <a:pPr/>
              <a:t>5/2/14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1D361-591F-4494-AB93-B8002533998B}" type="datetimeFigureOut">
              <a:rPr lang="en-US" smtClean="0"/>
              <a:pPr/>
              <a:t>5/2/14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51D361-591F-4494-AB93-B8002533998B}" type="datetimeFigureOut">
              <a:rPr lang="en-US" smtClean="0"/>
              <a:pPr/>
              <a:t>5/2/14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B7E3C-0686-4FF8-B0F5-E52DD344C1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1D361-591F-4494-AB93-B8002533998B}" type="datetimeFigureOut">
              <a:rPr lang="en-US" smtClean="0"/>
              <a:pPr/>
              <a:t>5/2/14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B7E3C-0686-4FF8-B0F5-E52DD344C1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gif"/></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gif"/></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0.gi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1.jpe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2.gi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3.jpe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556781/student_view0/chapter31/animation_quiz_1.html" TargetMode="External"/><Relationship Id="rId3" Type="http://schemas.openxmlformats.org/officeDocument/2006/relationships/image" Target="../media/image85.jpe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6.gif"/></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healthychildren.org/English/safety-prevention/immunizations/pages/How-do-Vaccines-Work.aspx?nfstatus=401&amp;nftoken=00000000-0000-0000-0000-000000000000&amp;nfstatusdescription=ERROR:+No+local+token" TargetMode="External"/><Relationship Id="rId3" Type="http://schemas.openxmlformats.org/officeDocument/2006/relationships/hyperlink" Target="http://www.historyofvaccines.org/content/how-vaccines-work"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7.jpe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8.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9.gi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brary.thinkquest.org/20994/data/task8-2.html" TargetMode="External"/><Relationship Id="rId3" Type="http://schemas.openxmlformats.org/officeDocument/2006/relationships/image" Target="../media/image90.gif"/></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2.jpe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3.jpe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4.jpe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org/wgbh/pages/frontline/teach/vaccine/" TargetMode="External"/><Relationship Id="rId3" Type="http://schemas.openxmlformats.org/officeDocument/2006/relationships/hyperlink" Target="http://www.hrsa.gov/vaccinecompensation/adverseeffect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ovie2k.to/Contagion-watch-movie-1033665.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hRzOwSTkF0s" TargetMode="External"/><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MXPaee0uEQM"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bc.net.au/science/features/sars/default.htm" TargetMode="External"/><Relationship Id="rId3" Type="http://schemas.openxmlformats.org/officeDocument/2006/relationships/hyperlink" Target="http://learn.genetics.utah.edu/archive/sars/inde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www.scientificamerican.com/article.cfm?id=sars-evolution-traced" TargetMode="External"/><Relationship Id="rId4" Type="http://schemas.openxmlformats.org/officeDocument/2006/relationships/hyperlink" Target="http://learn.genetics.utah.edu/archive/sars/index.html" TargetMode="External"/><Relationship Id="rId1" Type="http://schemas.openxmlformats.org/officeDocument/2006/relationships/slideLayout" Target="../slideLayouts/slideLayout2.xml"/><Relationship Id="rId2" Type="http://schemas.openxmlformats.org/officeDocument/2006/relationships/hyperlink" Target="http://www.smartplanet.com/blog/science-scope/study-shows-how-swiftly-infectious-viruses-evolve/12136"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mithsonianmag.com/science-nature/Stopping_a_Scourge.html" TargetMode="External"/><Relationship Id="rId3" Type="http://schemas.openxmlformats.org/officeDocument/2006/relationships/image" Target="../media/image39.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sfhr.org/news/features/2009/03/speed_demons" TargetMode="External"/><Relationship Id="rId3" Type="http://schemas.openxmlformats.org/officeDocument/2006/relationships/image" Target="../media/image43.gi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kvQWKcMdyS4" TargetMode="External"/><Relationship Id="rId3" Type="http://schemas.openxmlformats.org/officeDocument/2006/relationships/image" Target="../media/image4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556781/student_view0/chapter33/animation_quiz_1.html" TargetMode="External"/><Relationship Id="rId3" Type="http://schemas.openxmlformats.org/officeDocument/2006/relationships/image" Target="../media/image2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2008/10/07/health/research/07conv.html" TargetMode="External"/><Relationship Id="rId3" Type="http://schemas.openxmlformats.org/officeDocument/2006/relationships/image" Target="../media/image4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gi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3qFu6Fv4cJk&amp;feature=related" TargetMode="External"/><Relationship Id="rId3" Type="http://schemas.openxmlformats.org/officeDocument/2006/relationships/image" Target="../media/image5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556781/student_view0/chapter31/animation_quiz_1.html" TargetMode="External"/><Relationship Id="rId3" Type="http://schemas.openxmlformats.org/officeDocument/2006/relationships/image" Target="../media/image54.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gif"/><Relationship Id="rId3" Type="http://schemas.openxmlformats.org/officeDocument/2006/relationships/hyperlink" Target="http://www.youtube.com/watch?v=m6qJ69wcSnc"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ppocampusbiology.blogspot.com/2009/03/bacteria-can-run-but-they-cant-hide.html" TargetMode="External"/><Relationship Id="rId3" Type="http://schemas.openxmlformats.org/officeDocument/2006/relationships/image" Target="../media/image57.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image" Target="../media/image60.jpeg"/><Relationship Id="rId1" Type="http://schemas.openxmlformats.org/officeDocument/2006/relationships/slideLayout" Target="../slideLayouts/slideLayout2.xml"/><Relationship Id="rId2" Type="http://schemas.openxmlformats.org/officeDocument/2006/relationships/image" Target="../media/image58.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HNP1EAYLhOs" TargetMode="External"/><Relationship Id="rId3" Type="http://schemas.openxmlformats.org/officeDocument/2006/relationships/image" Target="../media/image61.gif"/></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3.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manasinc.com/webcontent/animations/content/inflammatory.html" TargetMode="External"/><Relationship Id="rId3" Type="http://schemas.openxmlformats.org/officeDocument/2006/relationships/image" Target="../media/image65.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8.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gi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3.gif"/><Relationship Id="rId3" Type="http://schemas.openxmlformats.org/officeDocument/2006/relationships/hyperlink" Target="http://www.theimmunology.com/animations/Cytotoxic.T.Cell.htm"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4.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507470/student_view0/chapter22/animation__t-cell_dependent_antigens__quiz_2_.html" TargetMode="External"/><Relationship Id="rId3" Type="http://schemas.openxmlformats.org/officeDocument/2006/relationships/image" Target="../media/image75.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6.gi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7.gif"/><Relationship Id="rId3" Type="http://schemas.openxmlformats.org/officeDocument/2006/relationships/hyperlink" Target="http://highered.mcgraw-hill.com/sites/0072495855/student_view0/chapter24/animation__the_immune_response.html"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8.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371599"/>
          </a:xfrm>
        </p:spPr>
        <p:txBody>
          <a:bodyPr/>
          <a:lstStyle/>
          <a:p>
            <a:r>
              <a:rPr lang="en-US" dirty="0" smtClean="0"/>
              <a:t>Unit 5</a:t>
            </a:r>
            <a:endParaRPr lang="en-US" dirty="0"/>
          </a:p>
        </p:txBody>
      </p:sp>
      <p:sp>
        <p:nvSpPr>
          <p:cNvPr id="3" name="Subtitle 2"/>
          <p:cNvSpPr>
            <a:spLocks noGrp="1"/>
          </p:cNvSpPr>
          <p:nvPr>
            <p:ph type="subTitle" idx="1"/>
          </p:nvPr>
        </p:nvSpPr>
        <p:spPr/>
        <p:txBody>
          <a:bodyPr/>
          <a:lstStyle/>
          <a:p>
            <a:r>
              <a:rPr lang="en-US" dirty="0" smtClean="0">
                <a:solidFill>
                  <a:schemeClr val="tx1"/>
                </a:solidFill>
              </a:rPr>
              <a:t>Medical Biotechnology II</a:t>
            </a:r>
            <a:endParaRPr lang="en-US"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 Classification</a:t>
            </a:r>
            <a:endParaRPr lang="en-US" dirty="0"/>
          </a:p>
        </p:txBody>
      </p:sp>
      <p:sp>
        <p:nvSpPr>
          <p:cNvPr id="3" name="Content Placeholder 2"/>
          <p:cNvSpPr>
            <a:spLocks noGrp="1"/>
          </p:cNvSpPr>
          <p:nvPr>
            <p:ph idx="1"/>
          </p:nvPr>
        </p:nvSpPr>
        <p:spPr>
          <a:xfrm>
            <a:off x="0" y="1143000"/>
            <a:ext cx="5105400" cy="4983163"/>
          </a:xfrm>
        </p:spPr>
        <p:txBody>
          <a:bodyPr>
            <a:normAutofit fontScale="92500" lnSpcReduction="20000"/>
          </a:bodyPr>
          <a:lstStyle/>
          <a:p>
            <a:r>
              <a:rPr lang="en-US" b="1" dirty="0" smtClean="0"/>
              <a:t>Symbiosis</a:t>
            </a:r>
          </a:p>
          <a:p>
            <a:r>
              <a:rPr lang="en-US" dirty="0" smtClean="0"/>
              <a:t>Symbiotic relationship: organisms living in a close, intimate relationship with each other.</a:t>
            </a:r>
          </a:p>
          <a:p>
            <a:pPr lvl="1"/>
            <a:r>
              <a:rPr lang="en-US" b="1" dirty="0" smtClean="0"/>
              <a:t>Commensalism</a:t>
            </a:r>
            <a:r>
              <a:rPr lang="en-US" dirty="0" smtClean="0"/>
              <a:t>, one organism is benefited and the other is unaffected. (Normal flora).</a:t>
            </a:r>
          </a:p>
          <a:p>
            <a:pPr lvl="1"/>
            <a:r>
              <a:rPr lang="en-US" b="1" dirty="0" smtClean="0"/>
              <a:t>Mutualism</a:t>
            </a:r>
            <a:r>
              <a:rPr lang="en-US" dirty="0" smtClean="0"/>
              <a:t>, both organisms benefit. (Normal flora).</a:t>
            </a:r>
          </a:p>
          <a:p>
            <a:pPr lvl="1"/>
            <a:r>
              <a:rPr lang="en-US" b="1" dirty="0" smtClean="0"/>
              <a:t>Parasitism</a:t>
            </a:r>
            <a:r>
              <a:rPr lang="en-US" dirty="0" smtClean="0"/>
              <a:t>, one organism  benefits at the expense of the other. (Infectious disease)</a:t>
            </a:r>
          </a:p>
          <a:p>
            <a:endParaRPr lang="en-US" dirty="0"/>
          </a:p>
        </p:txBody>
      </p:sp>
      <p:pic>
        <p:nvPicPr>
          <p:cNvPr id="3074" name="Picture 2" descr="http://gamerfitnation.com/wp-content/uploads/2011/09/probiotics.jpg"/>
          <p:cNvPicPr>
            <a:picLocks noChangeAspect="1" noChangeArrowheads="1"/>
          </p:cNvPicPr>
          <p:nvPr/>
        </p:nvPicPr>
        <p:blipFill>
          <a:blip r:embed="rId2" cstate="print"/>
          <a:srcRect/>
          <a:stretch>
            <a:fillRect/>
          </a:stretch>
        </p:blipFill>
        <p:spPr bwMode="auto">
          <a:xfrm>
            <a:off x="5105400" y="2209800"/>
            <a:ext cx="3810000" cy="28384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a:xfrm>
            <a:off x="457200" y="1600200"/>
            <a:ext cx="4953000" cy="4525963"/>
          </a:xfrm>
        </p:spPr>
        <p:txBody>
          <a:bodyPr>
            <a:normAutofit fontScale="85000" lnSpcReduction="20000"/>
          </a:bodyPr>
          <a:lstStyle/>
          <a:p>
            <a:r>
              <a:rPr lang="en-US" b="1" dirty="0" smtClean="0"/>
              <a:t>Antibody structure and function.</a:t>
            </a:r>
          </a:p>
          <a:p>
            <a:r>
              <a:rPr lang="en-US" dirty="0" smtClean="0"/>
              <a:t>Antibodies are globular serum proteins called </a:t>
            </a:r>
            <a:r>
              <a:rPr lang="en-US" dirty="0" err="1" smtClean="0"/>
              <a:t>i</a:t>
            </a:r>
            <a:r>
              <a:rPr lang="en-US" b="1" dirty="0" err="1" smtClean="0"/>
              <a:t>mmunoglobulins</a:t>
            </a:r>
            <a:r>
              <a:rPr lang="en-US" dirty="0" smtClean="0"/>
              <a:t>.</a:t>
            </a:r>
          </a:p>
          <a:p>
            <a:r>
              <a:rPr lang="en-US" dirty="0" smtClean="0"/>
              <a:t>There are </a:t>
            </a:r>
            <a:r>
              <a:rPr lang="en-US" b="1" dirty="0" smtClean="0"/>
              <a:t>two antigen binding </a:t>
            </a:r>
            <a:r>
              <a:rPr lang="en-US" dirty="0" smtClean="0"/>
              <a:t>sites for specific </a:t>
            </a:r>
            <a:r>
              <a:rPr lang="en-US" dirty="0" err="1" smtClean="0"/>
              <a:t>epitopes</a:t>
            </a:r>
            <a:r>
              <a:rPr lang="en-US" dirty="0" smtClean="0"/>
              <a:t> on an antibody.</a:t>
            </a:r>
          </a:p>
          <a:p>
            <a:r>
              <a:rPr lang="en-US" dirty="0" smtClean="0"/>
              <a:t>Each antibody consists of 4 polypeptide chains.  2 identical </a:t>
            </a:r>
            <a:r>
              <a:rPr lang="en-US" b="1" dirty="0" smtClean="0"/>
              <a:t>heavy chains </a:t>
            </a:r>
            <a:r>
              <a:rPr lang="en-US" dirty="0" smtClean="0"/>
              <a:t>and 2 identical </a:t>
            </a:r>
            <a:r>
              <a:rPr lang="en-US" b="1" dirty="0" smtClean="0"/>
              <a:t>light chains.</a:t>
            </a:r>
            <a:endParaRPr lang="en-US" b="1" dirty="0"/>
          </a:p>
        </p:txBody>
      </p:sp>
      <p:pic>
        <p:nvPicPr>
          <p:cNvPr id="114690" name="Picture 2" descr="http://www.biology.arizona.edu/immunology/tutorials/antibody/graphics/antibody.gif"/>
          <p:cNvPicPr>
            <a:picLocks noChangeAspect="1" noChangeArrowheads="1"/>
          </p:cNvPicPr>
          <p:nvPr/>
        </p:nvPicPr>
        <p:blipFill>
          <a:blip r:embed="rId2" cstate="print"/>
          <a:srcRect/>
          <a:stretch>
            <a:fillRect/>
          </a:stretch>
        </p:blipFill>
        <p:spPr bwMode="auto">
          <a:xfrm>
            <a:off x="5486400" y="2057400"/>
            <a:ext cx="3205421" cy="3162301"/>
          </a:xfrm>
          <a:prstGeom prst="rect">
            <a:avLst/>
          </a:prstGeom>
          <a:noFill/>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a:xfrm>
            <a:off x="457200" y="1143000"/>
            <a:ext cx="4572000" cy="5715000"/>
          </a:xfrm>
        </p:spPr>
        <p:txBody>
          <a:bodyPr>
            <a:normAutofit fontScale="85000" lnSpcReduction="20000"/>
          </a:bodyPr>
          <a:lstStyle/>
          <a:p>
            <a:r>
              <a:rPr lang="en-US" b="1" dirty="0" smtClean="0"/>
              <a:t>Antibody Structure and Function</a:t>
            </a:r>
          </a:p>
          <a:p>
            <a:r>
              <a:rPr lang="en-US" dirty="0" smtClean="0"/>
              <a:t>At the 2 tips of the antibody are </a:t>
            </a:r>
            <a:r>
              <a:rPr lang="en-US" b="1" dirty="0" smtClean="0"/>
              <a:t>variable regions </a:t>
            </a:r>
            <a:r>
              <a:rPr lang="en-US" dirty="0" smtClean="0"/>
              <a:t>(on light and heavy chains).</a:t>
            </a:r>
          </a:p>
          <a:p>
            <a:r>
              <a:rPr lang="en-US" dirty="0" smtClean="0"/>
              <a:t>The amino acid sequence varies from antibody to antibody.  </a:t>
            </a:r>
          </a:p>
          <a:p>
            <a:r>
              <a:rPr lang="en-US" dirty="0" smtClean="0"/>
              <a:t>The variable region gives the antibody specificity for an antigen.</a:t>
            </a:r>
          </a:p>
          <a:p>
            <a:r>
              <a:rPr lang="en-US" dirty="0" smtClean="0"/>
              <a:t>The binding of the </a:t>
            </a:r>
            <a:r>
              <a:rPr lang="en-US" dirty="0" err="1" smtClean="0"/>
              <a:t>epitope</a:t>
            </a:r>
            <a:r>
              <a:rPr lang="en-US" dirty="0" smtClean="0"/>
              <a:t> and the binding site is similar to an enzyme substrate reaction.</a:t>
            </a:r>
          </a:p>
        </p:txBody>
      </p:sp>
      <p:pic>
        <p:nvPicPr>
          <p:cNvPr id="4" name="Picture 2" descr="http://www.biology.arizona.edu/immunology/tutorials/antibody/graphics/antibody.gif"/>
          <p:cNvPicPr>
            <a:picLocks noChangeAspect="1" noChangeArrowheads="1"/>
          </p:cNvPicPr>
          <p:nvPr/>
        </p:nvPicPr>
        <p:blipFill>
          <a:blip r:embed="rId2" cstate="print"/>
          <a:srcRect/>
          <a:stretch>
            <a:fillRect/>
          </a:stretch>
        </p:blipFill>
        <p:spPr bwMode="auto">
          <a:xfrm>
            <a:off x="5257800" y="2057400"/>
            <a:ext cx="3205421" cy="3162301"/>
          </a:xfrm>
          <a:prstGeom prst="rect">
            <a:avLst/>
          </a:prstGeom>
          <a:noFill/>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a:xfrm>
            <a:off x="457200" y="1219200"/>
            <a:ext cx="4724400" cy="5410200"/>
          </a:xfrm>
        </p:spPr>
        <p:txBody>
          <a:bodyPr>
            <a:normAutofit fontScale="85000" lnSpcReduction="20000"/>
          </a:bodyPr>
          <a:lstStyle/>
          <a:p>
            <a:r>
              <a:rPr lang="en-US" b="1" dirty="0" smtClean="0"/>
              <a:t>Antibody structure and function</a:t>
            </a:r>
          </a:p>
          <a:p>
            <a:r>
              <a:rPr lang="en-US" dirty="0" smtClean="0"/>
              <a:t>The tail of the antibody is formed by the </a:t>
            </a:r>
            <a:r>
              <a:rPr lang="en-US" b="1" dirty="0" smtClean="0"/>
              <a:t>constant</a:t>
            </a:r>
            <a:r>
              <a:rPr lang="en-US" dirty="0" smtClean="0"/>
              <a:t> </a:t>
            </a:r>
            <a:r>
              <a:rPr lang="en-US" b="1" dirty="0" smtClean="0"/>
              <a:t>region.</a:t>
            </a:r>
          </a:p>
          <a:p>
            <a:r>
              <a:rPr lang="en-US" dirty="0" smtClean="0"/>
              <a:t>The constant region is responsible for distribution of the antibody within the body and for mechanisms that mediate the disposal of the antibody/antigen complex.</a:t>
            </a:r>
          </a:p>
          <a:p>
            <a:r>
              <a:rPr lang="en-US" dirty="0" smtClean="0"/>
              <a:t>There are 5 types of heavy chain constant regions:  </a:t>
            </a:r>
            <a:r>
              <a:rPr lang="en-US" dirty="0" err="1" smtClean="0"/>
              <a:t>IgA</a:t>
            </a:r>
            <a:r>
              <a:rPr lang="en-US" dirty="0" smtClean="0"/>
              <a:t>, </a:t>
            </a:r>
            <a:r>
              <a:rPr lang="en-US" dirty="0" err="1" smtClean="0"/>
              <a:t>IgG</a:t>
            </a:r>
            <a:r>
              <a:rPr lang="en-US" dirty="0" smtClean="0"/>
              <a:t>, </a:t>
            </a:r>
            <a:r>
              <a:rPr lang="en-US" dirty="0" err="1" smtClean="0"/>
              <a:t>IgM</a:t>
            </a:r>
            <a:r>
              <a:rPr lang="en-US" dirty="0" smtClean="0"/>
              <a:t>, </a:t>
            </a:r>
            <a:r>
              <a:rPr lang="en-US" dirty="0" err="1" smtClean="0"/>
              <a:t>IgD</a:t>
            </a:r>
            <a:r>
              <a:rPr lang="en-US" dirty="0" smtClean="0"/>
              <a:t>, and </a:t>
            </a:r>
            <a:r>
              <a:rPr lang="en-US" dirty="0" err="1" smtClean="0"/>
              <a:t>IgE</a:t>
            </a:r>
            <a:r>
              <a:rPr lang="en-US" dirty="0" smtClean="0"/>
              <a:t>.</a:t>
            </a:r>
          </a:p>
        </p:txBody>
      </p:sp>
      <p:pic>
        <p:nvPicPr>
          <p:cNvPr id="4" name="Picture 2" descr="http://www.biology.arizona.edu/immunology/tutorials/antibody/graphics/antibody.gif"/>
          <p:cNvPicPr>
            <a:picLocks noChangeAspect="1" noChangeArrowheads="1"/>
          </p:cNvPicPr>
          <p:nvPr/>
        </p:nvPicPr>
        <p:blipFill>
          <a:blip r:embed="rId2" cstate="print"/>
          <a:srcRect/>
          <a:stretch>
            <a:fillRect/>
          </a:stretch>
        </p:blipFill>
        <p:spPr bwMode="auto">
          <a:xfrm>
            <a:off x="5257800" y="2057400"/>
            <a:ext cx="3205421" cy="3162301"/>
          </a:xfrm>
          <a:prstGeom prst="rect">
            <a:avLst/>
          </a:prstGeom>
          <a:noFill/>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6738" name="Picture 2" descr="http://www.bioatla.com/wp-content/uploads/antibodyisotype.jpg"/>
          <p:cNvPicPr>
            <a:picLocks noChangeAspect="1" noChangeArrowheads="1"/>
          </p:cNvPicPr>
          <p:nvPr/>
        </p:nvPicPr>
        <p:blipFill>
          <a:blip r:embed="rId2" cstate="print"/>
          <a:srcRect/>
          <a:stretch>
            <a:fillRect/>
          </a:stretch>
        </p:blipFill>
        <p:spPr bwMode="auto">
          <a:xfrm>
            <a:off x="0" y="0"/>
            <a:ext cx="9144000" cy="682219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 Immunity</a:t>
            </a:r>
            <a:endParaRPr lang="en-US" dirty="0"/>
          </a:p>
        </p:txBody>
      </p:sp>
      <p:sp>
        <p:nvSpPr>
          <p:cNvPr id="3" name="Content Placeholder 2"/>
          <p:cNvSpPr>
            <a:spLocks noGrp="1"/>
          </p:cNvSpPr>
          <p:nvPr>
            <p:ph idx="1"/>
          </p:nvPr>
        </p:nvSpPr>
        <p:spPr/>
        <p:txBody>
          <a:bodyPr/>
          <a:lstStyle/>
          <a:p>
            <a:r>
              <a:rPr lang="en-US" b="1" dirty="0" smtClean="0"/>
              <a:t>Disposal antibody/antigen complex</a:t>
            </a:r>
          </a:p>
          <a:p>
            <a:r>
              <a:rPr lang="en-US" dirty="0" smtClean="0"/>
              <a:t>The binding of antibody to antigen creates complexes that must be disposed.</a:t>
            </a:r>
          </a:p>
          <a:p>
            <a:r>
              <a:rPr lang="en-US" b="1" dirty="0" smtClean="0"/>
              <a:t>Three types of disposal</a:t>
            </a:r>
          </a:p>
          <a:p>
            <a:pPr marL="514350" indent="-514350">
              <a:buAutoNum type="arabicPeriod"/>
            </a:pPr>
            <a:r>
              <a:rPr lang="en-US" b="1" dirty="0" smtClean="0"/>
              <a:t>Neutralization/</a:t>
            </a:r>
            <a:r>
              <a:rPr lang="en-US" b="1" dirty="0" err="1" smtClean="0"/>
              <a:t>Opsonization</a:t>
            </a:r>
            <a:endParaRPr lang="en-US" b="1" dirty="0" smtClean="0"/>
          </a:p>
          <a:p>
            <a:pPr marL="514350" indent="-514350">
              <a:buAutoNum type="arabicPeriod"/>
            </a:pPr>
            <a:r>
              <a:rPr lang="en-US" b="1" dirty="0" smtClean="0"/>
              <a:t>Agglutination/ Precipitation</a:t>
            </a:r>
          </a:p>
          <a:p>
            <a:pPr marL="514350" indent="-514350">
              <a:buAutoNum type="arabicPeriod"/>
            </a:pPr>
            <a:r>
              <a:rPr lang="en-US" b="1" dirty="0" smtClean="0"/>
              <a:t>Complement fixation</a:t>
            </a:r>
            <a:endParaRPr lang="en-US" b="1"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8786" name="Picture 2" descr="http://www.rci.rutgers.edu/%7Euzwiak/AnatPhys/PPFall03Lect4_files/image015.gif"/>
          <p:cNvPicPr>
            <a:picLocks noChangeAspect="1" noChangeArrowheads="1"/>
          </p:cNvPicPr>
          <p:nvPr/>
        </p:nvPicPr>
        <p:blipFill>
          <a:blip r:embed="rId2" cstate="print"/>
          <a:srcRect/>
          <a:stretch>
            <a:fillRect/>
          </a:stretch>
        </p:blipFill>
        <p:spPr bwMode="auto">
          <a:xfrm>
            <a:off x="0" y="96816"/>
            <a:ext cx="9144000" cy="676118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 Immunity</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Disposal antibody/antigen complex</a:t>
            </a:r>
          </a:p>
          <a:p>
            <a:r>
              <a:rPr lang="en-US" b="1" dirty="0" smtClean="0"/>
              <a:t>Neutralization/</a:t>
            </a:r>
            <a:r>
              <a:rPr lang="en-US" b="1" dirty="0" err="1" smtClean="0"/>
              <a:t>Opsonization</a:t>
            </a:r>
            <a:endParaRPr lang="en-US" b="1" dirty="0" smtClean="0"/>
          </a:p>
          <a:p>
            <a:r>
              <a:rPr lang="en-US" dirty="0" smtClean="0"/>
              <a:t>In </a:t>
            </a:r>
            <a:r>
              <a:rPr lang="en-US" b="1" dirty="0" smtClean="0"/>
              <a:t>neutralization, </a:t>
            </a:r>
            <a:r>
              <a:rPr lang="en-US" dirty="0" smtClean="0"/>
              <a:t>the antibody binds to the antigen.</a:t>
            </a:r>
          </a:p>
          <a:p>
            <a:r>
              <a:rPr lang="en-US" dirty="0" smtClean="0"/>
              <a:t>The microbe covered in antibodies is </a:t>
            </a:r>
            <a:r>
              <a:rPr lang="en-US" dirty="0" err="1" smtClean="0"/>
              <a:t>phagocytized</a:t>
            </a:r>
            <a:r>
              <a:rPr lang="en-US" dirty="0" smtClean="0"/>
              <a:t> by macrophages.</a:t>
            </a:r>
          </a:p>
          <a:p>
            <a:r>
              <a:rPr lang="en-US" b="1" dirty="0" err="1" smtClean="0"/>
              <a:t>Opsonization</a:t>
            </a:r>
            <a:r>
              <a:rPr lang="en-US" dirty="0" smtClean="0"/>
              <a:t> is similar to neutralization.  Compounds called </a:t>
            </a:r>
            <a:r>
              <a:rPr lang="en-US" dirty="0" err="1" smtClean="0"/>
              <a:t>opsins</a:t>
            </a:r>
            <a:r>
              <a:rPr lang="en-US" dirty="0" smtClean="0"/>
              <a:t> bind to antibody/antigen complexes and this enhances the ability of the macrophage to </a:t>
            </a:r>
            <a:r>
              <a:rPr lang="en-US" dirty="0" err="1" smtClean="0"/>
              <a:t>phagocytize</a:t>
            </a:r>
            <a:r>
              <a:rPr lang="en-US" dirty="0" smtClean="0"/>
              <a:t> the microorganism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4930" name="Picture 2" descr="http://pathmicro.med.sc.edu/bowers/bact1.jpg"/>
          <p:cNvPicPr>
            <a:picLocks noChangeAspect="1" noChangeArrowheads="1"/>
          </p:cNvPicPr>
          <p:nvPr/>
        </p:nvPicPr>
        <p:blipFill>
          <a:blip r:embed="rId2" cstate="print"/>
          <a:srcRect/>
          <a:stretch>
            <a:fillRect/>
          </a:stretch>
        </p:blipFill>
        <p:spPr bwMode="auto">
          <a:xfrm>
            <a:off x="0" y="0"/>
            <a:ext cx="9144000" cy="6984112"/>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Disposal antibody/antigen complex</a:t>
            </a:r>
          </a:p>
          <a:p>
            <a:r>
              <a:rPr lang="en-US" b="1" dirty="0" smtClean="0"/>
              <a:t>Agglutination</a:t>
            </a:r>
          </a:p>
          <a:p>
            <a:r>
              <a:rPr lang="en-US" b="1" dirty="0" smtClean="0"/>
              <a:t>Agglutination</a:t>
            </a:r>
            <a:r>
              <a:rPr lang="en-US" dirty="0" smtClean="0"/>
              <a:t> is possible because antibodies have 2 antigen binding sites.</a:t>
            </a:r>
          </a:p>
          <a:p>
            <a:r>
              <a:rPr lang="en-US" dirty="0" smtClean="0"/>
              <a:t>One site can attach to one bacteria and the second site can attach to a second bacteria.</a:t>
            </a:r>
          </a:p>
          <a:p>
            <a:r>
              <a:rPr lang="en-US" dirty="0" smtClean="0"/>
              <a:t>When thousands of antibodies behave in this way, a clumping of the microorganisms occurs.</a:t>
            </a:r>
          </a:p>
          <a:p>
            <a:r>
              <a:rPr lang="en-US" b="1" dirty="0" smtClean="0"/>
              <a:t>Precipitation</a:t>
            </a:r>
            <a:r>
              <a:rPr lang="en-US" dirty="0" smtClean="0"/>
              <a:t> is similar to agglutination as clumping occurs.</a:t>
            </a:r>
          </a:p>
          <a:p>
            <a:r>
              <a:rPr lang="en-US" dirty="0" smtClean="0"/>
              <a:t>In precipitation, the antigens cross link and form a precipitate.</a:t>
            </a:r>
          </a:p>
          <a:p>
            <a:r>
              <a:rPr lang="en-US" dirty="0" smtClean="0"/>
              <a:t>Both processes are followed by macrophage </a:t>
            </a:r>
            <a:r>
              <a:rPr lang="en-US" dirty="0" err="1" smtClean="0"/>
              <a:t>phagocytosis</a:t>
            </a:r>
            <a:r>
              <a:rPr lang="en-US" dirty="0" smtClean="0"/>
              <a:t>.</a:t>
            </a:r>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flipH="1">
            <a:off x="8686800" y="5791200"/>
            <a:ext cx="152400" cy="334963"/>
          </a:xfrm>
        </p:spPr>
        <p:txBody>
          <a:bodyPr>
            <a:normAutofit fontScale="55000" lnSpcReduction="20000"/>
          </a:bodyPr>
          <a:lstStyle/>
          <a:p>
            <a:endParaRPr lang="en-US"/>
          </a:p>
        </p:txBody>
      </p:sp>
      <p:pic>
        <p:nvPicPr>
          <p:cNvPr id="123906" name="Picture 2" descr="http://www.as.wvu.edu/%7Erbrundage/chapter12b/img012.jpg"/>
          <p:cNvPicPr>
            <a:picLocks noChangeAspect="1" noChangeArrowheads="1"/>
          </p:cNvPicPr>
          <p:nvPr/>
        </p:nvPicPr>
        <p:blipFill>
          <a:blip r:embed="rId2" cstate="print"/>
          <a:srcRect/>
          <a:stretch>
            <a:fillRect/>
          </a:stretch>
        </p:blipFill>
        <p:spPr bwMode="auto">
          <a:xfrm>
            <a:off x="0" y="0"/>
            <a:ext cx="9144000" cy="685800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Infectious Disease Classification</a:t>
            </a:r>
            <a:endParaRPr lang="en-US" dirty="0"/>
          </a:p>
        </p:txBody>
      </p:sp>
      <p:sp>
        <p:nvSpPr>
          <p:cNvPr id="3" name="Content Placeholder 2"/>
          <p:cNvSpPr>
            <a:spLocks noGrp="1"/>
          </p:cNvSpPr>
          <p:nvPr>
            <p:ph idx="1"/>
          </p:nvPr>
        </p:nvSpPr>
        <p:spPr>
          <a:xfrm>
            <a:off x="0" y="838200"/>
            <a:ext cx="5486400" cy="6019800"/>
          </a:xfrm>
        </p:spPr>
        <p:txBody>
          <a:bodyPr>
            <a:normAutofit fontScale="77500" lnSpcReduction="20000"/>
          </a:bodyPr>
          <a:lstStyle/>
          <a:p>
            <a:r>
              <a:rPr lang="en-US" b="1" dirty="0" smtClean="0"/>
              <a:t>Pathogen</a:t>
            </a:r>
          </a:p>
          <a:p>
            <a:r>
              <a:rPr lang="en-US" dirty="0" smtClean="0"/>
              <a:t>A pathogen or infectious agent is a biological agent that causes disease or illness to its host.</a:t>
            </a:r>
          </a:p>
          <a:p>
            <a:r>
              <a:rPr lang="en-US" dirty="0" smtClean="0"/>
              <a:t>The term is used for agents that disrupt the normal physiology of a cell, fungus, animal or plant.</a:t>
            </a:r>
          </a:p>
          <a:p>
            <a:r>
              <a:rPr lang="en-US" dirty="0" smtClean="0"/>
              <a:t>A pathogen can be viral, bacterial, fungal, or a </a:t>
            </a:r>
            <a:r>
              <a:rPr lang="en-US" dirty="0" err="1" smtClean="0"/>
              <a:t>prion</a:t>
            </a:r>
            <a:r>
              <a:rPr lang="en-US" dirty="0" smtClean="0"/>
              <a:t>.</a:t>
            </a:r>
          </a:p>
          <a:p>
            <a:r>
              <a:rPr lang="en-US" dirty="0" smtClean="0"/>
              <a:t>A “</a:t>
            </a:r>
            <a:r>
              <a:rPr lang="en-US" b="1" dirty="0" smtClean="0"/>
              <a:t>primary pathogen</a:t>
            </a:r>
            <a:r>
              <a:rPr lang="en-US" dirty="0" smtClean="0"/>
              <a:t>” is defined as an organism capable of causing disease in a healthy person with a normal immune response.</a:t>
            </a:r>
          </a:p>
          <a:p>
            <a:r>
              <a:rPr lang="en-US" dirty="0" smtClean="0"/>
              <a:t>A “</a:t>
            </a:r>
            <a:r>
              <a:rPr lang="en-US" b="1" dirty="0" smtClean="0"/>
              <a:t>secondary pathogen</a:t>
            </a:r>
            <a:r>
              <a:rPr lang="en-US" dirty="0" smtClean="0"/>
              <a:t>” is an infectious agent that causes a disease that follows the initial infections.</a:t>
            </a:r>
          </a:p>
          <a:p>
            <a:endParaRPr lang="en-US" dirty="0" smtClean="0"/>
          </a:p>
          <a:p>
            <a:endParaRPr lang="en-US" dirty="0" smtClean="0"/>
          </a:p>
          <a:p>
            <a:endParaRPr lang="en-US" dirty="0" smtClean="0"/>
          </a:p>
          <a:p>
            <a:endParaRPr lang="en-US" dirty="0"/>
          </a:p>
        </p:txBody>
      </p:sp>
      <p:pic>
        <p:nvPicPr>
          <p:cNvPr id="2050" name="Picture 2" descr="http://vipdictionary.com/img/pathogen--img-m219cc0b4cd876006a7e0aaa54f4f8ebd.jpg"/>
          <p:cNvPicPr>
            <a:picLocks noChangeAspect="1" noChangeArrowheads="1"/>
          </p:cNvPicPr>
          <p:nvPr/>
        </p:nvPicPr>
        <p:blipFill>
          <a:blip r:embed="rId2" cstate="print"/>
          <a:srcRect/>
          <a:stretch>
            <a:fillRect/>
          </a:stretch>
        </p:blipFill>
        <p:spPr bwMode="auto">
          <a:xfrm>
            <a:off x="5505450" y="1676400"/>
            <a:ext cx="3638550" cy="32289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a:xfrm>
            <a:off x="228600" y="1066800"/>
            <a:ext cx="5486400" cy="5791200"/>
          </a:xfrm>
        </p:spPr>
        <p:txBody>
          <a:bodyPr>
            <a:normAutofit fontScale="77500" lnSpcReduction="20000"/>
          </a:bodyPr>
          <a:lstStyle/>
          <a:p>
            <a:r>
              <a:rPr lang="en-US" b="1" dirty="0" smtClean="0"/>
              <a:t>Disposal antibody/antigen complex</a:t>
            </a:r>
          </a:p>
          <a:p>
            <a:r>
              <a:rPr lang="en-US" b="1" dirty="0" smtClean="0"/>
              <a:t>Complement Fixation</a:t>
            </a:r>
          </a:p>
          <a:p>
            <a:r>
              <a:rPr lang="en-US" dirty="0" smtClean="0"/>
              <a:t>Antibody/antigen complexes activate a complement cascade.</a:t>
            </a:r>
          </a:p>
          <a:p>
            <a:r>
              <a:rPr lang="en-US" dirty="0" smtClean="0"/>
              <a:t>Complement consists of 20 proteins and in the cascade one type of complement triggers the production of the next type in a series of reactions.</a:t>
            </a:r>
          </a:p>
          <a:p>
            <a:r>
              <a:rPr lang="en-US" dirty="0" smtClean="0"/>
              <a:t>Completion of the complement cascade results in </a:t>
            </a:r>
            <a:r>
              <a:rPr lang="en-US" dirty="0" err="1" smtClean="0"/>
              <a:t>lysis</a:t>
            </a:r>
            <a:r>
              <a:rPr lang="en-US" dirty="0" smtClean="0"/>
              <a:t> of viruses and pathogenic cells or </a:t>
            </a:r>
            <a:r>
              <a:rPr lang="en-US" dirty="0" err="1" smtClean="0"/>
              <a:t>opsonization</a:t>
            </a:r>
            <a:r>
              <a:rPr lang="en-US" dirty="0" smtClean="0"/>
              <a:t>.</a:t>
            </a:r>
          </a:p>
          <a:p>
            <a:r>
              <a:rPr lang="en-US" dirty="0" smtClean="0">
                <a:hlinkClick r:id="rId2"/>
              </a:rPr>
              <a:t>http://highered.mcgraw-hill.com/sites/0072556781/student_view0/chapter31/animation_quiz_1.html</a:t>
            </a:r>
            <a:endParaRPr lang="en-US" dirty="0" smtClean="0"/>
          </a:p>
          <a:p>
            <a:endParaRPr lang="en-US" dirty="0" smtClean="0"/>
          </a:p>
          <a:p>
            <a:endParaRPr lang="en-US" dirty="0"/>
          </a:p>
        </p:txBody>
      </p:sp>
      <p:pic>
        <p:nvPicPr>
          <p:cNvPr id="122882" name="Picture 2" descr="http://classes.midlandstech.edu/carterp/courses/bio225/chap16/Slide18.JPG"/>
          <p:cNvPicPr>
            <a:picLocks noChangeAspect="1" noChangeArrowheads="1"/>
          </p:cNvPicPr>
          <p:nvPr/>
        </p:nvPicPr>
        <p:blipFill>
          <a:blip r:embed="rId3" cstate="print"/>
          <a:srcRect/>
          <a:stretch>
            <a:fillRect/>
          </a:stretch>
        </p:blipFill>
        <p:spPr bwMode="auto">
          <a:xfrm>
            <a:off x="5843680" y="1600200"/>
            <a:ext cx="2700246" cy="40671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a:t>
            </a:r>
            <a:r>
              <a:rPr lang="en-US" dirty="0"/>
              <a:t>6</a:t>
            </a:r>
          </a:p>
        </p:txBody>
      </p:sp>
      <p:sp>
        <p:nvSpPr>
          <p:cNvPr id="3" name="Content Placeholder 2"/>
          <p:cNvSpPr>
            <a:spLocks noGrp="1"/>
          </p:cNvSpPr>
          <p:nvPr>
            <p:ph idx="1"/>
          </p:nvPr>
        </p:nvSpPr>
        <p:spPr>
          <a:xfrm>
            <a:off x="457200" y="1600201"/>
            <a:ext cx="8229600" cy="1981200"/>
          </a:xfrm>
        </p:spPr>
        <p:txBody>
          <a:bodyPr>
            <a:normAutofit fontScale="92500" lnSpcReduction="20000"/>
          </a:bodyPr>
          <a:lstStyle/>
          <a:p>
            <a:pPr lvl="0"/>
            <a:r>
              <a:rPr lang="en-US" b="1" dirty="0" smtClean="0"/>
              <a:t>ELISA Lab – SARS virus</a:t>
            </a:r>
          </a:p>
          <a:p>
            <a:pPr lvl="0"/>
            <a:r>
              <a:rPr lang="en-US" dirty="0" smtClean="0"/>
              <a:t>Conduct ELISA test.</a:t>
            </a:r>
          </a:p>
          <a:p>
            <a:pPr lvl="0"/>
            <a:r>
              <a:rPr lang="en-US" dirty="0" smtClean="0"/>
              <a:t>Write lab report</a:t>
            </a:r>
          </a:p>
          <a:p>
            <a:pPr lvl="0"/>
            <a:r>
              <a:rPr lang="en-US" dirty="0" smtClean="0"/>
              <a:t>Refer to your handouts</a:t>
            </a:r>
          </a:p>
          <a:p>
            <a:endParaRPr lang="en-US" dirty="0"/>
          </a:p>
        </p:txBody>
      </p:sp>
      <p:pic>
        <p:nvPicPr>
          <p:cNvPr id="125954" name="Picture 2" descr="http://www.biology.arizona.edu/immunology/activities/elisa/graphics/elisa_plate.gif"/>
          <p:cNvPicPr>
            <a:picLocks noChangeAspect="1" noChangeArrowheads="1"/>
          </p:cNvPicPr>
          <p:nvPr/>
        </p:nvPicPr>
        <p:blipFill>
          <a:blip r:embed="rId2" cstate="print"/>
          <a:srcRect/>
          <a:stretch>
            <a:fillRect/>
          </a:stretch>
        </p:blipFill>
        <p:spPr bwMode="auto">
          <a:xfrm>
            <a:off x="2590800" y="3733800"/>
            <a:ext cx="4220308" cy="2743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a:t>
            </a: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smtClean="0"/>
              <a:t>Vaccines</a:t>
            </a:r>
          </a:p>
          <a:p>
            <a:pPr lvl="0"/>
            <a:r>
              <a:rPr lang="en-US" dirty="0" smtClean="0"/>
              <a:t> </a:t>
            </a:r>
            <a:r>
              <a:rPr lang="en-US" b="1" dirty="0" smtClean="0"/>
              <a:t>Read article:  </a:t>
            </a:r>
            <a:r>
              <a:rPr lang="en-US" dirty="0" smtClean="0"/>
              <a:t>How do vaccines work?</a:t>
            </a:r>
          </a:p>
          <a:p>
            <a:r>
              <a:rPr lang="en-US" b="1" dirty="0" smtClean="0"/>
              <a:t>Discussion:  </a:t>
            </a:r>
            <a:r>
              <a:rPr lang="en-US" dirty="0" smtClean="0"/>
              <a:t>How is this related to discussion of immune system</a:t>
            </a:r>
          </a:p>
          <a:p>
            <a:pPr lvl="0"/>
            <a:r>
              <a:rPr lang="en-US" b="1" dirty="0" smtClean="0"/>
              <a:t>Lecture</a:t>
            </a:r>
            <a:r>
              <a:rPr lang="en-US" dirty="0" smtClean="0"/>
              <a:t>- Types of vaccines (biotechnology)</a:t>
            </a:r>
          </a:p>
          <a:p>
            <a:pPr lvl="0"/>
            <a:r>
              <a:rPr lang="en-US" b="1" dirty="0" smtClean="0"/>
              <a:t>Whole class review </a:t>
            </a:r>
            <a:r>
              <a:rPr lang="en-US" dirty="0" smtClean="0"/>
              <a:t>with questions of vaccine types.</a:t>
            </a:r>
          </a:p>
          <a:p>
            <a:pPr lvl="0"/>
            <a:r>
              <a:rPr lang="en-US" b="1" dirty="0" smtClean="0"/>
              <a:t>Video:  </a:t>
            </a:r>
            <a:r>
              <a:rPr lang="en-US" dirty="0" smtClean="0"/>
              <a:t>Mothers who do not vaccinate their children.</a:t>
            </a:r>
          </a:p>
          <a:p>
            <a:pPr lvl="0"/>
            <a:r>
              <a:rPr lang="en-US" b="1" dirty="0" smtClean="0"/>
              <a:t>Read and review article </a:t>
            </a:r>
            <a:r>
              <a:rPr lang="en-US" dirty="0" smtClean="0"/>
              <a:t>on causal relationships between vaccines and adverse effects.</a:t>
            </a:r>
          </a:p>
          <a:p>
            <a:pPr lvl="0"/>
            <a:r>
              <a:rPr lang="en-US" b="1" dirty="0" smtClean="0"/>
              <a:t>Discussion:  </a:t>
            </a:r>
            <a:r>
              <a:rPr lang="en-US" dirty="0" smtClean="0"/>
              <a:t>Should childhood vaccination be mandatory?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a:t>
            </a:r>
            <a:endParaRPr lang="en-US" dirty="0"/>
          </a:p>
        </p:txBody>
      </p:sp>
      <p:sp>
        <p:nvSpPr>
          <p:cNvPr id="3" name="Content Placeholder 2"/>
          <p:cNvSpPr>
            <a:spLocks noGrp="1"/>
          </p:cNvSpPr>
          <p:nvPr>
            <p:ph idx="1"/>
          </p:nvPr>
        </p:nvSpPr>
        <p:spPr/>
        <p:txBody>
          <a:bodyPr/>
          <a:lstStyle/>
          <a:p>
            <a:r>
              <a:rPr lang="en-US" dirty="0" smtClean="0"/>
              <a:t>Vaccines</a:t>
            </a:r>
            <a:endParaRPr lang="en-US" dirty="0"/>
          </a:p>
        </p:txBody>
      </p:sp>
    </p:spTree>
    <p:extLst>
      <p:ext uri="{BB962C8B-B14F-4D97-AF65-F5344CB8AC3E}">
        <p14:creationId xmlns:p14="http://schemas.microsoft.com/office/powerpoint/2010/main" val="1030321164"/>
      </p:ext>
    </p:extLst>
  </p:cSld>
  <p:clrMapOvr>
    <a:masterClrMapping/>
  </p:clrMapOvr>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Vaccines</a:t>
            </a:r>
            <a:endParaRPr lang="en-US"/>
          </a:p>
        </p:txBody>
      </p:sp>
      <p:sp>
        <p:nvSpPr>
          <p:cNvPr id="3" name="Content Placeholder 2"/>
          <p:cNvSpPr>
            <a:spLocks noGrp="1"/>
          </p:cNvSpPr>
          <p:nvPr>
            <p:ph idx="1"/>
          </p:nvPr>
        </p:nvSpPr>
        <p:spPr/>
        <p:txBody>
          <a:bodyPr>
            <a:normAutofit fontScale="92500" lnSpcReduction="20000"/>
          </a:bodyPr>
          <a:lstStyle/>
          <a:p>
            <a:r>
              <a:rPr lang="en-US" b="1" dirty="0" smtClean="0"/>
              <a:t>How do vaccines work?</a:t>
            </a:r>
          </a:p>
          <a:p>
            <a:r>
              <a:rPr lang="en-US" u="sng" dirty="0" smtClean="0">
                <a:hlinkClick r:id="rId2"/>
              </a:rPr>
              <a:t>http://www.healthychildren.org/English/safety-prevention/immunizations/pages/How-do-Vaccines-Work.aspx?nfstatus=401&amp;nftoken=00000000-0000-0000-0000-000000000000&amp;nfstatusdescription=ERROR%3a+No+local+token</a:t>
            </a:r>
            <a:endParaRPr lang="en-US" u="sng" dirty="0" smtClean="0"/>
          </a:p>
          <a:p>
            <a:endParaRPr lang="en-US" u="sng" dirty="0" smtClean="0"/>
          </a:p>
          <a:p>
            <a:r>
              <a:rPr lang="en-US" u="sng" dirty="0" smtClean="0">
                <a:hlinkClick r:id="rId3"/>
              </a:rPr>
              <a:t>http://www.historyofvaccines.org/content/how-vaccines-work</a:t>
            </a:r>
            <a:endParaRPr lang="en-US" u="sng" dirty="0" smtClean="0"/>
          </a:p>
          <a:p>
            <a:endParaRPr lang="en-US" dirty="0" smtClean="0"/>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a:xfrm>
            <a:off x="0" y="1219200"/>
            <a:ext cx="5181600" cy="5638800"/>
          </a:xfrm>
        </p:spPr>
        <p:txBody>
          <a:bodyPr>
            <a:normAutofit fontScale="85000" lnSpcReduction="10000"/>
          </a:bodyPr>
          <a:lstStyle/>
          <a:p>
            <a:r>
              <a:rPr lang="en-US" dirty="0" smtClean="0"/>
              <a:t> Vaccination has proven effective against fighting  diseases caused by microorganisms.</a:t>
            </a:r>
          </a:p>
          <a:p>
            <a:r>
              <a:rPr lang="en-US" dirty="0" smtClean="0"/>
              <a:t>Infectious disease is one of the major causes of death worldwide.  60% of children worldwide under the age of 4 die from infectious disease.</a:t>
            </a:r>
          </a:p>
          <a:p>
            <a:r>
              <a:rPr lang="en-US" dirty="0" smtClean="0"/>
              <a:t>The world’s first vaccine was made by Edward Jenner in 1796.  He discovered that the live cowpox virus could be used to immunize patients against smallpox.</a:t>
            </a:r>
            <a:endParaRPr lang="en-US" dirty="0"/>
          </a:p>
        </p:txBody>
      </p:sp>
      <p:pic>
        <p:nvPicPr>
          <p:cNvPr id="1026" name="Picture 2" descr="http://foodmatters.tv/images/assets/vaccine-baby.jpg"/>
          <p:cNvPicPr>
            <a:picLocks noChangeAspect="1" noChangeArrowheads="1"/>
          </p:cNvPicPr>
          <p:nvPr/>
        </p:nvPicPr>
        <p:blipFill>
          <a:blip r:embed="rId2" cstate="print"/>
          <a:srcRect/>
          <a:stretch>
            <a:fillRect/>
          </a:stretch>
        </p:blipFill>
        <p:spPr bwMode="auto">
          <a:xfrm>
            <a:off x="5257800" y="1981200"/>
            <a:ext cx="3657600" cy="292435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a:xfrm>
            <a:off x="228600" y="1600200"/>
            <a:ext cx="5486400" cy="4525963"/>
          </a:xfrm>
        </p:spPr>
        <p:txBody>
          <a:bodyPr>
            <a:normAutofit fontScale="85000" lnSpcReduction="10000"/>
          </a:bodyPr>
          <a:lstStyle/>
          <a:p>
            <a:r>
              <a:rPr lang="en-US" b="1" dirty="0" smtClean="0"/>
              <a:t>Vaccines</a:t>
            </a:r>
          </a:p>
          <a:p>
            <a:r>
              <a:rPr lang="en-US" dirty="0" smtClean="0"/>
              <a:t>Vaccines are parts of a pathogen or whole organisms that are given to humans or animals by mouth or by injection to stimulate the immune system.</a:t>
            </a:r>
          </a:p>
          <a:p>
            <a:r>
              <a:rPr lang="en-US" dirty="0" smtClean="0"/>
              <a:t>When people or animals are vaccinated, the immune system recognizes the vaccine as antigen and produces antibodies and memory B cells.</a:t>
            </a:r>
            <a:endParaRPr lang="en-US" dirty="0"/>
          </a:p>
        </p:txBody>
      </p:sp>
      <p:pic>
        <p:nvPicPr>
          <p:cNvPr id="130050" name="Picture 2" descr="http://blondietravelblog.com/wp-content/uploads/2012/01/vaccination.jpg"/>
          <p:cNvPicPr>
            <a:picLocks noChangeAspect="1" noChangeArrowheads="1"/>
          </p:cNvPicPr>
          <p:nvPr/>
        </p:nvPicPr>
        <p:blipFill>
          <a:blip r:embed="rId2" cstate="print"/>
          <a:srcRect/>
          <a:stretch>
            <a:fillRect/>
          </a:stretch>
        </p:blipFill>
        <p:spPr bwMode="auto">
          <a:xfrm>
            <a:off x="5629275" y="2286000"/>
            <a:ext cx="3514725" cy="34575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a:xfrm>
            <a:off x="457200" y="1600200"/>
            <a:ext cx="4038600" cy="4525963"/>
          </a:xfrm>
        </p:spPr>
        <p:txBody>
          <a:bodyPr>
            <a:normAutofit fontScale="92500" lnSpcReduction="10000"/>
          </a:bodyPr>
          <a:lstStyle/>
          <a:p>
            <a:r>
              <a:rPr lang="en-US" b="1" dirty="0" smtClean="0"/>
              <a:t>Vaccines</a:t>
            </a:r>
          </a:p>
          <a:p>
            <a:r>
              <a:rPr lang="en-US" b="1" dirty="0" smtClean="0"/>
              <a:t>Four major strategies </a:t>
            </a:r>
            <a:r>
              <a:rPr lang="en-US" dirty="0" smtClean="0"/>
              <a:t>are used to make vaccines:</a:t>
            </a:r>
          </a:p>
          <a:p>
            <a:pPr marL="514350" indent="-514350">
              <a:buAutoNum type="arabicPeriod"/>
            </a:pPr>
            <a:r>
              <a:rPr lang="en-US" b="1" dirty="0" smtClean="0"/>
              <a:t>Subunit vaccines</a:t>
            </a:r>
          </a:p>
          <a:p>
            <a:pPr marL="514350" indent="-514350">
              <a:buAutoNum type="arabicPeriod"/>
            </a:pPr>
            <a:r>
              <a:rPr lang="en-US" b="1" dirty="0" smtClean="0"/>
              <a:t>Attenuated vaccines</a:t>
            </a:r>
          </a:p>
          <a:p>
            <a:pPr marL="514350" indent="-514350">
              <a:buAutoNum type="arabicPeriod"/>
            </a:pPr>
            <a:r>
              <a:rPr lang="en-US" b="1" dirty="0" smtClean="0"/>
              <a:t>Inactivated (killed) vaccines</a:t>
            </a:r>
          </a:p>
          <a:p>
            <a:pPr marL="514350" indent="-514350">
              <a:buAutoNum type="arabicPeriod"/>
            </a:pPr>
            <a:r>
              <a:rPr lang="en-US" b="1" dirty="0" smtClean="0"/>
              <a:t>DNA vaccines</a:t>
            </a:r>
            <a:endParaRPr lang="en-US" b="1" dirty="0"/>
          </a:p>
        </p:txBody>
      </p:sp>
      <p:pic>
        <p:nvPicPr>
          <p:cNvPr id="131074" name="Picture 2" descr="http://accessscience.com/loadBinary.aspx?filename=YB011651FG0020.gif"/>
          <p:cNvPicPr>
            <a:picLocks noChangeAspect="1" noChangeArrowheads="1"/>
          </p:cNvPicPr>
          <p:nvPr/>
        </p:nvPicPr>
        <p:blipFill>
          <a:blip r:embed="rId2" cstate="print"/>
          <a:srcRect/>
          <a:stretch>
            <a:fillRect/>
          </a:stretch>
        </p:blipFill>
        <p:spPr bwMode="auto">
          <a:xfrm>
            <a:off x="4495800" y="1752600"/>
            <a:ext cx="4429125" cy="36671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a:xfrm>
            <a:off x="457200" y="1600200"/>
            <a:ext cx="6248400" cy="4525963"/>
          </a:xfrm>
        </p:spPr>
        <p:txBody>
          <a:bodyPr>
            <a:normAutofit fontScale="92500" lnSpcReduction="20000"/>
          </a:bodyPr>
          <a:lstStyle/>
          <a:p>
            <a:r>
              <a:rPr lang="en-US" b="1" dirty="0" smtClean="0"/>
              <a:t>Vaccines</a:t>
            </a:r>
          </a:p>
          <a:p>
            <a:r>
              <a:rPr lang="en-US" b="1" dirty="0" smtClean="0"/>
              <a:t>Subunit vaccines</a:t>
            </a:r>
          </a:p>
          <a:p>
            <a:r>
              <a:rPr lang="en-US" dirty="0" smtClean="0"/>
              <a:t>Subunit vaccines are made by injecting portions of viral or bacterial structures, usually proteins or lipids from the microbe, to which the immune system responds.</a:t>
            </a:r>
          </a:p>
          <a:p>
            <a:r>
              <a:rPr lang="en-US" dirty="0" smtClean="0"/>
              <a:t>EX:  Vaccines for hepatitis B, anthrax, tetanus, and meningococcal disease. </a:t>
            </a:r>
          </a:p>
          <a:p>
            <a:r>
              <a:rPr lang="en-US" dirty="0" smtClean="0">
                <a:hlinkClick r:id="rId2"/>
              </a:rPr>
              <a:t>http://library.thinkquest.org/20994/data/task8-2.html</a:t>
            </a:r>
            <a:endParaRPr lang="en-US" dirty="0" smtClean="0"/>
          </a:p>
          <a:p>
            <a:endParaRPr lang="en-US" dirty="0" smtClean="0"/>
          </a:p>
          <a:p>
            <a:endParaRPr lang="en-US" dirty="0" smtClean="0"/>
          </a:p>
          <a:p>
            <a:endParaRPr lang="en-US" dirty="0"/>
          </a:p>
        </p:txBody>
      </p:sp>
      <p:pic>
        <p:nvPicPr>
          <p:cNvPr id="132098" name="Picture 2" descr="http://library.thinkquest.org/05aug/01479/images/subunitvaccine.gif"/>
          <p:cNvPicPr>
            <a:picLocks noChangeAspect="1" noChangeArrowheads="1"/>
          </p:cNvPicPr>
          <p:nvPr/>
        </p:nvPicPr>
        <p:blipFill>
          <a:blip r:embed="rId3" cstate="print"/>
          <a:srcRect/>
          <a:stretch>
            <a:fillRect/>
          </a:stretch>
        </p:blipFill>
        <p:spPr bwMode="auto">
          <a:xfrm>
            <a:off x="7162800" y="1981200"/>
            <a:ext cx="1590675" cy="3228975"/>
          </a:xfrm>
          <a:prstGeom prst="rect">
            <a:avLst/>
          </a:prstGeom>
          <a:noFill/>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a:xfrm>
            <a:off x="457200" y="1600200"/>
            <a:ext cx="5181600" cy="4525963"/>
          </a:xfrm>
        </p:spPr>
        <p:txBody>
          <a:bodyPr>
            <a:normAutofit fontScale="77500" lnSpcReduction="20000"/>
          </a:bodyPr>
          <a:lstStyle/>
          <a:p>
            <a:r>
              <a:rPr lang="en-US" b="1" dirty="0" smtClean="0"/>
              <a:t>Vaccines</a:t>
            </a:r>
          </a:p>
          <a:p>
            <a:r>
              <a:rPr lang="en-US" b="1" dirty="0" smtClean="0"/>
              <a:t>Attenuated vaccines</a:t>
            </a:r>
          </a:p>
          <a:p>
            <a:r>
              <a:rPr lang="en-US" dirty="0" smtClean="0"/>
              <a:t>Attenuated vaccines involve using live bacteria or viruses that have been weakened (attenuated) by aging or alteration of  growth conditions.</a:t>
            </a:r>
          </a:p>
          <a:p>
            <a:r>
              <a:rPr lang="en-US" dirty="0" smtClean="0"/>
              <a:t>Attenuation prevents replication after the vaccine is introduced into the recipient.</a:t>
            </a:r>
          </a:p>
          <a:p>
            <a:r>
              <a:rPr lang="en-US" dirty="0" smtClean="0"/>
              <a:t>EX:  Vaccines for MMR, tuberculosis, cholera, </a:t>
            </a:r>
            <a:r>
              <a:rPr lang="en-US" dirty="0" err="1" smtClean="0"/>
              <a:t>Saban</a:t>
            </a:r>
            <a:r>
              <a:rPr lang="en-US" dirty="0" smtClean="0"/>
              <a:t> polio, and chickenpox.</a:t>
            </a:r>
            <a:endParaRPr lang="en-US" dirty="0"/>
          </a:p>
        </p:txBody>
      </p:sp>
      <p:pic>
        <p:nvPicPr>
          <p:cNvPr id="133122" name="Picture 2" descr="http://4.bp.blogspot.com/_hTmAo0cpzLw/TNAYeP3RuGI/AAAAAAAAAA8/f2yof6VUQ9k/s1600/14_1.gif"/>
          <p:cNvPicPr>
            <a:picLocks noChangeAspect="1" noChangeArrowheads="1"/>
          </p:cNvPicPr>
          <p:nvPr/>
        </p:nvPicPr>
        <p:blipFill>
          <a:blip r:embed="rId2" cstate="print"/>
          <a:srcRect/>
          <a:stretch>
            <a:fillRect/>
          </a:stretch>
        </p:blipFill>
        <p:spPr bwMode="auto">
          <a:xfrm>
            <a:off x="5454713" y="2590800"/>
            <a:ext cx="3497653" cy="2895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Infectious Disease Classification</a:t>
            </a:r>
            <a:endParaRPr lang="en-US" dirty="0"/>
          </a:p>
        </p:txBody>
      </p:sp>
      <p:sp>
        <p:nvSpPr>
          <p:cNvPr id="3" name="Content Placeholder 2"/>
          <p:cNvSpPr>
            <a:spLocks noGrp="1"/>
          </p:cNvSpPr>
          <p:nvPr>
            <p:ph idx="1"/>
          </p:nvPr>
        </p:nvSpPr>
        <p:spPr>
          <a:xfrm>
            <a:off x="0" y="914400"/>
            <a:ext cx="4572000" cy="5943599"/>
          </a:xfrm>
        </p:spPr>
        <p:txBody>
          <a:bodyPr>
            <a:normAutofit fontScale="85000" lnSpcReduction="20000"/>
          </a:bodyPr>
          <a:lstStyle/>
          <a:p>
            <a:r>
              <a:rPr lang="en-US" b="1" dirty="0" smtClean="0"/>
              <a:t>Opportunistic Pathogen</a:t>
            </a:r>
          </a:p>
          <a:p>
            <a:r>
              <a:rPr lang="en-US" b="1" dirty="0" smtClean="0"/>
              <a:t>Opportunistic Pathogen  </a:t>
            </a:r>
            <a:r>
              <a:rPr lang="en-US" dirty="0" smtClean="0"/>
              <a:t>: Potential pathogenic organisms that do not ordinarily cause disease in the normal habitat of a healthy person. </a:t>
            </a:r>
          </a:p>
          <a:p>
            <a:r>
              <a:rPr lang="en-US" dirty="0" smtClean="0"/>
              <a:t>When these organisms get into an area where they are not normally found and cause disease. </a:t>
            </a:r>
          </a:p>
          <a:p>
            <a:r>
              <a:rPr lang="en-US" dirty="0" smtClean="0"/>
              <a:t>All normal flora are have the capacity to be an opportunist in a compromised host (one without normal immune response).</a:t>
            </a:r>
          </a:p>
          <a:p>
            <a:endParaRPr lang="en-US" b="1" dirty="0" smtClean="0"/>
          </a:p>
          <a:p>
            <a:endParaRPr lang="en-US" b="1" dirty="0"/>
          </a:p>
        </p:txBody>
      </p:sp>
      <p:pic>
        <p:nvPicPr>
          <p:cNvPr id="1026" name="Picture 2" descr="http://www.macdoctor.co.nz/wp-content/uploads/2011/01/1026bacteria.jpg"/>
          <p:cNvPicPr>
            <a:picLocks noChangeAspect="1" noChangeArrowheads="1"/>
          </p:cNvPicPr>
          <p:nvPr/>
        </p:nvPicPr>
        <p:blipFill>
          <a:blip r:embed="rId2" cstate="print"/>
          <a:srcRect/>
          <a:stretch>
            <a:fillRect/>
          </a:stretch>
        </p:blipFill>
        <p:spPr bwMode="auto">
          <a:xfrm>
            <a:off x="4648200" y="1981200"/>
            <a:ext cx="4416228" cy="2819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a:xfrm>
            <a:off x="457200" y="1600200"/>
            <a:ext cx="5257800" cy="4525963"/>
          </a:xfrm>
        </p:spPr>
        <p:txBody>
          <a:bodyPr/>
          <a:lstStyle/>
          <a:p>
            <a:r>
              <a:rPr lang="en-US" b="1" dirty="0" smtClean="0"/>
              <a:t>Vaccines</a:t>
            </a:r>
          </a:p>
          <a:p>
            <a:r>
              <a:rPr lang="en-US" b="1" dirty="0" smtClean="0"/>
              <a:t>Inactivated vaccines</a:t>
            </a:r>
          </a:p>
          <a:p>
            <a:r>
              <a:rPr lang="en-US" dirty="0" smtClean="0"/>
              <a:t> The pathogen is killed and the dead microorganism is used for the vaccine.</a:t>
            </a:r>
          </a:p>
          <a:p>
            <a:r>
              <a:rPr lang="en-US" dirty="0" smtClean="0"/>
              <a:t>EX.  Vaccines for rabies, influenza, DPT, and Salk polio.</a:t>
            </a:r>
            <a:endParaRPr lang="en-US" dirty="0"/>
          </a:p>
        </p:txBody>
      </p:sp>
      <p:pic>
        <p:nvPicPr>
          <p:cNvPr id="135170" name="Picture 2" descr="http://images.mylot.com/userImages/images/postphotos/2122431.jpg"/>
          <p:cNvPicPr>
            <a:picLocks noChangeAspect="1" noChangeArrowheads="1"/>
          </p:cNvPicPr>
          <p:nvPr/>
        </p:nvPicPr>
        <p:blipFill>
          <a:blip r:embed="rId2" cstate="print"/>
          <a:srcRect/>
          <a:stretch>
            <a:fillRect/>
          </a:stretch>
        </p:blipFill>
        <p:spPr bwMode="auto">
          <a:xfrm>
            <a:off x="5867400" y="2514600"/>
            <a:ext cx="2857500" cy="2571751"/>
          </a:xfrm>
          <a:prstGeom prst="rect">
            <a:avLst/>
          </a:prstGeom>
          <a:noFill/>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pic>
        <p:nvPicPr>
          <p:cNvPr id="134146" name="Picture 2" descr="http://img.medscape.com/fullsize/migrated/410/848/sld2002.02.lech.fig1.jpg"/>
          <p:cNvPicPr>
            <a:picLocks noChangeAspect="1" noChangeArrowheads="1"/>
          </p:cNvPicPr>
          <p:nvPr/>
        </p:nvPicPr>
        <p:blipFill>
          <a:blip r:embed="rId2" cstate="print"/>
          <a:srcRect/>
          <a:stretch>
            <a:fillRect/>
          </a:stretch>
        </p:blipFill>
        <p:spPr bwMode="auto">
          <a:xfrm>
            <a:off x="381000" y="1576426"/>
            <a:ext cx="8178796" cy="5052974"/>
          </a:xfrm>
          <a:prstGeom prst="rect">
            <a:avLst/>
          </a:prstGeom>
          <a:noFill/>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lstStyle/>
          <a:p>
            <a:r>
              <a:rPr lang="en-US" dirty="0" smtClean="0"/>
              <a:t>Vaccines</a:t>
            </a:r>
            <a:endParaRPr lang="en-US" dirty="0"/>
          </a:p>
        </p:txBody>
      </p:sp>
      <p:sp>
        <p:nvSpPr>
          <p:cNvPr id="3" name="Content Placeholder 2"/>
          <p:cNvSpPr>
            <a:spLocks noGrp="1"/>
          </p:cNvSpPr>
          <p:nvPr>
            <p:ph idx="1"/>
          </p:nvPr>
        </p:nvSpPr>
        <p:spPr>
          <a:xfrm>
            <a:off x="0" y="0"/>
            <a:ext cx="4648200" cy="6858000"/>
          </a:xfrm>
        </p:spPr>
        <p:txBody>
          <a:bodyPr>
            <a:normAutofit fontScale="77500" lnSpcReduction="20000"/>
          </a:bodyPr>
          <a:lstStyle/>
          <a:p>
            <a:r>
              <a:rPr lang="en-US" b="1" dirty="0" smtClean="0"/>
              <a:t>Vaccines</a:t>
            </a:r>
          </a:p>
          <a:p>
            <a:r>
              <a:rPr lang="en-US" b="1" dirty="0" smtClean="0"/>
              <a:t>DNA Vaccines</a:t>
            </a:r>
          </a:p>
          <a:p>
            <a:r>
              <a:rPr lang="en-US" dirty="0" smtClean="0"/>
              <a:t>DNA vaccines have demonstrated that injecting small pieces of DNA from a microbe create an antibody response.</a:t>
            </a:r>
          </a:p>
          <a:p>
            <a:r>
              <a:rPr lang="en-US" dirty="0" smtClean="0"/>
              <a:t>DNA vaccines are composed of bacterial plasmids. Expression plasmids used in DNA-based vaccination normally contain two units: the antigen expression unit, followed by antigen-encoding and </a:t>
            </a:r>
            <a:r>
              <a:rPr lang="en-US" dirty="0" err="1" smtClean="0"/>
              <a:t>polyadenylation</a:t>
            </a:r>
            <a:r>
              <a:rPr lang="en-US" dirty="0" smtClean="0"/>
              <a:t> sequences and the production unit that is composed of bacterial sequences necessary for </a:t>
            </a:r>
            <a:r>
              <a:rPr lang="en-US" dirty="0" err="1" smtClean="0"/>
              <a:t>plamid</a:t>
            </a:r>
            <a:r>
              <a:rPr lang="en-US" dirty="0" smtClean="0"/>
              <a:t> amplification and selection</a:t>
            </a:r>
          </a:p>
          <a:p>
            <a:r>
              <a:rPr lang="en-US" dirty="0" smtClean="0"/>
              <a:t>DNA vaccines for HIV and malaria are in clinical trials.</a:t>
            </a:r>
            <a:endParaRPr lang="en-US" dirty="0"/>
          </a:p>
        </p:txBody>
      </p:sp>
      <p:pic>
        <p:nvPicPr>
          <p:cNvPr id="136194" name="Picture 2" descr="http://www.vical.com/Theme/Vical/files/images/DNA%20Graphic.jpg"/>
          <p:cNvPicPr>
            <a:picLocks noChangeAspect="1" noChangeArrowheads="1"/>
          </p:cNvPicPr>
          <p:nvPr/>
        </p:nvPicPr>
        <p:blipFill>
          <a:blip r:embed="rId2" cstate="print"/>
          <a:srcRect/>
          <a:stretch>
            <a:fillRect/>
          </a:stretch>
        </p:blipFill>
        <p:spPr bwMode="auto">
          <a:xfrm>
            <a:off x="4724400" y="2057400"/>
            <a:ext cx="4419600" cy="354153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a:t>
            </a:r>
            <a:endParaRPr lang="en-US" dirty="0"/>
          </a:p>
        </p:txBody>
      </p:sp>
      <p:sp>
        <p:nvSpPr>
          <p:cNvPr id="3" name="Content Placeholder 2"/>
          <p:cNvSpPr>
            <a:spLocks noGrp="1"/>
          </p:cNvSpPr>
          <p:nvPr>
            <p:ph idx="1"/>
          </p:nvPr>
        </p:nvSpPr>
        <p:spPr/>
        <p:txBody>
          <a:bodyPr/>
          <a:lstStyle/>
          <a:p>
            <a:r>
              <a:rPr lang="en-US" dirty="0" smtClean="0"/>
              <a:t>Vaccines</a:t>
            </a:r>
          </a:p>
          <a:p>
            <a:r>
              <a:rPr lang="en-US" dirty="0" smtClean="0">
                <a:hlinkClick r:id="rId2"/>
              </a:rPr>
              <a:t>http://www.pbs.org/wgbh/pages/frontline/teach/vaccine/</a:t>
            </a:r>
            <a:endParaRPr lang="en-US" dirty="0" smtClean="0"/>
          </a:p>
          <a:p>
            <a:r>
              <a:rPr lang="en-US" dirty="0" smtClean="0"/>
              <a:t>Pros and cons of vaccination</a:t>
            </a:r>
          </a:p>
          <a:p>
            <a:r>
              <a:rPr lang="en-US" dirty="0" smtClean="0">
                <a:hlinkClick r:id="rId3"/>
              </a:rPr>
              <a:t>http://www.hrsa.gov/vaccinecompensation/adverseeffects.pdf</a:t>
            </a:r>
            <a:endParaRPr lang="en-US" dirty="0" smtClean="0"/>
          </a:p>
          <a:p>
            <a:r>
              <a:rPr lang="en-US" smtClean="0"/>
              <a:t>Causality vaccines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Infectious Disease</a:t>
            </a:r>
            <a:endParaRPr lang="en-US" dirty="0"/>
          </a:p>
        </p:txBody>
      </p:sp>
      <p:sp>
        <p:nvSpPr>
          <p:cNvPr id="3" name="Content Placeholder 2"/>
          <p:cNvSpPr>
            <a:spLocks noGrp="1"/>
          </p:cNvSpPr>
          <p:nvPr>
            <p:ph idx="1"/>
          </p:nvPr>
        </p:nvSpPr>
        <p:spPr/>
        <p:txBody>
          <a:bodyPr/>
          <a:lstStyle/>
          <a:p>
            <a:r>
              <a:rPr lang="en-US" b="1" dirty="0" smtClean="0"/>
              <a:t>Reservoirs of Infection</a:t>
            </a:r>
            <a:endParaRPr lang="en-US" dirty="0" smtClean="0"/>
          </a:p>
          <a:p>
            <a:r>
              <a:rPr lang="en-US" dirty="0" smtClean="0"/>
              <a:t>For a disease to perpetuate itself, there must be a continual source of disease. This continual source is referred to as the </a:t>
            </a:r>
            <a:r>
              <a:rPr lang="en-US" b="1" dirty="0" smtClean="0"/>
              <a:t>reservoir</a:t>
            </a:r>
            <a:r>
              <a:rPr lang="en-US" dirty="0" smtClean="0"/>
              <a:t>. </a:t>
            </a:r>
          </a:p>
          <a:p>
            <a:endParaRPr lang="en-US" dirty="0" smtClean="0"/>
          </a:p>
          <a:p>
            <a:r>
              <a:rPr lang="en-US" dirty="0" smtClean="0"/>
              <a:t>Reservoirs are classified as either human, animal or nonliving.</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Infectious Disease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Reservoirs of Infection</a:t>
            </a:r>
          </a:p>
          <a:p>
            <a:pPr>
              <a:buFont typeface="Wingdings" charset="2"/>
              <a:buChar char="§"/>
              <a:defRPr/>
            </a:pPr>
            <a:r>
              <a:rPr lang="en-US" sz="2800" dirty="0"/>
              <a:t>Reservoirs of infection are continual sources </a:t>
            </a:r>
            <a:br>
              <a:rPr lang="en-US" sz="2800" dirty="0"/>
            </a:br>
            <a:r>
              <a:rPr lang="en-US" sz="2800" dirty="0"/>
              <a:t>of infection.</a:t>
            </a:r>
          </a:p>
          <a:p>
            <a:pPr lvl="1">
              <a:buFont typeface="Wingdings" charset="2"/>
              <a:buChar char="§"/>
              <a:defRPr/>
            </a:pPr>
            <a:r>
              <a:rPr lang="en-US" b="1" dirty="0"/>
              <a:t>Human</a:t>
            </a:r>
            <a:r>
              <a:rPr lang="en-US" dirty="0"/>
              <a:t> — AIDS, gonorrhea</a:t>
            </a:r>
          </a:p>
          <a:p>
            <a:pPr lvl="2">
              <a:buFont typeface="Wingdings" charset="2"/>
              <a:buChar char="§"/>
              <a:defRPr/>
            </a:pPr>
            <a:r>
              <a:rPr lang="en-US" sz="2800" dirty="0"/>
              <a:t>Carriers may have </a:t>
            </a:r>
            <a:r>
              <a:rPr lang="en-US" sz="2800" dirty="0" err="1" smtClean="0"/>
              <a:t>inapparent</a:t>
            </a:r>
            <a:r>
              <a:rPr lang="en-US" sz="2800" dirty="0" smtClean="0"/>
              <a:t> </a:t>
            </a:r>
            <a:r>
              <a:rPr lang="en-US" sz="2800" dirty="0"/>
              <a:t>infections </a:t>
            </a:r>
            <a:br>
              <a:rPr lang="en-US" sz="2800" dirty="0"/>
            </a:br>
            <a:r>
              <a:rPr lang="en-US" sz="2800" dirty="0"/>
              <a:t>or latent diseases.</a:t>
            </a:r>
          </a:p>
          <a:p>
            <a:pPr lvl="1">
              <a:buFont typeface="Wingdings" charset="2"/>
              <a:buChar char="§"/>
              <a:defRPr/>
            </a:pPr>
            <a:r>
              <a:rPr lang="en-US" b="1" dirty="0"/>
              <a:t>Animal</a:t>
            </a:r>
          </a:p>
          <a:p>
            <a:pPr lvl="2">
              <a:buFont typeface="Wingdings" charset="2"/>
              <a:buChar char="§"/>
              <a:defRPr/>
            </a:pPr>
            <a:r>
              <a:rPr lang="en-US" sz="2800" dirty="0" err="1"/>
              <a:t>Zoonoses</a:t>
            </a:r>
            <a:r>
              <a:rPr lang="en-US" sz="2800" dirty="0"/>
              <a:t>. Diseases that occur primarily in animals. Example Rabies, L</a:t>
            </a:r>
            <a:r>
              <a:rPr lang="en-US" sz="2800" dirty="0" smtClean="0"/>
              <a:t>yme </a:t>
            </a:r>
            <a:r>
              <a:rPr lang="en-US" sz="2800" dirty="0"/>
              <a:t>disease, toxoplasmosis, influenza </a:t>
            </a:r>
          </a:p>
          <a:p>
            <a:pPr lvl="1">
              <a:buFont typeface="Wingdings" charset="2"/>
              <a:buChar char="§"/>
              <a:defRPr/>
            </a:pPr>
            <a:r>
              <a:rPr lang="en-US" b="1" dirty="0"/>
              <a:t>Nonliving</a:t>
            </a:r>
            <a:r>
              <a:rPr lang="en-US" dirty="0"/>
              <a:t> — </a:t>
            </a:r>
          </a:p>
          <a:p>
            <a:pPr lvl="2">
              <a:buFont typeface="Wingdings" charset="2"/>
              <a:buChar char="§"/>
              <a:defRPr/>
            </a:pPr>
            <a:r>
              <a:rPr lang="en-US" sz="2800" dirty="0"/>
              <a:t>Soil: Botulism, tetanus</a:t>
            </a:r>
          </a:p>
          <a:p>
            <a:pPr lvl="2">
              <a:buFont typeface="Wingdings" charset="2"/>
              <a:buChar char="§"/>
              <a:defRPr/>
            </a:pPr>
            <a:r>
              <a:rPr lang="en-US" sz="2800" dirty="0"/>
              <a:t>Water: </a:t>
            </a:r>
            <a:r>
              <a:rPr lang="en-US" sz="2800" dirty="0" smtClean="0"/>
              <a:t>Cholera</a:t>
            </a:r>
            <a:endParaRPr lang="en-US" sz="2800"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Infectious Disease</a:t>
            </a:r>
            <a:endParaRPr lang="en-US" dirty="0"/>
          </a:p>
        </p:txBody>
      </p:sp>
      <p:sp>
        <p:nvSpPr>
          <p:cNvPr id="3" name="Content Placeholder 2"/>
          <p:cNvSpPr>
            <a:spLocks noGrp="1"/>
          </p:cNvSpPr>
          <p:nvPr>
            <p:ph idx="1"/>
          </p:nvPr>
        </p:nvSpPr>
        <p:spPr>
          <a:xfrm>
            <a:off x="457200" y="1219200"/>
            <a:ext cx="8229600" cy="5334000"/>
          </a:xfrm>
        </p:spPr>
        <p:txBody>
          <a:bodyPr>
            <a:normAutofit fontScale="70000" lnSpcReduction="20000"/>
          </a:bodyPr>
          <a:lstStyle/>
          <a:p>
            <a:pPr>
              <a:buNone/>
              <a:defRPr/>
            </a:pPr>
            <a:r>
              <a:rPr lang="en-US" b="1" dirty="0"/>
              <a:t>Contact transmission</a:t>
            </a:r>
            <a:r>
              <a:rPr lang="en-US" b="1" dirty="0" smtClean="0"/>
              <a:t>.</a:t>
            </a:r>
          </a:p>
          <a:p>
            <a:pPr>
              <a:buNone/>
              <a:defRPr/>
            </a:pPr>
            <a:endParaRPr lang="en-US" dirty="0"/>
          </a:p>
          <a:p>
            <a:pPr>
              <a:buNone/>
              <a:defRPr/>
            </a:pPr>
            <a:r>
              <a:rPr lang="en-US" dirty="0" smtClean="0"/>
              <a:t>1.   </a:t>
            </a:r>
            <a:r>
              <a:rPr lang="en-US" b="1" dirty="0"/>
              <a:t>Direct contact: </a:t>
            </a:r>
            <a:r>
              <a:rPr lang="en-US" dirty="0"/>
              <a:t>Person to person transmission by physical contact. </a:t>
            </a:r>
            <a:r>
              <a:rPr lang="en-US" dirty="0" smtClean="0"/>
              <a:t>This includes </a:t>
            </a:r>
            <a:r>
              <a:rPr lang="en-US" dirty="0"/>
              <a:t>touching, kissing and sexual intercourse.</a:t>
            </a:r>
          </a:p>
          <a:p>
            <a:pPr>
              <a:buNone/>
              <a:defRPr/>
            </a:pPr>
            <a:endParaRPr lang="en-US" dirty="0"/>
          </a:p>
          <a:p>
            <a:pPr>
              <a:buNone/>
              <a:defRPr/>
            </a:pPr>
            <a:r>
              <a:rPr lang="en-US" dirty="0"/>
              <a:t>2. </a:t>
            </a:r>
            <a:r>
              <a:rPr lang="en-US" dirty="0" smtClean="0"/>
              <a:t>  </a:t>
            </a:r>
            <a:r>
              <a:rPr lang="en-US" b="1" dirty="0" smtClean="0"/>
              <a:t>Indirect </a:t>
            </a:r>
            <a:r>
              <a:rPr lang="en-US" b="1" dirty="0"/>
              <a:t>contact </a:t>
            </a:r>
            <a:r>
              <a:rPr lang="en-US" dirty="0"/>
              <a:t>Disease is transmitted from a nonliving object (</a:t>
            </a:r>
            <a:r>
              <a:rPr lang="en-US" b="1" dirty="0" err="1"/>
              <a:t>fomite</a:t>
            </a:r>
            <a:r>
              <a:rPr lang="en-US" b="1" dirty="0"/>
              <a:t>) </a:t>
            </a:r>
            <a:r>
              <a:rPr lang="en-US" dirty="0"/>
              <a:t>to a host. </a:t>
            </a:r>
          </a:p>
          <a:p>
            <a:pPr>
              <a:buNone/>
              <a:defRPr/>
            </a:pPr>
            <a:r>
              <a:rPr lang="en-US" dirty="0"/>
              <a:t>		</a:t>
            </a:r>
            <a:r>
              <a:rPr lang="en-US" dirty="0" smtClean="0"/>
              <a:t>-  </a:t>
            </a:r>
            <a:r>
              <a:rPr lang="en-US" dirty="0" err="1" smtClean="0"/>
              <a:t>Fomites</a:t>
            </a:r>
            <a:r>
              <a:rPr lang="en-US" dirty="0" smtClean="0"/>
              <a:t> </a:t>
            </a:r>
            <a:r>
              <a:rPr lang="en-US" dirty="0"/>
              <a:t>may include eating utensils, toys, </a:t>
            </a:r>
            <a:r>
              <a:rPr lang="en-US" dirty="0" smtClean="0"/>
              <a:t>towels, door   </a:t>
            </a:r>
          </a:p>
          <a:p>
            <a:pPr>
              <a:buNone/>
              <a:defRPr/>
            </a:pPr>
            <a:r>
              <a:rPr lang="en-US" dirty="0" smtClean="0"/>
              <a:t>                  knobs,  etc</a:t>
            </a:r>
            <a:r>
              <a:rPr lang="en-US" dirty="0"/>
              <a:t>.</a:t>
            </a:r>
          </a:p>
          <a:p>
            <a:pPr>
              <a:buNone/>
              <a:defRPr/>
            </a:pPr>
            <a:endParaRPr lang="en-US" dirty="0"/>
          </a:p>
          <a:p>
            <a:pPr>
              <a:buNone/>
              <a:defRPr/>
            </a:pPr>
            <a:r>
              <a:rPr lang="en-US" dirty="0"/>
              <a:t>3</a:t>
            </a:r>
            <a:r>
              <a:rPr lang="en-US" dirty="0" smtClean="0"/>
              <a:t>.   </a:t>
            </a:r>
            <a:r>
              <a:rPr lang="en-US" b="1" dirty="0"/>
              <a:t>Droplet transmission</a:t>
            </a:r>
            <a:r>
              <a:rPr lang="en-US" dirty="0"/>
              <a:t>. Mucous droplets from coughs sneezes laughing or talking. Droplet travels less than one meter from the reservoir to host.</a:t>
            </a:r>
          </a:p>
          <a:p>
            <a:pPr>
              <a:buNone/>
              <a:defRPr/>
            </a:pPr>
            <a:r>
              <a:rPr lang="en-US" dirty="0"/>
              <a:t>	</a:t>
            </a:r>
          </a:p>
          <a:p>
            <a:pPr>
              <a:buNone/>
              <a:defRPr/>
            </a:pPr>
            <a:r>
              <a:rPr lang="en-US" dirty="0"/>
              <a:t>	</a:t>
            </a:r>
            <a:r>
              <a:rPr lang="en-US" dirty="0" smtClean="0"/>
              <a:t>        -  Example </a:t>
            </a:r>
            <a:r>
              <a:rPr lang="en-US" dirty="0"/>
              <a:t>Whooping cough, </a:t>
            </a:r>
            <a:r>
              <a:rPr lang="en-US" dirty="0" smtClean="0"/>
              <a:t>Influenza, the Common Cold.</a:t>
            </a:r>
            <a:endParaRPr lang="en-US" dirty="0"/>
          </a:p>
          <a:p>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Infectious Disease</a:t>
            </a:r>
            <a:endParaRPr lang="en-US" dirty="0"/>
          </a:p>
        </p:txBody>
      </p:sp>
      <p:pic>
        <p:nvPicPr>
          <p:cNvPr id="4" name="Picture 9"/>
          <p:cNvPicPr>
            <a:picLocks noChangeAspect="1" noChangeArrowheads="1"/>
          </p:cNvPicPr>
          <p:nvPr/>
        </p:nvPicPr>
        <p:blipFill>
          <a:blip r:embed="rId2" cstate="print"/>
          <a:srcRect l="1146" t="1761" r="1616" b="11803"/>
          <a:stretch>
            <a:fillRect/>
          </a:stretch>
        </p:blipFill>
        <p:spPr bwMode="auto">
          <a:xfrm>
            <a:off x="212725" y="1922463"/>
            <a:ext cx="4170363" cy="3059112"/>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srcRect l="1030" t="1959" r="1480" b="12968"/>
          <a:stretch>
            <a:fillRect/>
          </a:stretch>
        </p:blipFill>
        <p:spPr bwMode="auto">
          <a:xfrm>
            <a:off x="4800600" y="2209800"/>
            <a:ext cx="4149725" cy="27368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Infectious Disease</a:t>
            </a:r>
            <a:endParaRPr lang="en-US" dirty="0"/>
          </a:p>
        </p:txBody>
      </p:sp>
      <p:sp>
        <p:nvSpPr>
          <p:cNvPr id="3" name="Content Placeholder 2"/>
          <p:cNvSpPr>
            <a:spLocks noGrp="1"/>
          </p:cNvSpPr>
          <p:nvPr>
            <p:ph idx="1"/>
          </p:nvPr>
        </p:nvSpPr>
        <p:spPr/>
        <p:txBody>
          <a:bodyPr>
            <a:normAutofit/>
          </a:bodyPr>
          <a:lstStyle/>
          <a:p>
            <a:r>
              <a:rPr lang="en-US" dirty="0" smtClean="0"/>
              <a:t>Vehicle: Transmission by an inanimate reservoir </a:t>
            </a:r>
            <a:endParaRPr lang="en-US" dirty="0"/>
          </a:p>
          <a:p>
            <a:pPr>
              <a:buNone/>
            </a:pPr>
            <a:r>
              <a:rPr lang="en-US" dirty="0" smtClean="0"/>
              <a:t>    -  Food:  E. coli gastroenteritis (fecal/oral)</a:t>
            </a:r>
          </a:p>
          <a:p>
            <a:pPr>
              <a:buNone/>
            </a:pPr>
            <a:r>
              <a:rPr lang="en-US" dirty="0"/>
              <a:t> </a:t>
            </a:r>
            <a:r>
              <a:rPr lang="en-US" dirty="0" smtClean="0"/>
              <a:t>   -  Water:  Cholera (fecal/oral)</a:t>
            </a:r>
          </a:p>
          <a:p>
            <a:pPr>
              <a:buNone/>
            </a:pPr>
            <a:r>
              <a:rPr lang="en-US" dirty="0"/>
              <a:t> </a:t>
            </a:r>
            <a:r>
              <a:rPr lang="en-US" dirty="0" smtClean="0"/>
              <a:t>   -  Airborne:   Anthrax</a:t>
            </a:r>
          </a:p>
          <a:p>
            <a:r>
              <a:rPr lang="en-US" dirty="0" smtClean="0"/>
              <a:t>Vectors: Arthropods, especially fleas, ticks, and mosquitoes.</a:t>
            </a:r>
          </a:p>
          <a:p>
            <a:pPr>
              <a:buNone/>
            </a:pPr>
            <a:r>
              <a:rPr lang="en-US" dirty="0"/>
              <a:t> </a:t>
            </a:r>
            <a:r>
              <a:rPr lang="en-US" dirty="0" smtClean="0"/>
              <a:t>  -  Plague, Lyme disease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427038"/>
          </a:xfrm>
        </p:spPr>
        <p:txBody>
          <a:bodyPr>
            <a:normAutofit fontScale="90000"/>
          </a:bodyPr>
          <a:lstStyle/>
          <a:p>
            <a:r>
              <a:rPr lang="en-US" dirty="0" smtClean="0"/>
              <a:t>Transmission Infectious Disease</a:t>
            </a:r>
            <a:endParaRPr lang="en-US" dirty="0"/>
          </a:p>
        </p:txBody>
      </p:sp>
      <p:pic>
        <p:nvPicPr>
          <p:cNvPr id="4" name="Picture 9"/>
          <p:cNvPicPr>
            <a:picLocks noChangeAspect="1" noChangeArrowheads="1"/>
          </p:cNvPicPr>
          <p:nvPr/>
        </p:nvPicPr>
        <p:blipFill>
          <a:blip r:embed="rId2" cstate="print"/>
          <a:srcRect l="1457" t="1959" r="1620" b="12001"/>
          <a:stretch>
            <a:fillRect/>
          </a:stretch>
        </p:blipFill>
        <p:spPr bwMode="auto">
          <a:xfrm>
            <a:off x="457200" y="1676400"/>
            <a:ext cx="3800475" cy="2792412"/>
          </a:xfrm>
          <a:prstGeom prst="rect">
            <a:avLst/>
          </a:prstGeom>
          <a:noFill/>
          <a:ln w="9525">
            <a:noFill/>
            <a:miter lim="800000"/>
            <a:headEnd/>
            <a:tailEnd/>
          </a:ln>
        </p:spPr>
      </p:pic>
      <p:pic>
        <p:nvPicPr>
          <p:cNvPr id="5" name="Picture 10"/>
          <p:cNvPicPr>
            <a:picLocks noChangeAspect="1" noChangeArrowheads="1"/>
          </p:cNvPicPr>
          <p:nvPr/>
        </p:nvPicPr>
        <p:blipFill>
          <a:blip r:embed="rId3" cstate="print"/>
          <a:srcRect l="1172" t="1959" r="1320" b="6538"/>
          <a:stretch>
            <a:fillRect/>
          </a:stretch>
        </p:blipFill>
        <p:spPr bwMode="auto">
          <a:xfrm>
            <a:off x="4495800" y="1752600"/>
            <a:ext cx="4168775" cy="2636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a:t>
            </a:r>
            <a:endParaRPr lang="en-US" dirty="0"/>
          </a:p>
        </p:txBody>
      </p:sp>
      <p:sp>
        <p:nvSpPr>
          <p:cNvPr id="3" name="Content Placeholder 2"/>
          <p:cNvSpPr>
            <a:spLocks noGrp="1"/>
          </p:cNvSpPr>
          <p:nvPr>
            <p:ph idx="1"/>
          </p:nvPr>
        </p:nvSpPr>
        <p:spPr>
          <a:xfrm>
            <a:off x="457200" y="1600200"/>
            <a:ext cx="5562600" cy="4525963"/>
          </a:xfrm>
        </p:spPr>
        <p:txBody>
          <a:bodyPr>
            <a:normAutofit fontScale="92500" lnSpcReduction="10000"/>
          </a:bodyPr>
          <a:lstStyle/>
          <a:p>
            <a:r>
              <a:rPr lang="en-US" dirty="0" smtClean="0"/>
              <a:t>Vaccines</a:t>
            </a:r>
          </a:p>
          <a:p>
            <a:r>
              <a:rPr lang="en-US" dirty="0" smtClean="0"/>
              <a:t>Antimicrobial drugs</a:t>
            </a:r>
          </a:p>
          <a:p>
            <a:r>
              <a:rPr lang="en-US" dirty="0" err="1" smtClean="0"/>
              <a:t>Handwashing</a:t>
            </a:r>
            <a:r>
              <a:rPr lang="en-US" dirty="0" smtClean="0"/>
              <a:t> </a:t>
            </a:r>
          </a:p>
          <a:p>
            <a:r>
              <a:rPr lang="en-US" dirty="0" smtClean="0"/>
              <a:t>Sanitation of </a:t>
            </a:r>
            <a:r>
              <a:rPr lang="en-US" dirty="0" err="1" smtClean="0"/>
              <a:t>fomites</a:t>
            </a:r>
            <a:r>
              <a:rPr lang="en-US" dirty="0" smtClean="0"/>
              <a:t> and water supplies</a:t>
            </a:r>
          </a:p>
          <a:p>
            <a:r>
              <a:rPr lang="en-US" dirty="0" smtClean="0"/>
              <a:t>Prepare and store food properly</a:t>
            </a:r>
          </a:p>
          <a:p>
            <a:r>
              <a:rPr lang="en-US" dirty="0" smtClean="0"/>
              <a:t>Control pests (insects and rodents)</a:t>
            </a:r>
          </a:p>
          <a:p>
            <a:r>
              <a:rPr lang="en-US" dirty="0" smtClean="0"/>
              <a:t>Quarantine</a:t>
            </a:r>
          </a:p>
          <a:p>
            <a:endParaRPr lang="en-US" dirty="0"/>
          </a:p>
        </p:txBody>
      </p:sp>
      <p:pic>
        <p:nvPicPr>
          <p:cNvPr id="25602" name="Picture 2" descr="https://encrypted-tbn0.google.com/images?q=tbn:ANd9GcRMZJuQAE97DS9wllKgXCskIolC_hR_XVmvv_VBKW-ZKjHBNmyl0w"/>
          <p:cNvPicPr>
            <a:picLocks noChangeAspect="1" noChangeArrowheads="1"/>
          </p:cNvPicPr>
          <p:nvPr/>
        </p:nvPicPr>
        <p:blipFill>
          <a:blip r:embed="rId2" cstate="print"/>
          <a:srcRect/>
          <a:stretch>
            <a:fillRect/>
          </a:stretch>
        </p:blipFill>
        <p:spPr bwMode="auto">
          <a:xfrm>
            <a:off x="5943600" y="1371600"/>
            <a:ext cx="2889913" cy="215138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a:t>
            </a:r>
            <a:endParaRPr lang="en-US" dirty="0"/>
          </a:p>
        </p:txBody>
      </p:sp>
      <p:sp>
        <p:nvSpPr>
          <p:cNvPr id="3" name="Content Placeholder 2"/>
          <p:cNvSpPr>
            <a:spLocks noGrp="1"/>
          </p:cNvSpPr>
          <p:nvPr>
            <p:ph idx="1"/>
          </p:nvPr>
        </p:nvSpPr>
        <p:spPr/>
        <p:txBody>
          <a:bodyPr/>
          <a:lstStyle/>
          <a:p>
            <a:pPr lvl="0"/>
            <a:r>
              <a:rPr lang="en-US" b="1" dirty="0" smtClean="0"/>
              <a:t>Introduction:  </a:t>
            </a:r>
            <a:r>
              <a:rPr lang="en-US" dirty="0" smtClean="0"/>
              <a:t>movie “Contagion” </a:t>
            </a:r>
            <a:endParaRPr lang="en-US" dirty="0"/>
          </a:p>
          <a:p>
            <a:r>
              <a:rPr lang="en-US" b="1" dirty="0" smtClean="0"/>
              <a:t>Discussion: </a:t>
            </a:r>
            <a:r>
              <a:rPr lang="en-US" dirty="0" smtClean="0"/>
              <a:t>Is this movie realistic with regards to  </a:t>
            </a:r>
            <a:r>
              <a:rPr lang="en-US" dirty="0"/>
              <a:t>how diseases in spread, </a:t>
            </a:r>
            <a:r>
              <a:rPr lang="en-US" dirty="0" smtClean="0"/>
              <a:t>how governments respond, and the availability of vaccines?</a:t>
            </a:r>
            <a:endParaRPr lang="en-US" dirty="0"/>
          </a:p>
          <a:p>
            <a:r>
              <a:rPr lang="en-US" dirty="0" smtClean="0">
                <a:hlinkClick r:id="rId2"/>
              </a:rPr>
              <a:t>http://www.movie2k.to/Contagion-watch-movie-1033665.html</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a:t>
            </a:r>
            <a:endParaRPr lang="en-US" dirty="0"/>
          </a:p>
        </p:txBody>
      </p:sp>
      <p:sp>
        <p:nvSpPr>
          <p:cNvPr id="3" name="Content Placeholder 2"/>
          <p:cNvSpPr>
            <a:spLocks noGrp="1"/>
          </p:cNvSpPr>
          <p:nvPr>
            <p:ph idx="1"/>
          </p:nvPr>
        </p:nvSpPr>
        <p:spPr/>
        <p:txBody>
          <a:bodyPr>
            <a:normAutofit fontScale="62500" lnSpcReduction="20000"/>
          </a:bodyPr>
          <a:lstStyle/>
          <a:p>
            <a:pPr lvl="0"/>
            <a:r>
              <a:rPr lang="en-US" b="1" dirty="0"/>
              <a:t>Part </a:t>
            </a:r>
            <a:r>
              <a:rPr lang="en-US" b="1" dirty="0" smtClean="0"/>
              <a:t>1 </a:t>
            </a:r>
            <a:r>
              <a:rPr lang="en-US" b="1" dirty="0"/>
              <a:t>– </a:t>
            </a:r>
            <a:r>
              <a:rPr lang="en-US" b="1" dirty="0" smtClean="0"/>
              <a:t>Stages of Infection</a:t>
            </a:r>
            <a:endParaRPr lang="en-US" b="1" dirty="0"/>
          </a:p>
          <a:p>
            <a:pPr lvl="0"/>
            <a:r>
              <a:rPr lang="en-US" dirty="0"/>
              <a:t> Read </a:t>
            </a:r>
            <a:r>
              <a:rPr lang="en-US" dirty="0" err="1"/>
              <a:t>powerpoint</a:t>
            </a:r>
            <a:r>
              <a:rPr lang="en-US" dirty="0"/>
              <a:t> online</a:t>
            </a:r>
          </a:p>
          <a:p>
            <a:pPr lvl="0"/>
            <a:r>
              <a:rPr lang="en-US" dirty="0"/>
              <a:t>Work with a partner to develop review questions.</a:t>
            </a:r>
          </a:p>
          <a:p>
            <a:pPr lvl="0"/>
            <a:r>
              <a:rPr lang="en-US" dirty="0"/>
              <a:t>Whole class discussion questions.</a:t>
            </a:r>
          </a:p>
          <a:p>
            <a:pPr lvl="0"/>
            <a:r>
              <a:rPr lang="en-US" dirty="0"/>
              <a:t>Read article about </a:t>
            </a:r>
            <a:r>
              <a:rPr lang="en-US" dirty="0" smtClean="0"/>
              <a:t>stages of infection, </a:t>
            </a:r>
            <a:r>
              <a:rPr lang="en-US" dirty="0"/>
              <a:t>traditional medical tests, and molecular biology </a:t>
            </a:r>
            <a:r>
              <a:rPr lang="en-US" dirty="0" smtClean="0"/>
              <a:t>tests used to diagnose.</a:t>
            </a:r>
            <a:endParaRPr lang="en-US" dirty="0"/>
          </a:p>
          <a:p>
            <a:pPr lvl="0"/>
            <a:r>
              <a:rPr lang="en-US" b="1" dirty="0"/>
              <a:t>Part </a:t>
            </a:r>
            <a:r>
              <a:rPr lang="en-US" b="1" dirty="0" smtClean="0"/>
              <a:t>2 </a:t>
            </a:r>
            <a:r>
              <a:rPr lang="en-US" b="1" dirty="0"/>
              <a:t>– </a:t>
            </a:r>
            <a:r>
              <a:rPr lang="en-US" b="1" dirty="0" smtClean="0"/>
              <a:t>Epidemiology</a:t>
            </a:r>
          </a:p>
          <a:p>
            <a:pPr lvl="0"/>
            <a:r>
              <a:rPr lang="en-US" b="1" dirty="0" smtClean="0"/>
              <a:t>Read</a:t>
            </a:r>
            <a:r>
              <a:rPr lang="en-US" dirty="0" smtClean="0"/>
              <a:t> SARS time line (Refer to handout)</a:t>
            </a:r>
          </a:p>
          <a:p>
            <a:pPr lvl="0"/>
            <a:r>
              <a:rPr lang="en-US" b="1" dirty="0" smtClean="0"/>
              <a:t>What types of activities occur during an epidemic</a:t>
            </a:r>
            <a:endParaRPr lang="en-US" b="1" dirty="0"/>
          </a:p>
          <a:p>
            <a:pPr lvl="0"/>
            <a:r>
              <a:rPr lang="en-US" dirty="0"/>
              <a:t>Read </a:t>
            </a:r>
            <a:r>
              <a:rPr lang="en-US" dirty="0" err="1"/>
              <a:t>powerpoint</a:t>
            </a:r>
            <a:r>
              <a:rPr lang="en-US" dirty="0"/>
              <a:t> online.</a:t>
            </a:r>
          </a:p>
          <a:p>
            <a:pPr lvl="0"/>
            <a:r>
              <a:rPr lang="en-US" dirty="0"/>
              <a:t>Write a one paragraph description of the important elements in an epidemiological investigation.</a:t>
            </a:r>
          </a:p>
          <a:p>
            <a:pPr lvl="0"/>
            <a:r>
              <a:rPr lang="en-US" dirty="0"/>
              <a:t>View video –SARS The True Story</a:t>
            </a:r>
          </a:p>
          <a:p>
            <a:pPr lvl="0"/>
            <a:r>
              <a:rPr lang="en-US" dirty="0"/>
              <a:t>Class discussion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Infection</a:t>
            </a:r>
            <a:endParaRPr lang="en-US" dirty="0"/>
          </a:p>
        </p:txBody>
      </p:sp>
      <p:sp>
        <p:nvSpPr>
          <p:cNvPr id="3" name="Content Placeholder 2"/>
          <p:cNvSpPr>
            <a:spLocks noGrp="1"/>
          </p:cNvSpPr>
          <p:nvPr>
            <p:ph idx="1"/>
          </p:nvPr>
        </p:nvSpPr>
        <p:spPr>
          <a:xfrm>
            <a:off x="228600" y="1143000"/>
            <a:ext cx="4419600" cy="5410200"/>
          </a:xfrm>
        </p:spPr>
        <p:txBody>
          <a:bodyPr>
            <a:normAutofit fontScale="92500" lnSpcReduction="20000"/>
          </a:bodyPr>
          <a:lstStyle/>
          <a:p>
            <a:r>
              <a:rPr lang="en-US" b="1" dirty="0" smtClean="0">
                <a:solidFill>
                  <a:schemeClr val="tx1"/>
                </a:solidFill>
              </a:rPr>
              <a:t>How Infectious Agents Cause Disease</a:t>
            </a:r>
          </a:p>
          <a:p>
            <a:r>
              <a:rPr lang="en-US" dirty="0" smtClean="0"/>
              <a:t>Production of poisons, such as toxins and enzymes, that destroy cells and tissues.</a:t>
            </a:r>
          </a:p>
          <a:p>
            <a:r>
              <a:rPr lang="en-US" dirty="0" smtClean="0"/>
              <a:t>Direct invasion and destruction of host cells.</a:t>
            </a:r>
          </a:p>
          <a:p>
            <a:r>
              <a:rPr lang="en-US" dirty="0" smtClean="0"/>
              <a:t>Triggering responses from the host’s immune system leading to disease signs and symptoms. </a:t>
            </a:r>
            <a:endParaRPr lang="en-US" dirty="0" smtClean="0">
              <a:solidFill>
                <a:schemeClr val="tx1"/>
              </a:solidFill>
            </a:endParaRPr>
          </a:p>
          <a:p>
            <a:endParaRPr lang="en-US" dirty="0"/>
          </a:p>
        </p:txBody>
      </p:sp>
      <p:pic>
        <p:nvPicPr>
          <p:cNvPr id="26626" name="Picture 2" descr="http://images.sciencedaily.com/2008/06/080616115718-large.jpg"/>
          <p:cNvPicPr>
            <a:picLocks noChangeAspect="1" noChangeArrowheads="1"/>
          </p:cNvPicPr>
          <p:nvPr/>
        </p:nvPicPr>
        <p:blipFill>
          <a:blip r:embed="rId2" cstate="print"/>
          <a:srcRect/>
          <a:stretch>
            <a:fillRect/>
          </a:stretch>
        </p:blipFill>
        <p:spPr bwMode="auto">
          <a:xfrm>
            <a:off x="5334000" y="2514600"/>
            <a:ext cx="3810000" cy="26955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Infection</a:t>
            </a:r>
            <a:endParaRPr lang="en-US" dirty="0"/>
          </a:p>
        </p:txBody>
      </p:sp>
      <p:sp>
        <p:nvSpPr>
          <p:cNvPr id="3" name="Content Placeholder 2"/>
          <p:cNvSpPr>
            <a:spLocks noGrp="1"/>
          </p:cNvSpPr>
          <p:nvPr>
            <p:ph idx="1"/>
          </p:nvPr>
        </p:nvSpPr>
        <p:spPr>
          <a:xfrm>
            <a:off x="457200" y="1600200"/>
            <a:ext cx="4267200" cy="4525963"/>
          </a:xfrm>
        </p:spPr>
        <p:txBody>
          <a:bodyPr>
            <a:normAutofit fontScale="85000" lnSpcReduction="20000"/>
          </a:bodyPr>
          <a:lstStyle/>
          <a:p>
            <a:pPr marL="460375" indent="-460375">
              <a:spcBef>
                <a:spcPts val="500"/>
              </a:spcBef>
              <a:spcAft>
                <a:spcPts val="500"/>
              </a:spcAft>
              <a:buFontTx/>
              <a:buNone/>
            </a:pPr>
            <a:r>
              <a:rPr lang="en-US" dirty="0" smtClean="0"/>
              <a:t>1.  </a:t>
            </a:r>
            <a:r>
              <a:rPr lang="en-US" b="1" dirty="0" smtClean="0"/>
              <a:t>Entry of Pathogen </a:t>
            </a:r>
          </a:p>
          <a:p>
            <a:pPr marL="860425" lvl="1">
              <a:spcBef>
                <a:spcPts val="500"/>
              </a:spcBef>
              <a:spcAft>
                <a:spcPts val="500"/>
              </a:spcAft>
            </a:pPr>
            <a:r>
              <a:rPr lang="en-US" dirty="0" smtClean="0"/>
              <a:t>Portal of Entry   </a:t>
            </a:r>
            <a:r>
              <a:rPr lang="en-US" dirty="0" smtClean="0">
                <a:sym typeface="Wingdings" pitchFamily="2" charset="2"/>
              </a:rPr>
              <a:t></a:t>
            </a:r>
            <a:endParaRPr lang="en-US" dirty="0" smtClean="0"/>
          </a:p>
          <a:p>
            <a:pPr marL="460375" indent="-460375">
              <a:spcBef>
                <a:spcPts val="500"/>
              </a:spcBef>
              <a:spcAft>
                <a:spcPts val="500"/>
              </a:spcAft>
              <a:buFontTx/>
              <a:buNone/>
            </a:pPr>
            <a:r>
              <a:rPr lang="en-US" dirty="0" smtClean="0"/>
              <a:t>2.	</a:t>
            </a:r>
            <a:r>
              <a:rPr lang="en-US" b="1" dirty="0" smtClean="0"/>
              <a:t>Colonization </a:t>
            </a:r>
          </a:p>
          <a:p>
            <a:pPr marL="860425" lvl="1">
              <a:spcBef>
                <a:spcPts val="500"/>
              </a:spcBef>
              <a:spcAft>
                <a:spcPts val="500"/>
              </a:spcAft>
            </a:pPr>
            <a:r>
              <a:rPr lang="en-US" dirty="0" smtClean="0"/>
              <a:t>Usually at the site of entry </a:t>
            </a:r>
          </a:p>
          <a:p>
            <a:pPr marL="460375" indent="-460375">
              <a:spcBef>
                <a:spcPts val="500"/>
              </a:spcBef>
              <a:spcAft>
                <a:spcPts val="500"/>
              </a:spcAft>
              <a:buFontTx/>
              <a:buNone/>
            </a:pPr>
            <a:r>
              <a:rPr lang="en-US" dirty="0" smtClean="0"/>
              <a:t>3.	</a:t>
            </a:r>
            <a:r>
              <a:rPr lang="en-US" b="1" dirty="0" smtClean="0"/>
              <a:t>Incubation Period</a:t>
            </a:r>
          </a:p>
          <a:p>
            <a:pPr marL="860425" lvl="1">
              <a:spcBef>
                <a:spcPts val="500"/>
              </a:spcBef>
              <a:spcAft>
                <a:spcPts val="500"/>
              </a:spcAft>
            </a:pPr>
            <a:r>
              <a:rPr lang="en-US" dirty="0" smtClean="0"/>
              <a:t>Asymptomatic period </a:t>
            </a:r>
          </a:p>
          <a:p>
            <a:pPr marL="860425" lvl="1">
              <a:spcBef>
                <a:spcPts val="500"/>
              </a:spcBef>
              <a:spcAft>
                <a:spcPts val="500"/>
              </a:spcAft>
            </a:pPr>
            <a:r>
              <a:rPr lang="en-US" dirty="0" smtClean="0"/>
              <a:t>Between the initial contact with the microbe and the appearance of the first symptoms </a:t>
            </a:r>
          </a:p>
          <a:p>
            <a:endParaRPr lang="en-US" dirty="0"/>
          </a:p>
        </p:txBody>
      </p:sp>
      <p:pic>
        <p:nvPicPr>
          <p:cNvPr id="30722" name="Picture 2" descr="http://www.pc.maricopa.edu/Biology/rcotter/BIO%20205/LessonBuilders/Chapter%2013LB/14_03Figure-L.jpg"/>
          <p:cNvPicPr>
            <a:picLocks noChangeAspect="1" noChangeArrowheads="1"/>
          </p:cNvPicPr>
          <p:nvPr/>
        </p:nvPicPr>
        <p:blipFill>
          <a:blip r:embed="rId2" cstate="print"/>
          <a:srcRect/>
          <a:stretch>
            <a:fillRect/>
          </a:stretch>
        </p:blipFill>
        <p:spPr bwMode="auto">
          <a:xfrm>
            <a:off x="4800600" y="1447800"/>
            <a:ext cx="4095750" cy="40386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Infection</a:t>
            </a:r>
            <a:endParaRPr lang="en-US" dirty="0"/>
          </a:p>
        </p:txBody>
      </p:sp>
      <p:sp>
        <p:nvSpPr>
          <p:cNvPr id="3" name="Content Placeholder 2"/>
          <p:cNvSpPr>
            <a:spLocks noGrp="1"/>
          </p:cNvSpPr>
          <p:nvPr>
            <p:ph idx="1"/>
          </p:nvPr>
        </p:nvSpPr>
        <p:spPr>
          <a:xfrm>
            <a:off x="457200" y="1600200"/>
            <a:ext cx="5029200" cy="5257800"/>
          </a:xfrm>
        </p:spPr>
        <p:txBody>
          <a:bodyPr>
            <a:normAutofit fontScale="92500" lnSpcReduction="10000"/>
          </a:bodyPr>
          <a:lstStyle/>
          <a:p>
            <a:pPr marL="460375" indent="-460375">
              <a:spcBef>
                <a:spcPts val="500"/>
              </a:spcBef>
              <a:spcAft>
                <a:spcPts val="500"/>
              </a:spcAft>
              <a:buFontTx/>
              <a:buNone/>
            </a:pPr>
            <a:r>
              <a:rPr lang="en-US" dirty="0" smtClean="0"/>
              <a:t>4.	</a:t>
            </a:r>
            <a:r>
              <a:rPr lang="en-US" b="1" dirty="0" err="1" smtClean="0"/>
              <a:t>Prodromal</a:t>
            </a:r>
            <a:r>
              <a:rPr lang="en-US" b="1" dirty="0" smtClean="0"/>
              <a:t> Symptoms</a:t>
            </a:r>
          </a:p>
          <a:p>
            <a:pPr marL="860425" lvl="1">
              <a:spcBef>
                <a:spcPts val="500"/>
              </a:spcBef>
              <a:spcAft>
                <a:spcPts val="500"/>
              </a:spcAft>
            </a:pPr>
            <a:r>
              <a:rPr lang="en-US" dirty="0" smtClean="0"/>
              <a:t>Initial Symptoms </a:t>
            </a:r>
          </a:p>
          <a:p>
            <a:pPr marL="460375" indent="-460375">
              <a:spcBef>
                <a:spcPts val="500"/>
              </a:spcBef>
              <a:spcAft>
                <a:spcPts val="500"/>
              </a:spcAft>
              <a:buFontTx/>
              <a:buNone/>
            </a:pPr>
            <a:r>
              <a:rPr lang="en-US" dirty="0" smtClean="0"/>
              <a:t>5.	</a:t>
            </a:r>
            <a:r>
              <a:rPr lang="en-US" b="1" dirty="0" smtClean="0"/>
              <a:t>Invasive period</a:t>
            </a:r>
          </a:p>
          <a:p>
            <a:pPr marL="860425" lvl="1">
              <a:spcBef>
                <a:spcPts val="500"/>
              </a:spcBef>
              <a:spcAft>
                <a:spcPts val="500"/>
              </a:spcAft>
            </a:pPr>
            <a:r>
              <a:rPr lang="en-US" dirty="0" smtClean="0"/>
              <a:t>Increasing Severity of Symptoms </a:t>
            </a:r>
          </a:p>
          <a:p>
            <a:pPr marL="860425" lvl="1">
              <a:spcBef>
                <a:spcPts val="500"/>
              </a:spcBef>
              <a:spcAft>
                <a:spcPts val="500"/>
              </a:spcAft>
            </a:pPr>
            <a:r>
              <a:rPr lang="en-US" dirty="0" smtClean="0"/>
              <a:t>Fever </a:t>
            </a:r>
          </a:p>
          <a:p>
            <a:pPr marL="860425" lvl="1">
              <a:spcBef>
                <a:spcPts val="500"/>
              </a:spcBef>
              <a:spcAft>
                <a:spcPts val="500"/>
              </a:spcAft>
            </a:pPr>
            <a:r>
              <a:rPr lang="en-US" dirty="0" smtClean="0"/>
              <a:t>Inflammation and Swelling </a:t>
            </a:r>
          </a:p>
          <a:p>
            <a:pPr marL="860425" lvl="1">
              <a:spcBef>
                <a:spcPts val="500"/>
              </a:spcBef>
              <a:spcAft>
                <a:spcPts val="500"/>
              </a:spcAft>
            </a:pPr>
            <a:r>
              <a:rPr lang="en-US" dirty="0" smtClean="0"/>
              <a:t>Tissue Damage </a:t>
            </a:r>
          </a:p>
          <a:p>
            <a:pPr marL="860425" lvl="1">
              <a:spcBef>
                <a:spcPts val="500"/>
              </a:spcBef>
              <a:spcAft>
                <a:spcPts val="500"/>
              </a:spcAft>
            </a:pPr>
            <a:r>
              <a:rPr lang="en-US" dirty="0" smtClean="0"/>
              <a:t>Infection May Spread to Other Sites </a:t>
            </a:r>
          </a:p>
          <a:p>
            <a:pPr marL="860425" lvl="1">
              <a:spcBef>
                <a:spcPts val="500"/>
              </a:spcBef>
              <a:spcAft>
                <a:spcPts val="500"/>
              </a:spcAft>
            </a:pPr>
            <a:r>
              <a:rPr lang="en-US" dirty="0" smtClean="0"/>
              <a:t>Acme </a:t>
            </a:r>
          </a:p>
          <a:p>
            <a:endParaRPr lang="en-US" dirty="0"/>
          </a:p>
        </p:txBody>
      </p:sp>
      <p:pic>
        <p:nvPicPr>
          <p:cNvPr id="28674" name="Picture 2" descr="http://www.csulb.edu/divisions/students/hrc/images/eczema2.gif"/>
          <p:cNvPicPr>
            <a:picLocks noChangeAspect="1" noChangeArrowheads="1"/>
          </p:cNvPicPr>
          <p:nvPr/>
        </p:nvPicPr>
        <p:blipFill>
          <a:blip r:embed="rId2" cstate="print"/>
          <a:srcRect/>
          <a:stretch>
            <a:fillRect/>
          </a:stretch>
        </p:blipFill>
        <p:spPr bwMode="auto">
          <a:xfrm>
            <a:off x="5867400" y="2819400"/>
            <a:ext cx="3106522" cy="21336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Infection</a:t>
            </a:r>
            <a:endParaRPr lang="en-US" dirty="0"/>
          </a:p>
        </p:txBody>
      </p:sp>
      <p:sp>
        <p:nvSpPr>
          <p:cNvPr id="3" name="Content Placeholder 2"/>
          <p:cNvSpPr>
            <a:spLocks noGrp="1"/>
          </p:cNvSpPr>
          <p:nvPr>
            <p:ph idx="1"/>
          </p:nvPr>
        </p:nvSpPr>
        <p:spPr>
          <a:xfrm>
            <a:off x="457200" y="1600200"/>
            <a:ext cx="4648200" cy="4525963"/>
          </a:xfrm>
        </p:spPr>
        <p:txBody>
          <a:bodyPr/>
          <a:lstStyle/>
          <a:p>
            <a:pPr marL="514350" indent="-514350">
              <a:spcBef>
                <a:spcPts val="500"/>
              </a:spcBef>
              <a:spcAft>
                <a:spcPts val="500"/>
              </a:spcAft>
              <a:buFontTx/>
              <a:buAutoNum type="arabicPeriod" startAt="6"/>
            </a:pPr>
            <a:r>
              <a:rPr lang="en-US" b="1" dirty="0" smtClean="0"/>
              <a:t>Decline of Infection</a:t>
            </a:r>
          </a:p>
          <a:p>
            <a:pPr marL="514350" indent="-514350">
              <a:spcBef>
                <a:spcPts val="500"/>
              </a:spcBef>
              <a:spcAft>
                <a:spcPts val="500"/>
              </a:spcAft>
              <a:buNone/>
            </a:pPr>
            <a:r>
              <a:rPr lang="en-US" b="1" dirty="0"/>
              <a:t> </a:t>
            </a:r>
            <a:r>
              <a:rPr lang="en-US" b="1" dirty="0" smtClean="0"/>
              <a:t>  </a:t>
            </a:r>
            <a:r>
              <a:rPr lang="en-US" b="1" i="1" dirty="0" smtClean="0"/>
              <a:t> -  </a:t>
            </a:r>
            <a:r>
              <a:rPr lang="en-US" dirty="0" smtClean="0"/>
              <a:t>Improvement in symptoms</a:t>
            </a:r>
          </a:p>
          <a:p>
            <a:pPr marL="460375" indent="-460375">
              <a:spcBef>
                <a:spcPts val="500"/>
              </a:spcBef>
              <a:spcAft>
                <a:spcPts val="500"/>
              </a:spcAft>
              <a:buFontTx/>
              <a:buNone/>
            </a:pPr>
            <a:endParaRPr lang="en-US" dirty="0" smtClean="0"/>
          </a:p>
          <a:p>
            <a:pPr marL="460375" indent="-460375">
              <a:spcBef>
                <a:spcPts val="500"/>
              </a:spcBef>
              <a:spcAft>
                <a:spcPts val="500"/>
              </a:spcAft>
              <a:buFontTx/>
              <a:buNone/>
            </a:pPr>
            <a:r>
              <a:rPr lang="en-US" dirty="0"/>
              <a:t>7</a:t>
            </a:r>
            <a:r>
              <a:rPr lang="en-US" dirty="0" smtClean="0"/>
              <a:t>.	</a:t>
            </a:r>
            <a:r>
              <a:rPr lang="en-US" b="1" dirty="0" smtClean="0"/>
              <a:t>Convalescence  </a:t>
            </a:r>
          </a:p>
          <a:p>
            <a:endParaRPr lang="en-US" dirty="0"/>
          </a:p>
        </p:txBody>
      </p:sp>
      <p:pic>
        <p:nvPicPr>
          <p:cNvPr id="27650" name="Picture 2" descr="https://encrypted-tbn1.google.com/images?q=tbn:ANd9GcRst91NYgnjZ84O49-RwS6sH0viRkOABwKWF0-nADTEMFev1XYx"/>
          <p:cNvPicPr>
            <a:picLocks noChangeAspect="1" noChangeArrowheads="1"/>
          </p:cNvPicPr>
          <p:nvPr/>
        </p:nvPicPr>
        <p:blipFill>
          <a:blip r:embed="rId2" cstate="print"/>
          <a:srcRect/>
          <a:stretch>
            <a:fillRect/>
          </a:stretch>
        </p:blipFill>
        <p:spPr bwMode="auto">
          <a:xfrm>
            <a:off x="5029580" y="2362200"/>
            <a:ext cx="3200020" cy="256256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Traditional</a:t>
            </a:r>
            <a:endParaRPr lang="en-US" dirty="0"/>
          </a:p>
        </p:txBody>
      </p:sp>
      <p:sp>
        <p:nvSpPr>
          <p:cNvPr id="3" name="Content Placeholder 2"/>
          <p:cNvSpPr>
            <a:spLocks noGrp="1"/>
          </p:cNvSpPr>
          <p:nvPr>
            <p:ph idx="1"/>
          </p:nvPr>
        </p:nvSpPr>
        <p:spPr>
          <a:xfrm>
            <a:off x="457200" y="1600200"/>
            <a:ext cx="5562600" cy="4525963"/>
          </a:xfrm>
        </p:spPr>
        <p:txBody>
          <a:bodyPr>
            <a:normAutofit fontScale="92500" lnSpcReduction="20000"/>
          </a:bodyPr>
          <a:lstStyle/>
          <a:p>
            <a:r>
              <a:rPr lang="en-US" b="1" dirty="0" smtClean="0"/>
              <a:t>Isolation of Pathogens from Clinical Specimens</a:t>
            </a:r>
          </a:p>
          <a:p>
            <a:r>
              <a:rPr lang="en-US" dirty="0" smtClean="0"/>
              <a:t>If a physician suspects a bacterial infection, samples of infected body fluids or tissues are collected from the patient.</a:t>
            </a:r>
          </a:p>
          <a:p>
            <a:r>
              <a:rPr lang="en-US" dirty="0" smtClean="0"/>
              <a:t>Samples may include blood, spinal fluid, pus, sputum, urine, or feces.</a:t>
            </a:r>
          </a:p>
          <a:p>
            <a:r>
              <a:rPr lang="en-US" dirty="0" smtClean="0"/>
              <a:t>A swab may be used to sample the infected area.</a:t>
            </a:r>
            <a:endParaRPr lang="en-US" dirty="0"/>
          </a:p>
        </p:txBody>
      </p:sp>
      <p:pic>
        <p:nvPicPr>
          <p:cNvPr id="1026" name="Picture 2" descr="http://upload.wikimedia.org/wikipedia/commons/thumb/b/b3/Blutkultur_-_blood_culture.jpg/230px-Blutkultur_-_blood_culture.jpg"/>
          <p:cNvPicPr>
            <a:picLocks noChangeAspect="1" noChangeArrowheads="1"/>
          </p:cNvPicPr>
          <p:nvPr/>
        </p:nvPicPr>
        <p:blipFill>
          <a:blip r:embed="rId2" cstate="print"/>
          <a:srcRect/>
          <a:stretch>
            <a:fillRect/>
          </a:stretch>
        </p:blipFill>
        <p:spPr bwMode="auto">
          <a:xfrm>
            <a:off x="6019800" y="1600200"/>
            <a:ext cx="2647950" cy="1991719"/>
          </a:xfrm>
          <a:prstGeom prst="rect">
            <a:avLst/>
          </a:prstGeom>
          <a:noFill/>
        </p:spPr>
      </p:pic>
      <p:pic>
        <p:nvPicPr>
          <p:cNvPr id="1028" name="Picture 4" descr="Sterile Transport Swabs Manufacturers"/>
          <p:cNvPicPr>
            <a:picLocks noChangeAspect="1" noChangeArrowheads="1"/>
          </p:cNvPicPr>
          <p:nvPr/>
        </p:nvPicPr>
        <p:blipFill>
          <a:blip r:embed="rId3" cstate="print"/>
          <a:srcRect/>
          <a:stretch>
            <a:fillRect/>
          </a:stretch>
        </p:blipFill>
        <p:spPr bwMode="auto">
          <a:xfrm>
            <a:off x="6096000" y="4114800"/>
            <a:ext cx="2362200" cy="2362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 Traditional</a:t>
            </a:r>
            <a:endParaRPr lang="en-US" dirty="0"/>
          </a:p>
        </p:txBody>
      </p:sp>
      <p:sp>
        <p:nvSpPr>
          <p:cNvPr id="3" name="Content Placeholder 2"/>
          <p:cNvSpPr>
            <a:spLocks noGrp="1"/>
          </p:cNvSpPr>
          <p:nvPr>
            <p:ph idx="1"/>
          </p:nvPr>
        </p:nvSpPr>
        <p:spPr>
          <a:xfrm>
            <a:off x="457200" y="1600200"/>
            <a:ext cx="4876800" cy="4525963"/>
          </a:xfrm>
        </p:spPr>
        <p:txBody>
          <a:bodyPr>
            <a:normAutofit lnSpcReduction="10000"/>
          </a:bodyPr>
          <a:lstStyle/>
          <a:p>
            <a:r>
              <a:rPr lang="en-US" b="1" dirty="0" smtClean="0"/>
              <a:t>Isolation of Pathogens from Clinical Specimens</a:t>
            </a:r>
          </a:p>
          <a:p>
            <a:r>
              <a:rPr lang="en-US" dirty="0" smtClean="0"/>
              <a:t>The swab is then inoculated onto the surface of an agar plate or put into a tube of liquid medium.</a:t>
            </a:r>
          </a:p>
          <a:p>
            <a:r>
              <a:rPr lang="en-US" dirty="0" smtClean="0"/>
              <a:t>The bacteria is grown and isolated.</a:t>
            </a:r>
            <a:endParaRPr lang="en-US" dirty="0"/>
          </a:p>
        </p:txBody>
      </p:sp>
      <p:pic>
        <p:nvPicPr>
          <p:cNvPr id="38914" name="Picture 2" descr="http://www.life.umd.edu/classroom/bsci424/Images/PathogenImages/FourQuadrantStreakPlate.jpg"/>
          <p:cNvPicPr>
            <a:picLocks noChangeAspect="1" noChangeArrowheads="1"/>
          </p:cNvPicPr>
          <p:nvPr/>
        </p:nvPicPr>
        <p:blipFill>
          <a:blip r:embed="rId2" cstate="print"/>
          <a:srcRect/>
          <a:stretch>
            <a:fillRect/>
          </a:stretch>
        </p:blipFill>
        <p:spPr bwMode="auto">
          <a:xfrm>
            <a:off x="5505450" y="2057400"/>
            <a:ext cx="3638550" cy="34575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Tests-Traditional</a:t>
            </a:r>
            <a:endParaRPr lang="en-US" dirty="0"/>
          </a:p>
        </p:txBody>
      </p:sp>
      <p:sp>
        <p:nvSpPr>
          <p:cNvPr id="3" name="Content Placeholder 2"/>
          <p:cNvSpPr>
            <a:spLocks noGrp="1"/>
          </p:cNvSpPr>
          <p:nvPr>
            <p:ph idx="1"/>
          </p:nvPr>
        </p:nvSpPr>
        <p:spPr>
          <a:xfrm>
            <a:off x="457200" y="1600200"/>
            <a:ext cx="4114800" cy="4525963"/>
          </a:xfrm>
        </p:spPr>
        <p:txBody>
          <a:bodyPr>
            <a:normAutofit fontScale="92500" lnSpcReduction="10000"/>
          </a:bodyPr>
          <a:lstStyle/>
          <a:p>
            <a:r>
              <a:rPr lang="en-US" b="1" dirty="0" smtClean="0"/>
              <a:t>Isolation of Pathogens from Clinical </a:t>
            </a:r>
            <a:br>
              <a:rPr lang="en-US" b="1" dirty="0" smtClean="0"/>
            </a:br>
            <a:r>
              <a:rPr lang="en-US" b="1" dirty="0" smtClean="0"/>
              <a:t>Specimens</a:t>
            </a:r>
          </a:p>
          <a:p>
            <a:r>
              <a:rPr lang="en-US" dirty="0" smtClean="0"/>
              <a:t>The bacteria is identified by growth dependent rapid identification systems.</a:t>
            </a:r>
          </a:p>
          <a:p>
            <a:r>
              <a:rPr lang="en-US" dirty="0" smtClean="0"/>
              <a:t>These systems contain a battery of biochemical tests.</a:t>
            </a:r>
            <a:endParaRPr lang="en-US" dirty="0"/>
          </a:p>
        </p:txBody>
      </p:sp>
      <p:pic>
        <p:nvPicPr>
          <p:cNvPr id="39938" name="Picture 2" descr="http://2.bp.blogspot.com/_4Pn_oI6Jbrg/TI9Xfg4WJuI/AAAAAAAAAh4/Yf06dqFLPh0/s1600/Oxoid+MICROBACT+GNB+kit.jpg"/>
          <p:cNvPicPr>
            <a:picLocks noChangeAspect="1" noChangeArrowheads="1"/>
          </p:cNvPicPr>
          <p:nvPr/>
        </p:nvPicPr>
        <p:blipFill>
          <a:blip r:embed="rId2" cstate="print"/>
          <a:srcRect/>
          <a:stretch>
            <a:fillRect/>
          </a:stretch>
        </p:blipFill>
        <p:spPr bwMode="auto">
          <a:xfrm>
            <a:off x="4572000" y="2057400"/>
            <a:ext cx="4295775" cy="32289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Tests-Traditional</a:t>
            </a:r>
            <a:endParaRPr lang="en-US" dirty="0"/>
          </a:p>
        </p:txBody>
      </p:sp>
      <p:sp>
        <p:nvSpPr>
          <p:cNvPr id="3" name="Content Placeholder 2"/>
          <p:cNvSpPr>
            <a:spLocks noGrp="1"/>
          </p:cNvSpPr>
          <p:nvPr>
            <p:ph idx="1"/>
          </p:nvPr>
        </p:nvSpPr>
        <p:spPr>
          <a:xfrm>
            <a:off x="457200" y="1219200"/>
            <a:ext cx="5029200" cy="4906963"/>
          </a:xfrm>
        </p:spPr>
        <p:txBody>
          <a:bodyPr>
            <a:normAutofit fontScale="85000" lnSpcReduction="20000"/>
          </a:bodyPr>
          <a:lstStyle/>
          <a:p>
            <a:r>
              <a:rPr lang="en-US" b="1" dirty="0" smtClean="0"/>
              <a:t>Isolation of Pathogen from Clinical Specimen</a:t>
            </a:r>
          </a:p>
          <a:p>
            <a:r>
              <a:rPr lang="en-US" dirty="0" smtClean="0"/>
              <a:t>Identified pathogens are then tested for sensitivity to antimicrobial agents.</a:t>
            </a:r>
          </a:p>
          <a:p>
            <a:r>
              <a:rPr lang="en-US" dirty="0" smtClean="0"/>
              <a:t>Drug sensitivity testing guides antimicrobial therapy for the patient.</a:t>
            </a:r>
          </a:p>
          <a:p>
            <a:r>
              <a:rPr lang="en-US" dirty="0" smtClean="0"/>
              <a:t>Small wafers with antibiotics are placed on a plate of bacteria.  Large zones of no bacterial growth indicated antimicrobial sensitivity.</a:t>
            </a:r>
            <a:endParaRPr lang="en-US" dirty="0"/>
          </a:p>
        </p:txBody>
      </p:sp>
      <p:pic>
        <p:nvPicPr>
          <p:cNvPr id="40962" name="Picture 2" descr="http://upload.wikimedia.org/wikipedia/commons/thumb/e/e4/KB_test.jpg/220px-KB_test.jpg"/>
          <p:cNvPicPr>
            <a:picLocks noChangeAspect="1" noChangeArrowheads="1"/>
          </p:cNvPicPr>
          <p:nvPr/>
        </p:nvPicPr>
        <p:blipFill>
          <a:blip r:embed="rId2" cstate="print"/>
          <a:srcRect/>
          <a:stretch>
            <a:fillRect/>
          </a:stretch>
        </p:blipFill>
        <p:spPr bwMode="auto">
          <a:xfrm>
            <a:off x="5562600" y="2514600"/>
            <a:ext cx="3352798" cy="2514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Diagnostic Tests- Traditional</a:t>
            </a:r>
            <a:endParaRPr lang="en-US" dirty="0"/>
          </a:p>
        </p:txBody>
      </p:sp>
      <p:sp>
        <p:nvSpPr>
          <p:cNvPr id="3" name="Content Placeholder 2"/>
          <p:cNvSpPr>
            <a:spLocks noGrp="1"/>
          </p:cNvSpPr>
          <p:nvPr>
            <p:ph idx="1"/>
          </p:nvPr>
        </p:nvSpPr>
        <p:spPr>
          <a:xfrm>
            <a:off x="457200" y="990600"/>
            <a:ext cx="4800600" cy="5867400"/>
          </a:xfrm>
        </p:spPr>
        <p:txBody>
          <a:bodyPr>
            <a:normAutofit fontScale="70000" lnSpcReduction="20000"/>
          </a:bodyPr>
          <a:lstStyle/>
          <a:p>
            <a:r>
              <a:rPr lang="en-US" b="1" dirty="0" smtClean="0"/>
              <a:t>Serology Tests for Antibody or Antigen (Bacterial &amp; Viral)</a:t>
            </a:r>
          </a:p>
          <a:p>
            <a:r>
              <a:rPr lang="en-US" dirty="0" smtClean="0"/>
              <a:t>The agglutination of antigen coated or antibody coated latex beads with a complimentary antibody or antigen is a typical method of rapid diagnosis.</a:t>
            </a:r>
          </a:p>
          <a:p>
            <a:r>
              <a:rPr lang="en-US" dirty="0" smtClean="0"/>
              <a:t>Blood serum from the patient is used in this test.</a:t>
            </a:r>
          </a:p>
          <a:p>
            <a:r>
              <a:rPr lang="en-US" dirty="0" smtClean="0"/>
              <a:t>If , for example, a patient has antibody to a particular infectious agent, the antibody will bind to the antigen coated latex beads.</a:t>
            </a:r>
          </a:p>
          <a:p>
            <a:r>
              <a:rPr lang="en-US" dirty="0" smtClean="0"/>
              <a:t>The suspension becomes visibly clumped. </a:t>
            </a:r>
            <a:r>
              <a:rPr lang="en-US" dirty="0" smtClean="0">
                <a:hlinkClick r:id="rId2"/>
              </a:rPr>
              <a:t>http://www.youtube.com/watch?v=hRzOwSTkF0s</a:t>
            </a:r>
            <a:endParaRPr lang="en-US" dirty="0" smtClean="0"/>
          </a:p>
          <a:p>
            <a:r>
              <a:rPr lang="en-US" dirty="0" smtClean="0"/>
              <a:t>(first 3 min)</a:t>
            </a:r>
          </a:p>
          <a:p>
            <a:endParaRPr lang="en-US" dirty="0"/>
          </a:p>
        </p:txBody>
      </p:sp>
      <p:pic>
        <p:nvPicPr>
          <p:cNvPr id="41986" name="Picture 2" descr="https://static.thermoscientific.com/images/F103366%7Ewl.jpg"/>
          <p:cNvPicPr>
            <a:picLocks noChangeAspect="1" noChangeArrowheads="1"/>
          </p:cNvPicPr>
          <p:nvPr/>
        </p:nvPicPr>
        <p:blipFill>
          <a:blip r:embed="rId3" cstate="print"/>
          <a:srcRect/>
          <a:stretch>
            <a:fillRect/>
          </a:stretch>
        </p:blipFill>
        <p:spPr bwMode="auto">
          <a:xfrm>
            <a:off x="5181601" y="1676400"/>
            <a:ext cx="3733798" cy="3810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sp>
        <p:nvSpPr>
          <p:cNvPr id="3" name="Content Placeholder 2"/>
          <p:cNvSpPr>
            <a:spLocks noGrp="1"/>
          </p:cNvSpPr>
          <p:nvPr>
            <p:ph idx="1"/>
          </p:nvPr>
        </p:nvSpPr>
        <p:spPr>
          <a:xfrm>
            <a:off x="457200" y="1600200"/>
            <a:ext cx="7696200" cy="4525963"/>
          </a:xfrm>
        </p:spPr>
        <p:txBody>
          <a:bodyPr>
            <a:normAutofit fontScale="92500"/>
          </a:bodyPr>
          <a:lstStyle/>
          <a:p>
            <a:pPr lvl="0"/>
            <a:r>
              <a:rPr lang="en-US" b="1" dirty="0" smtClean="0"/>
              <a:t>Infectious</a:t>
            </a:r>
            <a:endParaRPr lang="en-US" b="1" dirty="0"/>
          </a:p>
          <a:p>
            <a:pPr lvl="0"/>
            <a:r>
              <a:rPr lang="en-US" b="1" u="sng" dirty="0" smtClean="0"/>
              <a:t>Classification</a:t>
            </a:r>
            <a:r>
              <a:rPr lang="en-US" b="1" u="sng" dirty="0"/>
              <a:t>, transmission, prevention</a:t>
            </a:r>
          </a:p>
          <a:p>
            <a:pPr lvl="0"/>
            <a:r>
              <a:rPr lang="en-US" b="1" dirty="0" smtClean="0"/>
              <a:t>Lecture; Read and study </a:t>
            </a:r>
            <a:r>
              <a:rPr lang="en-US" dirty="0" err="1" smtClean="0"/>
              <a:t>powerpoint</a:t>
            </a:r>
            <a:endParaRPr lang="en-US" dirty="0"/>
          </a:p>
          <a:p>
            <a:pPr lvl="0"/>
            <a:r>
              <a:rPr lang="en-US" b="1" dirty="0"/>
              <a:t>Work with a partner </a:t>
            </a:r>
            <a:r>
              <a:rPr lang="en-US" dirty="0"/>
              <a:t>and develop review questions </a:t>
            </a:r>
          </a:p>
          <a:p>
            <a:pPr lvl="0"/>
            <a:r>
              <a:rPr lang="en-US" b="1" dirty="0"/>
              <a:t>Whole class discussion </a:t>
            </a:r>
            <a:r>
              <a:rPr lang="en-US" dirty="0" smtClean="0"/>
              <a:t>of review questions.</a:t>
            </a:r>
          </a:p>
          <a:p>
            <a:pPr lvl="0"/>
            <a:r>
              <a:rPr lang="en-US" b="1" dirty="0" smtClean="0"/>
              <a:t>Gram Stain Lab</a:t>
            </a:r>
            <a:r>
              <a:rPr lang="en-US" dirty="0" smtClean="0"/>
              <a:t>:  Normal Flora</a:t>
            </a:r>
          </a:p>
          <a:p>
            <a:pPr lvl="0"/>
            <a:r>
              <a:rPr lang="en-US" b="1" dirty="0" smtClean="0"/>
              <a:t>Case Study:  </a:t>
            </a:r>
            <a:r>
              <a:rPr lang="en-US" dirty="0" smtClean="0"/>
              <a:t>Childbed fever</a:t>
            </a:r>
          </a:p>
          <a:p>
            <a:pPr lvl="0"/>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ELISA</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Enzyme Linked Immunoassay (viruses)-ELISA</a:t>
            </a:r>
          </a:p>
          <a:p>
            <a:r>
              <a:rPr lang="en-US" dirty="0" smtClean="0"/>
              <a:t>A target antigen is bound to a solid phase such as the plastic on a </a:t>
            </a:r>
            <a:r>
              <a:rPr lang="en-US" dirty="0" err="1" smtClean="0"/>
              <a:t>microplate</a:t>
            </a:r>
            <a:r>
              <a:rPr lang="en-US" dirty="0" smtClean="0"/>
              <a:t>.</a:t>
            </a:r>
          </a:p>
          <a:p>
            <a:r>
              <a:rPr lang="en-US" dirty="0" smtClean="0"/>
              <a:t>A patient’s blood serum is added to the </a:t>
            </a:r>
            <a:r>
              <a:rPr lang="en-US" dirty="0" err="1" smtClean="0"/>
              <a:t>microplate</a:t>
            </a:r>
            <a:r>
              <a:rPr lang="en-US" dirty="0" smtClean="0"/>
              <a:t>.</a:t>
            </a:r>
          </a:p>
          <a:p>
            <a:r>
              <a:rPr lang="en-US" dirty="0" smtClean="0"/>
              <a:t>Antibody in the serum will bind to the antigen.</a:t>
            </a:r>
          </a:p>
          <a:p>
            <a:r>
              <a:rPr lang="en-US" dirty="0" smtClean="0"/>
              <a:t>The well in the plate is washed with an enzyme tagged antihuman antibody which binds to the patient antibody.</a:t>
            </a:r>
          </a:p>
          <a:p>
            <a:r>
              <a:rPr lang="en-US" dirty="0" smtClean="0"/>
              <a:t>A substrate for the enzyme is added and a color reaction occurs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Tests- ELISA</a:t>
            </a:r>
            <a:endParaRPr lang="en-US" dirty="0"/>
          </a:p>
        </p:txBody>
      </p:sp>
      <p:sp>
        <p:nvSpPr>
          <p:cNvPr id="3" name="Content Placeholder 2"/>
          <p:cNvSpPr>
            <a:spLocks noGrp="1"/>
          </p:cNvSpPr>
          <p:nvPr>
            <p:ph idx="1"/>
          </p:nvPr>
        </p:nvSpPr>
        <p:spPr>
          <a:xfrm>
            <a:off x="457200" y="5486400"/>
            <a:ext cx="7543800" cy="914400"/>
          </a:xfrm>
        </p:spPr>
        <p:txBody>
          <a:bodyPr>
            <a:noAutofit/>
          </a:bodyPr>
          <a:lstStyle/>
          <a:p>
            <a:r>
              <a:rPr lang="en-US" sz="2000" b="1" dirty="0" err="1" smtClean="0"/>
              <a:t>Microplate</a:t>
            </a:r>
            <a:r>
              <a:rPr lang="en-US" sz="2000" b="1" dirty="0" smtClean="0"/>
              <a:t> </a:t>
            </a:r>
            <a:r>
              <a:rPr lang="en-US" sz="2000" dirty="0" smtClean="0"/>
              <a:t>                       	 	</a:t>
            </a:r>
            <a:r>
              <a:rPr lang="en-US" sz="2000" b="1" dirty="0" smtClean="0"/>
              <a:t>Antibody/antigen/</a:t>
            </a:r>
          </a:p>
          <a:p>
            <a:pPr>
              <a:buNone/>
            </a:pPr>
            <a:r>
              <a:rPr lang="en-US" sz="2000" b="1" dirty="0" smtClean="0"/>
              <a:t>                                                  		Enzyme complex</a:t>
            </a:r>
            <a:endParaRPr lang="en-US" sz="2000" b="1" dirty="0"/>
          </a:p>
        </p:txBody>
      </p:sp>
      <p:pic>
        <p:nvPicPr>
          <p:cNvPr id="45058" name="Picture 2" descr="http://upload.wikimedia.org/wikipedia/commons/thumb/b/ba/Microtiter_plate.JPG/230px-Microtiter_plate.JPG"/>
          <p:cNvPicPr>
            <a:picLocks noChangeAspect="1" noChangeArrowheads="1"/>
          </p:cNvPicPr>
          <p:nvPr/>
        </p:nvPicPr>
        <p:blipFill>
          <a:blip r:embed="rId2" cstate="print"/>
          <a:srcRect/>
          <a:stretch>
            <a:fillRect/>
          </a:stretch>
        </p:blipFill>
        <p:spPr bwMode="auto">
          <a:xfrm>
            <a:off x="457199" y="1981200"/>
            <a:ext cx="3545723" cy="2667000"/>
          </a:xfrm>
          <a:prstGeom prst="rect">
            <a:avLst/>
          </a:prstGeom>
          <a:noFill/>
        </p:spPr>
      </p:pic>
      <p:pic>
        <p:nvPicPr>
          <p:cNvPr id="22529" name="Picture 1"/>
          <p:cNvPicPr>
            <a:picLocks noChangeAspect="1" noChangeArrowheads="1"/>
          </p:cNvPicPr>
          <p:nvPr/>
        </p:nvPicPr>
        <p:blipFill>
          <a:blip r:embed="rId3" cstate="print"/>
          <a:srcRect/>
          <a:stretch>
            <a:fillRect/>
          </a:stretch>
        </p:blipFill>
        <p:spPr bwMode="auto">
          <a:xfrm>
            <a:off x="5105400" y="1646941"/>
            <a:ext cx="3068782" cy="330605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Molecular Diagnostic Tests</a:t>
            </a:r>
            <a:endParaRPr lang="en-US" dirty="0"/>
          </a:p>
        </p:txBody>
      </p:sp>
      <p:sp>
        <p:nvSpPr>
          <p:cNvPr id="3" name="Content Placeholder 2"/>
          <p:cNvSpPr>
            <a:spLocks noGrp="1"/>
          </p:cNvSpPr>
          <p:nvPr>
            <p:ph idx="1"/>
          </p:nvPr>
        </p:nvSpPr>
        <p:spPr>
          <a:xfrm>
            <a:off x="0" y="914400"/>
            <a:ext cx="4876800" cy="5943600"/>
          </a:xfrm>
        </p:spPr>
        <p:txBody>
          <a:bodyPr>
            <a:normAutofit fontScale="77500" lnSpcReduction="20000"/>
          </a:bodyPr>
          <a:lstStyle/>
          <a:p>
            <a:r>
              <a:rPr lang="en-US" b="1" dirty="0" smtClean="0"/>
              <a:t>Nucleic Acid Hybridization</a:t>
            </a:r>
          </a:p>
          <a:p>
            <a:r>
              <a:rPr lang="en-US" dirty="0" smtClean="0"/>
              <a:t>To identify a bacteria or virus, a species specific nucleic acid probe is needed.</a:t>
            </a:r>
          </a:p>
          <a:p>
            <a:r>
              <a:rPr lang="en-US" dirty="0" smtClean="0"/>
              <a:t>Probes are a single strand of DNA with a sequence unique and complimentary to the gene of interest.</a:t>
            </a:r>
          </a:p>
          <a:p>
            <a:r>
              <a:rPr lang="en-US" dirty="0" smtClean="0"/>
              <a:t>If a clinical specimen contains the microorganism of interest, the probe will bind to the microorganism’s gene DNA sequence.</a:t>
            </a:r>
          </a:p>
          <a:p>
            <a:r>
              <a:rPr lang="en-US" dirty="0" smtClean="0"/>
              <a:t>The double stranded DNA is detected because the probe is labeled with a radioactive, fluorescent, or enzyme tag.</a:t>
            </a:r>
          </a:p>
          <a:p>
            <a:endParaRPr lang="en-US" dirty="0"/>
          </a:p>
        </p:txBody>
      </p:sp>
      <p:pic>
        <p:nvPicPr>
          <p:cNvPr id="43010" name="Picture 2" descr="http://www.mayomedicallaboratories.com/images/articles/hottopics/2011/02-fungal/slide9.jpg"/>
          <p:cNvPicPr>
            <a:picLocks noChangeAspect="1" noChangeArrowheads="1"/>
          </p:cNvPicPr>
          <p:nvPr/>
        </p:nvPicPr>
        <p:blipFill>
          <a:blip r:embed="rId2" cstate="print"/>
          <a:srcRect/>
          <a:stretch>
            <a:fillRect/>
          </a:stretch>
        </p:blipFill>
        <p:spPr bwMode="auto">
          <a:xfrm>
            <a:off x="4801697" y="1752600"/>
            <a:ext cx="4132753" cy="31051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Molecular Diagnostic Tests</a:t>
            </a:r>
            <a:endParaRPr lang="en-US" dirty="0"/>
          </a:p>
        </p:txBody>
      </p:sp>
      <p:sp>
        <p:nvSpPr>
          <p:cNvPr id="3" name="Content Placeholder 2"/>
          <p:cNvSpPr>
            <a:spLocks noGrp="1"/>
          </p:cNvSpPr>
          <p:nvPr>
            <p:ph idx="1"/>
          </p:nvPr>
        </p:nvSpPr>
        <p:spPr>
          <a:xfrm>
            <a:off x="0" y="838200"/>
            <a:ext cx="5791200" cy="6019800"/>
          </a:xfrm>
        </p:spPr>
        <p:txBody>
          <a:bodyPr>
            <a:normAutofit fontScale="77500" lnSpcReduction="20000"/>
          </a:bodyPr>
          <a:lstStyle/>
          <a:p>
            <a:r>
              <a:rPr lang="en-US" b="1" dirty="0" smtClean="0"/>
              <a:t>PCR</a:t>
            </a:r>
          </a:p>
          <a:p>
            <a:r>
              <a:rPr lang="en-US" dirty="0" smtClean="0"/>
              <a:t>There are PCR tests available to extract DNA or RNA from bacteria or viruses.</a:t>
            </a:r>
          </a:p>
          <a:p>
            <a:r>
              <a:rPr lang="en-US" dirty="0" smtClean="0"/>
              <a:t>The PCR method uses species specific primers for targeted DNA or </a:t>
            </a:r>
            <a:r>
              <a:rPr lang="en-US" dirty="0" err="1" smtClean="0"/>
              <a:t>cDNA</a:t>
            </a:r>
            <a:r>
              <a:rPr lang="en-US" dirty="0" smtClean="0"/>
              <a:t>.</a:t>
            </a:r>
          </a:p>
          <a:p>
            <a:r>
              <a:rPr lang="en-US" dirty="0" smtClean="0"/>
              <a:t>The DNA is  then amplified.</a:t>
            </a:r>
          </a:p>
          <a:p>
            <a:r>
              <a:rPr lang="en-US" dirty="0" smtClean="0"/>
              <a:t>Detection of the gene sequence can be done by gel electrophoresis.</a:t>
            </a:r>
          </a:p>
          <a:p>
            <a:r>
              <a:rPr lang="en-US" dirty="0" smtClean="0"/>
              <a:t>An alternative to electrophoresis is the use of PCR machines with precision optics monitors.</a:t>
            </a:r>
          </a:p>
          <a:p>
            <a:r>
              <a:rPr lang="en-US" dirty="0" smtClean="0"/>
              <a:t>The primer  has a fluorescent label and the monitor plots the uptake of the primer.  If the primer has been used, this indicates the presence of the microorganism.</a:t>
            </a:r>
            <a:endParaRPr lang="en-US" dirty="0"/>
          </a:p>
        </p:txBody>
      </p:sp>
      <p:pic>
        <p:nvPicPr>
          <p:cNvPr id="44034" name="Picture 2" descr="http://www.birmingham.ac.uk/Images/College-LES-only/biosciences/facilities/genomics-lab/realtimecomb.jpg"/>
          <p:cNvPicPr>
            <a:picLocks noChangeAspect="1" noChangeArrowheads="1"/>
          </p:cNvPicPr>
          <p:nvPr/>
        </p:nvPicPr>
        <p:blipFill>
          <a:blip r:embed="rId2" cstate="print"/>
          <a:srcRect/>
          <a:stretch>
            <a:fillRect/>
          </a:stretch>
        </p:blipFill>
        <p:spPr bwMode="auto">
          <a:xfrm>
            <a:off x="5867400" y="1752600"/>
            <a:ext cx="3065832" cy="3124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Epidemiology</a:t>
            </a:r>
            <a:endParaRPr lang="en-US" dirty="0"/>
          </a:p>
        </p:txBody>
      </p:sp>
      <p:sp>
        <p:nvSpPr>
          <p:cNvPr id="3" name="Content Placeholder 2"/>
          <p:cNvSpPr>
            <a:spLocks noGrp="1"/>
          </p:cNvSpPr>
          <p:nvPr>
            <p:ph idx="1"/>
          </p:nvPr>
        </p:nvSpPr>
        <p:spPr>
          <a:xfrm>
            <a:off x="0" y="914400"/>
            <a:ext cx="8915400" cy="5943600"/>
          </a:xfrm>
        </p:spPr>
        <p:txBody>
          <a:bodyPr>
            <a:normAutofit fontScale="70000" lnSpcReduction="20000"/>
          </a:bodyPr>
          <a:lstStyle/>
          <a:p>
            <a:r>
              <a:rPr lang="en-US" dirty="0" smtClean="0"/>
              <a:t>In investigating an outbreak, speed is essential, but getting the right answer is essential, too. To satisfy both requirements, epidemiologists approach investigations systematically, using the following 10 steps:</a:t>
            </a:r>
          </a:p>
          <a:p>
            <a:r>
              <a:rPr lang="en-US" dirty="0" smtClean="0"/>
              <a:t>Prepare for field work</a:t>
            </a:r>
          </a:p>
          <a:p>
            <a:r>
              <a:rPr lang="en-US" dirty="0" smtClean="0"/>
              <a:t>Establish the existence of an outbreak</a:t>
            </a:r>
          </a:p>
          <a:p>
            <a:r>
              <a:rPr lang="en-US" dirty="0" smtClean="0"/>
              <a:t>Verify the diagnosis</a:t>
            </a:r>
          </a:p>
          <a:p>
            <a:r>
              <a:rPr lang="en-US" dirty="0" smtClean="0"/>
              <a:t>Define and identify cases</a:t>
            </a:r>
          </a:p>
          <a:p>
            <a:r>
              <a:rPr lang="en-US" dirty="0" smtClean="0"/>
              <a:t>Describe and orient the data in terms of time, place, and person</a:t>
            </a:r>
          </a:p>
          <a:p>
            <a:r>
              <a:rPr lang="en-US" dirty="0" smtClean="0"/>
              <a:t>Develop hypotheses</a:t>
            </a:r>
          </a:p>
          <a:p>
            <a:r>
              <a:rPr lang="en-US" dirty="0" smtClean="0"/>
              <a:t>Evaluate hypotheses</a:t>
            </a:r>
          </a:p>
          <a:p>
            <a:r>
              <a:rPr lang="en-US" dirty="0" smtClean="0"/>
              <a:t>Refine hypotheses and carry out additional studies</a:t>
            </a:r>
          </a:p>
          <a:p>
            <a:r>
              <a:rPr lang="en-US" dirty="0" smtClean="0"/>
              <a:t>Implement control and prevention measures</a:t>
            </a:r>
          </a:p>
          <a:p>
            <a:r>
              <a:rPr lang="en-US" dirty="0" smtClean="0"/>
              <a:t>Communicate findings</a:t>
            </a:r>
          </a:p>
          <a:p>
            <a:r>
              <a:rPr lang="en-US" dirty="0" smtClean="0"/>
              <a:t>The steps are presented here in conceptual order. In practice, however, several may be done at the same time, or they may be done in a different order. For example, control measures should be implemented as soon as the source and mode of transmission are known, which may be early or late in any particular outbreak investigation.</a:t>
            </a:r>
          </a:p>
          <a:p>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81400" cy="1143000"/>
          </a:xfrm>
        </p:spPr>
        <p:txBody>
          <a:bodyPr/>
          <a:lstStyle/>
          <a:p>
            <a:r>
              <a:rPr lang="en-US" dirty="0" smtClean="0"/>
              <a:t>Epidemiology</a:t>
            </a:r>
            <a:endParaRPr lang="en-US" dirty="0"/>
          </a:p>
        </p:txBody>
      </p:sp>
      <p:sp>
        <p:nvSpPr>
          <p:cNvPr id="3" name="Content Placeholder 2"/>
          <p:cNvSpPr>
            <a:spLocks noGrp="1"/>
          </p:cNvSpPr>
          <p:nvPr>
            <p:ph idx="1"/>
          </p:nvPr>
        </p:nvSpPr>
        <p:spPr>
          <a:xfrm>
            <a:off x="457200" y="2209800"/>
            <a:ext cx="8229600" cy="3916363"/>
          </a:xfrm>
        </p:spPr>
        <p:txBody>
          <a:bodyPr>
            <a:normAutofit fontScale="92500" lnSpcReduction="20000"/>
          </a:bodyPr>
          <a:lstStyle/>
          <a:p>
            <a:r>
              <a:rPr lang="en-US" b="1" dirty="0" smtClean="0"/>
              <a:t>Step 1: Prepare for Field Work</a:t>
            </a:r>
          </a:p>
          <a:p>
            <a:r>
              <a:rPr lang="en-US" dirty="0" smtClean="0"/>
              <a:t>Before leaving for the field:</a:t>
            </a:r>
          </a:p>
          <a:p>
            <a:r>
              <a:rPr lang="en-US" dirty="0" smtClean="0"/>
              <a:t>Research the disease and gather the supplies/ equipment needed</a:t>
            </a:r>
          </a:p>
          <a:p>
            <a:r>
              <a:rPr lang="en-US" dirty="0" smtClean="0"/>
              <a:t>Make necessary administrative and personal arrangements for such things as travel. </a:t>
            </a:r>
          </a:p>
          <a:p>
            <a:r>
              <a:rPr lang="en-US" dirty="0" smtClean="0"/>
              <a:t>Consult with all parties to determine your role in the investigation and who your local contacts will be.</a:t>
            </a:r>
          </a:p>
          <a:p>
            <a:endParaRPr lang="en-US" dirty="0"/>
          </a:p>
        </p:txBody>
      </p:sp>
      <p:pic>
        <p:nvPicPr>
          <p:cNvPr id="59394" name="Picture 2" descr="http://www.vdh.state.va.us/epidemiology/immunization/images/PHBP/aircraftboeing747fen1.png"/>
          <p:cNvPicPr>
            <a:picLocks noChangeAspect="1" noChangeArrowheads="1"/>
          </p:cNvPicPr>
          <p:nvPr/>
        </p:nvPicPr>
        <p:blipFill>
          <a:blip r:embed="rId2" cstate="print"/>
          <a:srcRect/>
          <a:stretch>
            <a:fillRect/>
          </a:stretch>
        </p:blipFill>
        <p:spPr bwMode="auto">
          <a:xfrm>
            <a:off x="5734050" y="304800"/>
            <a:ext cx="3409950" cy="2097987"/>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Step 2: Establish the Existence of an Outbreak</a:t>
            </a:r>
          </a:p>
          <a:p>
            <a:r>
              <a:rPr lang="en-US" dirty="0" smtClean="0"/>
              <a:t> </a:t>
            </a:r>
            <a:r>
              <a:rPr lang="en-US" b="1" dirty="0" smtClean="0"/>
              <a:t>Verify that a suspected outbreak is indeed a real outbreak. </a:t>
            </a:r>
          </a:p>
          <a:p>
            <a:r>
              <a:rPr lang="en-US" dirty="0" smtClean="0"/>
              <a:t>Some of the cases will be associated with a true outbreak with a common cause, some will be unrelated cases of the same disease, and others will turn out to be unrelated cases of similar but unrelated diseases. </a:t>
            </a:r>
          </a:p>
          <a:p>
            <a:r>
              <a:rPr lang="en-US" dirty="0" smtClean="0"/>
              <a:t>Before you can decide whether an outbreak exists (i.e., </a:t>
            </a:r>
            <a:r>
              <a:rPr lang="en-US" b="1" dirty="0" smtClean="0"/>
              <a:t>whether the observed number of cases exceeds the expected number</a:t>
            </a:r>
            <a:r>
              <a:rPr lang="en-US" dirty="0" smtClean="0"/>
              <a:t>), you must first determine the expected number of cases for the area in the given time frame.</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pic>
        <p:nvPicPr>
          <p:cNvPr id="60418" name="Picture 2"/>
          <p:cNvPicPr>
            <a:picLocks noGrp="1" noChangeAspect="1" noChangeArrowheads="1"/>
          </p:cNvPicPr>
          <p:nvPr>
            <p:ph idx="1"/>
          </p:nvPr>
        </p:nvPicPr>
        <p:blipFill>
          <a:blip r:embed="rId2" cstate="print"/>
          <a:srcRect/>
          <a:stretch>
            <a:fillRect/>
          </a:stretch>
        </p:blipFill>
        <p:spPr bwMode="auto">
          <a:xfrm>
            <a:off x="990600" y="1943893"/>
            <a:ext cx="6934200" cy="472839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lstStyle/>
          <a:p>
            <a:r>
              <a:rPr lang="en-US" dirty="0" smtClean="0"/>
              <a:t>Epidemiology</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b="1" dirty="0" smtClean="0"/>
              <a:t>Step 3: Verify the Diagnosis</a:t>
            </a:r>
          </a:p>
          <a:p>
            <a:r>
              <a:rPr lang="en-US" dirty="0" smtClean="0"/>
              <a:t>In addition to verifying the existence of an outbreak early in the investigation, you must also identify as accurately as possible the specific nature of the disease. </a:t>
            </a:r>
          </a:p>
          <a:p>
            <a:r>
              <a:rPr lang="en-US" dirty="0" smtClean="0"/>
              <a:t>Goals in verifying the diagnosis are two-fold. </a:t>
            </a:r>
          </a:p>
          <a:p>
            <a:pPr>
              <a:buNone/>
            </a:pPr>
            <a:r>
              <a:rPr lang="en-US" dirty="0" smtClean="0"/>
              <a:t>	-  First,  ensure that the problem has been properly diagnosed—that it really is what it has been reported to be. </a:t>
            </a:r>
          </a:p>
          <a:p>
            <a:pPr>
              <a:buNone/>
            </a:pPr>
            <a:r>
              <a:rPr lang="en-US" dirty="0" smtClean="0"/>
              <a:t>	-  Second, for outbreaks involving infectious or toxic-chemical agents, be certain that the increase in diagnosed cases is not the result of a mistake in the laboratory.</a:t>
            </a:r>
          </a:p>
          <a:p>
            <a:endParaRPr lang="en-US" dirty="0"/>
          </a:p>
        </p:txBody>
      </p:sp>
      <p:sp>
        <p:nvSpPr>
          <p:cNvPr id="4" name="TextBox 3"/>
          <p:cNvSpPr txBox="1"/>
          <p:nvPr/>
        </p:nvSpPr>
        <p:spPr>
          <a:xfrm>
            <a:off x="5943600" y="381000"/>
            <a:ext cx="2667000" cy="1107996"/>
          </a:xfrm>
          <a:prstGeom prst="rect">
            <a:avLst/>
          </a:prstGeom>
          <a:noFill/>
        </p:spPr>
        <p:txBody>
          <a:bodyPr wrap="square" rtlCol="0">
            <a:spAutoFit/>
          </a:bodyPr>
          <a:lstStyle/>
          <a:p>
            <a:r>
              <a:rPr lang="en-US" sz="6600" b="1" dirty="0" err="1" smtClean="0">
                <a:solidFill>
                  <a:srgbClr val="FF0000"/>
                </a:solidFill>
              </a:rPr>
              <a:t>Dx</a:t>
            </a:r>
            <a:endParaRPr lang="en-US" sz="6600" b="1"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t>Epidemiology</a:t>
            </a:r>
            <a:endParaRPr lang="en-US" dirty="0"/>
          </a:p>
        </p:txBody>
      </p:sp>
      <p:sp>
        <p:nvSpPr>
          <p:cNvPr id="3" name="Content Placeholder 2"/>
          <p:cNvSpPr>
            <a:spLocks noGrp="1"/>
          </p:cNvSpPr>
          <p:nvPr>
            <p:ph idx="1"/>
          </p:nvPr>
        </p:nvSpPr>
        <p:spPr>
          <a:xfrm>
            <a:off x="0" y="1600200"/>
            <a:ext cx="7391400" cy="5257800"/>
          </a:xfrm>
        </p:spPr>
        <p:txBody>
          <a:bodyPr>
            <a:normAutofit fontScale="85000" lnSpcReduction="20000"/>
          </a:bodyPr>
          <a:lstStyle/>
          <a:p>
            <a:r>
              <a:rPr lang="en-US" b="1" dirty="0" smtClean="0"/>
              <a:t>Step 4: Define and Identify Cases</a:t>
            </a:r>
          </a:p>
          <a:p>
            <a:r>
              <a:rPr lang="en-US" b="1" dirty="0" smtClean="0"/>
              <a:t>Establish a case definition</a:t>
            </a:r>
            <a:r>
              <a:rPr lang="en-US" dirty="0" smtClean="0"/>
              <a:t>. Your next task as an investigator is to establish a case definition, or a standard set of criteria for deciding whether, in this investigation, a person should be classified as having the disease or health condition under study. A case definition usually includes four components:</a:t>
            </a:r>
          </a:p>
          <a:p>
            <a:r>
              <a:rPr lang="en-US" dirty="0" smtClean="0"/>
              <a:t>clinical information about the disease,  </a:t>
            </a:r>
          </a:p>
          <a:p>
            <a:r>
              <a:rPr lang="en-US" dirty="0" smtClean="0"/>
              <a:t>characteristics about the people who are affected,  </a:t>
            </a:r>
          </a:p>
          <a:p>
            <a:r>
              <a:rPr lang="en-US" dirty="0" smtClean="0"/>
              <a:t>information about the location or place, and  </a:t>
            </a:r>
          </a:p>
          <a:p>
            <a:r>
              <a:rPr lang="en-US" dirty="0" smtClean="0"/>
              <a:t>a specification of time during which the outbreak occurred.</a:t>
            </a:r>
          </a:p>
          <a:p>
            <a:endParaRPr lang="en-US" dirty="0"/>
          </a:p>
        </p:txBody>
      </p:sp>
      <p:pic>
        <p:nvPicPr>
          <p:cNvPr id="56322" name="Picture 2" descr="http://paed.hku.hk/menu/information/clinicalsubspecialties/CS/csgp/K7%2006.JPG"/>
          <p:cNvPicPr>
            <a:picLocks noChangeAspect="1" noChangeArrowheads="1"/>
          </p:cNvPicPr>
          <p:nvPr/>
        </p:nvPicPr>
        <p:blipFill>
          <a:blip r:embed="rId2" cstate="print"/>
          <a:srcRect/>
          <a:stretch>
            <a:fillRect/>
          </a:stretch>
        </p:blipFill>
        <p:spPr bwMode="auto">
          <a:xfrm>
            <a:off x="6400800" y="0"/>
            <a:ext cx="2743200" cy="18237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a:t>
            </a:r>
            <a:r>
              <a:rPr lang="en-US" dirty="0"/>
              <a:t>D</a:t>
            </a:r>
            <a:r>
              <a:rPr lang="en-US" dirty="0" smtClean="0"/>
              <a:t>isease </a:t>
            </a:r>
            <a:r>
              <a:rPr lang="en-US" dirty="0"/>
              <a:t>C</a:t>
            </a:r>
            <a:r>
              <a:rPr lang="en-US" dirty="0" smtClean="0"/>
              <a:t>lassification</a:t>
            </a:r>
            <a:endParaRPr lang="en-US" dirty="0"/>
          </a:p>
        </p:txBody>
      </p:sp>
      <p:sp>
        <p:nvSpPr>
          <p:cNvPr id="3" name="Content Placeholder 2"/>
          <p:cNvSpPr>
            <a:spLocks noGrp="1"/>
          </p:cNvSpPr>
          <p:nvPr>
            <p:ph idx="1"/>
          </p:nvPr>
        </p:nvSpPr>
        <p:spPr/>
        <p:txBody>
          <a:bodyPr/>
          <a:lstStyle/>
          <a:p>
            <a:r>
              <a:rPr lang="en-US" b="1" dirty="0" smtClean="0"/>
              <a:t>Epidemiology</a:t>
            </a:r>
            <a:r>
              <a:rPr lang="en-US" dirty="0" smtClean="0"/>
              <a:t>: the study of when and where diseases occur and how they are transmitted.</a:t>
            </a:r>
          </a:p>
          <a:p>
            <a:r>
              <a:rPr lang="en-US" b="1" dirty="0" smtClean="0"/>
              <a:t>Pathology</a:t>
            </a:r>
            <a:r>
              <a:rPr lang="en-US" dirty="0" smtClean="0"/>
              <a:t>: The study of disease</a:t>
            </a:r>
          </a:p>
          <a:p>
            <a:r>
              <a:rPr lang="en-US" b="1" dirty="0" smtClean="0"/>
              <a:t>Etiology</a:t>
            </a:r>
            <a:r>
              <a:rPr lang="en-US" dirty="0" smtClean="0"/>
              <a:t>: The study of the cause of a disease</a:t>
            </a:r>
          </a:p>
          <a:p>
            <a:r>
              <a:rPr lang="en-US" b="1" dirty="0" smtClean="0"/>
              <a:t>Infection</a:t>
            </a:r>
            <a:r>
              <a:rPr lang="en-US" dirty="0" smtClean="0"/>
              <a:t>: Colonization of the body by pathogens</a:t>
            </a:r>
          </a:p>
          <a:p>
            <a:r>
              <a:rPr lang="en-US" b="1" dirty="0" smtClean="0"/>
              <a:t>Disease</a:t>
            </a:r>
            <a:r>
              <a:rPr lang="en-US" dirty="0" smtClean="0"/>
              <a:t>: An abnormal state in which the body is not functioning normally.</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Epidemiology</a:t>
            </a:r>
            <a:endParaRPr lang="en-US" dirty="0"/>
          </a:p>
        </p:txBody>
      </p:sp>
      <p:sp>
        <p:nvSpPr>
          <p:cNvPr id="3" name="Content Placeholder 2"/>
          <p:cNvSpPr>
            <a:spLocks noGrp="1"/>
          </p:cNvSpPr>
          <p:nvPr>
            <p:ph idx="1"/>
          </p:nvPr>
        </p:nvSpPr>
        <p:spPr>
          <a:xfrm>
            <a:off x="228600" y="1143000"/>
            <a:ext cx="8686800" cy="4983163"/>
          </a:xfrm>
        </p:spPr>
        <p:txBody>
          <a:bodyPr>
            <a:normAutofit fontScale="77500" lnSpcReduction="20000"/>
          </a:bodyPr>
          <a:lstStyle/>
          <a:p>
            <a:r>
              <a:rPr lang="en-US" b="1" dirty="0" smtClean="0"/>
              <a:t>Step 5: Describe and Orient the Data in Terms of Time, Place, and Person</a:t>
            </a:r>
          </a:p>
          <a:p>
            <a:r>
              <a:rPr lang="en-US" dirty="0" smtClean="0"/>
              <a:t>After data collection, characterize an outbreak by </a:t>
            </a:r>
            <a:r>
              <a:rPr lang="en-US" b="1" dirty="0" smtClean="0"/>
              <a:t>time, place, and person</a:t>
            </a:r>
            <a:r>
              <a:rPr lang="en-US" dirty="0" smtClean="0"/>
              <a:t>. This step  may be  performed several times during the course of an outbreak. Characterizing an outbreak by these variables is called </a:t>
            </a:r>
            <a:r>
              <a:rPr lang="en-US" b="1" dirty="0" smtClean="0"/>
              <a:t>descriptive epidemiology</a:t>
            </a:r>
            <a:r>
              <a:rPr lang="en-US" dirty="0" smtClean="0"/>
              <a:t>, </a:t>
            </a:r>
          </a:p>
          <a:p>
            <a:r>
              <a:rPr lang="en-US" dirty="0" smtClean="0"/>
              <a:t>This step is critical</a:t>
            </a:r>
          </a:p>
          <a:p>
            <a:pPr>
              <a:buNone/>
            </a:pPr>
            <a:r>
              <a:rPr lang="en-US" dirty="0" smtClean="0"/>
              <a:t>	- First, by becoming familiar with the data, you can learn what information is reliable and what is not. </a:t>
            </a:r>
          </a:p>
          <a:p>
            <a:pPr>
              <a:buNone/>
            </a:pPr>
            <a:r>
              <a:rPr lang="en-US" dirty="0" smtClean="0"/>
              <a:t>	- Second, you provide a comprehensive description of an outbreak by showing its trend over time, its geographic extent (place), and the populations (people) affected by the disease. This description lets you begin to assess the outbreak in light of what is known about the disease and to develop causal hypotheses. </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(descriptive)</a:t>
            </a:r>
            <a:endParaRPr lang="en-US" dirty="0"/>
          </a:p>
        </p:txBody>
      </p:sp>
      <p:pic>
        <p:nvPicPr>
          <p:cNvPr id="62466" name="Picture 2" descr="Fig. 1"/>
          <p:cNvPicPr>
            <a:picLocks noChangeAspect="1" noChangeArrowheads="1"/>
          </p:cNvPicPr>
          <p:nvPr/>
        </p:nvPicPr>
        <p:blipFill>
          <a:blip r:embed="rId2" cstate="print"/>
          <a:srcRect/>
          <a:stretch>
            <a:fillRect/>
          </a:stretch>
        </p:blipFill>
        <p:spPr bwMode="auto">
          <a:xfrm>
            <a:off x="1295400" y="1388053"/>
            <a:ext cx="6629400" cy="508894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Epidemiology</a:t>
            </a:r>
            <a:endParaRPr lang="en-US" dirty="0"/>
          </a:p>
        </p:txBody>
      </p:sp>
      <p:sp>
        <p:nvSpPr>
          <p:cNvPr id="3" name="Content Placeholder 2"/>
          <p:cNvSpPr>
            <a:spLocks noGrp="1"/>
          </p:cNvSpPr>
          <p:nvPr>
            <p:ph idx="1"/>
          </p:nvPr>
        </p:nvSpPr>
        <p:spPr>
          <a:xfrm>
            <a:off x="0" y="838200"/>
            <a:ext cx="7239000" cy="6019800"/>
          </a:xfrm>
        </p:spPr>
        <p:txBody>
          <a:bodyPr>
            <a:normAutofit fontScale="85000" lnSpcReduction="10000"/>
          </a:bodyPr>
          <a:lstStyle/>
          <a:p>
            <a:r>
              <a:rPr lang="en-US" b="1" dirty="0" smtClean="0"/>
              <a:t>Step 6: Develop Hypotheses</a:t>
            </a:r>
          </a:p>
          <a:p>
            <a:r>
              <a:rPr lang="en-US" dirty="0" smtClean="0"/>
              <a:t>In real life, we begin to generate hypotheses to explain why and how the outbreak occurred when we first learn about the problem. But at this point in an investigation, after you have interviewed some affected people, spoken with other health officials in the community, and characterized the outbreak by time, place, and person, your hypotheses will be sharpened and more accurately focused. </a:t>
            </a:r>
          </a:p>
          <a:p>
            <a:r>
              <a:rPr lang="en-US" dirty="0" smtClean="0"/>
              <a:t>The hypotheses should address the source of the agent, the mode (vehicle or vector) of transmission, and the exposures that caused the disease. Also, the hypotheses should be proposed in a way that can be tested.</a:t>
            </a:r>
          </a:p>
          <a:p>
            <a:endParaRPr lang="en-US" dirty="0"/>
          </a:p>
        </p:txBody>
      </p:sp>
      <p:pic>
        <p:nvPicPr>
          <p:cNvPr id="54274" name="Picture 2" descr="http://allthingsfit.files.wordpress.com/2011/02/question_clipart.gif"/>
          <p:cNvPicPr>
            <a:picLocks noChangeAspect="1" noChangeArrowheads="1"/>
          </p:cNvPicPr>
          <p:nvPr/>
        </p:nvPicPr>
        <p:blipFill>
          <a:blip r:embed="rId2" cstate="print"/>
          <a:srcRect/>
          <a:stretch>
            <a:fillRect/>
          </a:stretch>
        </p:blipFill>
        <p:spPr bwMode="auto">
          <a:xfrm>
            <a:off x="7543800" y="609600"/>
            <a:ext cx="1295400" cy="32289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lnSpcReduction="10000"/>
          </a:bodyPr>
          <a:lstStyle/>
          <a:p>
            <a:r>
              <a:rPr lang="en-US" b="1" dirty="0" smtClean="0"/>
              <a:t>Step 7: Evaluate Hypotheses</a:t>
            </a:r>
          </a:p>
          <a:p>
            <a:r>
              <a:rPr lang="en-US" dirty="0" smtClean="0"/>
              <a:t>The next step is to evaluate the credibility of your hypotheses. There are two approaches you can use, depending on the nature of your data: 1) comparison of the hypotheses with the established facts and 2) </a:t>
            </a:r>
            <a:r>
              <a:rPr lang="en-US" b="1" dirty="0" smtClean="0"/>
              <a:t>analytic epidemiology</a:t>
            </a:r>
            <a:r>
              <a:rPr lang="en-US" dirty="0" smtClean="0"/>
              <a:t>, which allows you to test your hypotheses with cohort and case control studies.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(cohort study)</a:t>
            </a:r>
            <a:endParaRPr lang="en-US" dirty="0"/>
          </a:p>
        </p:txBody>
      </p:sp>
      <p:pic>
        <p:nvPicPr>
          <p:cNvPr id="63490" name="Picture 2"/>
          <p:cNvPicPr>
            <a:picLocks noGrp="1" noChangeAspect="1" noChangeArrowheads="1"/>
          </p:cNvPicPr>
          <p:nvPr>
            <p:ph idx="1"/>
          </p:nvPr>
        </p:nvPicPr>
        <p:blipFill>
          <a:blip r:embed="rId2" cstate="print"/>
          <a:srcRect/>
          <a:stretch>
            <a:fillRect/>
          </a:stretch>
        </p:blipFill>
        <p:spPr bwMode="auto">
          <a:xfrm>
            <a:off x="1219200" y="1828800"/>
            <a:ext cx="6710362" cy="456033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Epidemiology</a:t>
            </a:r>
            <a:endParaRPr lang="en-US" dirty="0"/>
          </a:p>
        </p:txBody>
      </p:sp>
      <p:sp>
        <p:nvSpPr>
          <p:cNvPr id="3" name="Content Placeholder 2"/>
          <p:cNvSpPr>
            <a:spLocks noGrp="1"/>
          </p:cNvSpPr>
          <p:nvPr>
            <p:ph idx="1"/>
          </p:nvPr>
        </p:nvSpPr>
        <p:spPr>
          <a:xfrm>
            <a:off x="457200" y="762001"/>
            <a:ext cx="8229600" cy="3581400"/>
          </a:xfrm>
        </p:spPr>
        <p:txBody>
          <a:bodyPr>
            <a:normAutofit fontScale="77500" lnSpcReduction="20000"/>
          </a:bodyPr>
          <a:lstStyle/>
          <a:p>
            <a:r>
              <a:rPr lang="en-US" b="1" dirty="0" smtClean="0"/>
              <a:t>Step 8: Refine Hypotheses and Carry Out Additional Studies</a:t>
            </a:r>
          </a:p>
          <a:p>
            <a:r>
              <a:rPr lang="en-US" b="1" dirty="0" smtClean="0"/>
              <a:t>Additional epidemiological studies</a:t>
            </a:r>
            <a:r>
              <a:rPr lang="en-US" dirty="0" smtClean="0"/>
              <a:t/>
            </a:r>
            <a:br>
              <a:rPr lang="en-US" dirty="0" smtClean="0"/>
            </a:br>
            <a:r>
              <a:rPr lang="en-US" dirty="0" smtClean="0"/>
              <a:t>When analytic epidemiological studies do not confirm your hypotheses, you need to reconsider your hypotheses and look for new vehicles or modes of transmission. This is the time to meet with case-patients to look for common links and to visit their homes to look at the products on their shelves.</a:t>
            </a:r>
          </a:p>
          <a:p>
            <a:r>
              <a:rPr lang="en-US" dirty="0" smtClean="0"/>
              <a:t>Also, confirmation from laboratory findings can be valuable.</a:t>
            </a:r>
            <a:endParaRPr lang="en-US" dirty="0"/>
          </a:p>
        </p:txBody>
      </p:sp>
      <p:pic>
        <p:nvPicPr>
          <p:cNvPr id="52226" name="Picture 2" descr="http://www.idexx.com/pubwebresources/images/en_us/smallanimal/diagnosticedge/june2010/0610_03.png"/>
          <p:cNvPicPr>
            <a:picLocks noChangeAspect="1" noChangeArrowheads="1"/>
          </p:cNvPicPr>
          <p:nvPr/>
        </p:nvPicPr>
        <p:blipFill>
          <a:blip r:embed="rId2" cstate="print"/>
          <a:srcRect/>
          <a:stretch>
            <a:fillRect/>
          </a:stretch>
        </p:blipFill>
        <p:spPr bwMode="auto">
          <a:xfrm>
            <a:off x="2362200" y="4038600"/>
            <a:ext cx="5276306" cy="28194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1143000"/>
          </a:xfrm>
        </p:spPr>
        <p:txBody>
          <a:bodyPr/>
          <a:lstStyle/>
          <a:p>
            <a:r>
              <a:rPr lang="en-US" dirty="0" smtClean="0"/>
              <a:t>Epidemiology</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a:t>
            </a:r>
            <a:br>
              <a:rPr lang="en-US" b="1" dirty="0" smtClean="0"/>
            </a:br>
            <a:r>
              <a:rPr lang="en-US" b="1" dirty="0" smtClean="0"/>
              <a:t>Step 9: Implementing Control and Prevention Measures</a:t>
            </a:r>
          </a:p>
          <a:p>
            <a:r>
              <a:rPr lang="en-US" dirty="0" smtClean="0"/>
              <a:t>Even though implementing control and prevention measures is listed as Step 9, in a real investigation you should do this as soon as possible. </a:t>
            </a:r>
          </a:p>
          <a:p>
            <a:r>
              <a:rPr lang="en-US" dirty="0" smtClean="0"/>
              <a:t>Control measures, which can be implemented early if you know the source of an outbreak, should be aimed at specific links in the chain of infection, the agent, the source, or the reservoir. </a:t>
            </a:r>
            <a:endParaRPr lang="en-US" dirty="0"/>
          </a:p>
        </p:txBody>
      </p:sp>
      <p:pic>
        <p:nvPicPr>
          <p:cNvPr id="51202" name="Picture 2" descr="https://encrypted-tbn2.google.com/images?q=tbn:ANd9GcTEzRtFvyNlTwBmVUzTsg6LTxfuCOOh1W5Y5RNH1W6gFzbSqdlYTg"/>
          <p:cNvPicPr>
            <a:picLocks noChangeAspect="1" noChangeArrowheads="1"/>
          </p:cNvPicPr>
          <p:nvPr/>
        </p:nvPicPr>
        <p:blipFill>
          <a:blip r:embed="rId2" cstate="print"/>
          <a:srcRect/>
          <a:stretch>
            <a:fillRect/>
          </a:stretch>
        </p:blipFill>
        <p:spPr bwMode="auto">
          <a:xfrm>
            <a:off x="6324600" y="228600"/>
            <a:ext cx="2619375" cy="17430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143000"/>
          </a:xfrm>
        </p:spPr>
        <p:txBody>
          <a:bodyPr>
            <a:normAutofit fontScale="90000"/>
          </a:bodyPr>
          <a:lstStyle/>
          <a:p>
            <a:r>
              <a:rPr lang="en-US" dirty="0" smtClean="0"/>
              <a:t>Epidemiology</a:t>
            </a:r>
            <a:endParaRPr lang="en-US" dirty="0"/>
          </a:p>
        </p:txBody>
      </p:sp>
      <p:sp>
        <p:nvSpPr>
          <p:cNvPr id="3" name="Content Placeholder 2"/>
          <p:cNvSpPr>
            <a:spLocks noGrp="1"/>
          </p:cNvSpPr>
          <p:nvPr>
            <p:ph idx="1"/>
          </p:nvPr>
        </p:nvSpPr>
        <p:spPr>
          <a:xfrm>
            <a:off x="533400" y="1752600"/>
            <a:ext cx="8229600" cy="4525963"/>
          </a:xfrm>
        </p:spPr>
        <p:txBody>
          <a:bodyPr/>
          <a:lstStyle/>
          <a:p>
            <a:r>
              <a:rPr lang="en-US" b="1" dirty="0" smtClean="0"/>
              <a:t>Step 10: Communicate Findings</a:t>
            </a:r>
          </a:p>
          <a:p>
            <a:r>
              <a:rPr lang="en-US" dirty="0" smtClean="0"/>
              <a:t>Your final task in an investigation is to communicate your findings to others who need to know. This communication usually takes two forms: 1) an oral briefing for local health authorities and 2) a written report</a:t>
            </a:r>
            <a:endParaRPr lang="en-US" dirty="0"/>
          </a:p>
        </p:txBody>
      </p:sp>
      <p:pic>
        <p:nvPicPr>
          <p:cNvPr id="49154" name="Picture 2" descr="https://encrypted-tbn2.google.com/images?q=tbn:ANd9GcRSfZWdJ8XznsNkVzJFBrdz4vejJBt_YHkWlTDEE9drMXwHDHRyug"/>
          <p:cNvPicPr>
            <a:picLocks noChangeAspect="1" noChangeArrowheads="1"/>
          </p:cNvPicPr>
          <p:nvPr/>
        </p:nvPicPr>
        <p:blipFill>
          <a:blip r:embed="rId2" cstate="print"/>
          <a:srcRect/>
          <a:stretch>
            <a:fillRect/>
          </a:stretch>
        </p:blipFill>
        <p:spPr bwMode="auto">
          <a:xfrm>
            <a:off x="6324600" y="228600"/>
            <a:ext cx="2628900" cy="17430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3" name="Content Placeholder 2"/>
          <p:cNvSpPr>
            <a:spLocks noGrp="1"/>
          </p:cNvSpPr>
          <p:nvPr>
            <p:ph idx="1"/>
          </p:nvPr>
        </p:nvSpPr>
        <p:spPr/>
        <p:txBody>
          <a:bodyPr/>
          <a:lstStyle/>
          <a:p>
            <a:r>
              <a:rPr lang="en-US" dirty="0" smtClean="0"/>
              <a:t>SARS – The True Story </a:t>
            </a:r>
            <a:r>
              <a:rPr lang="en-US" u="sng" dirty="0" smtClean="0">
                <a:hlinkClick r:id="rId2"/>
              </a:rPr>
              <a:t>http://www.youtube.com/watch?v=MXPaee0uEQM</a:t>
            </a:r>
            <a:endParaRPr lang="en-US" u="sng" dirty="0" smtClean="0"/>
          </a:p>
          <a:p>
            <a:endParaRPr lang="en-US" u="sng" dirty="0" smtClean="0"/>
          </a:p>
          <a:p>
            <a:r>
              <a:rPr lang="en-US" dirty="0" smtClean="0"/>
              <a:t>Case study: SARS</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4</a:t>
            </a:r>
            <a:endParaRPr lang="en-US" dirty="0"/>
          </a:p>
        </p:txBody>
      </p:sp>
      <p:sp>
        <p:nvSpPr>
          <p:cNvPr id="3" name="Content Placeholder 2"/>
          <p:cNvSpPr>
            <a:spLocks noGrp="1"/>
          </p:cNvSpPr>
          <p:nvPr>
            <p:ph idx="1"/>
          </p:nvPr>
        </p:nvSpPr>
        <p:spPr/>
        <p:txBody>
          <a:bodyPr/>
          <a:lstStyle/>
          <a:p>
            <a:pPr lvl="0"/>
            <a:r>
              <a:rPr lang="en-US" b="1" dirty="0" smtClean="0"/>
              <a:t>Origin of SARs and evolution of the virus</a:t>
            </a:r>
          </a:p>
          <a:p>
            <a:pPr lvl="0"/>
            <a:r>
              <a:rPr lang="en-US" dirty="0" smtClean="0"/>
              <a:t>Work in groups of 4.  Read </a:t>
            </a:r>
            <a:r>
              <a:rPr lang="en-US" dirty="0" err="1" smtClean="0"/>
              <a:t>powerpoint</a:t>
            </a:r>
            <a:r>
              <a:rPr lang="en-US" dirty="0" smtClean="0"/>
              <a:t> and web articles about origin of SARS virus and viral evolution.</a:t>
            </a:r>
          </a:p>
          <a:p>
            <a:pPr lvl="0"/>
            <a:r>
              <a:rPr lang="en-US" dirty="0" smtClean="0"/>
              <a:t>Discuss and respond to questions.</a:t>
            </a:r>
          </a:p>
          <a:p>
            <a:pPr lvl="0"/>
            <a:r>
              <a:rPr lang="en-US" dirty="0" smtClean="0"/>
              <a:t>Write a short essay explaining how natural selection occurred with the SARS virus.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 Classification</a:t>
            </a:r>
            <a:endParaRPr lang="en-US" dirty="0"/>
          </a:p>
        </p:txBody>
      </p:sp>
      <p:sp>
        <p:nvSpPr>
          <p:cNvPr id="3" name="Content Placeholder 2"/>
          <p:cNvSpPr>
            <a:spLocks noGrp="1"/>
          </p:cNvSpPr>
          <p:nvPr>
            <p:ph idx="1"/>
          </p:nvPr>
        </p:nvSpPr>
        <p:spPr>
          <a:xfrm>
            <a:off x="457200" y="1219200"/>
            <a:ext cx="4876800" cy="4906963"/>
          </a:xfrm>
        </p:spPr>
        <p:txBody>
          <a:bodyPr>
            <a:normAutofit fontScale="85000" lnSpcReduction="10000"/>
          </a:bodyPr>
          <a:lstStyle/>
          <a:p>
            <a:r>
              <a:rPr lang="en-US" b="1" dirty="0" smtClean="0"/>
              <a:t>Normal Flora and the Host</a:t>
            </a:r>
          </a:p>
          <a:p>
            <a:pPr>
              <a:buFont typeface="Wingdings" charset="2"/>
              <a:buChar char="§"/>
              <a:defRPr/>
            </a:pPr>
            <a:r>
              <a:rPr lang="en-US" dirty="0"/>
              <a:t>Normal </a:t>
            </a:r>
            <a:r>
              <a:rPr lang="en-US" dirty="0" smtClean="0"/>
              <a:t>Flora </a:t>
            </a:r>
            <a:r>
              <a:rPr lang="en-US" dirty="0"/>
              <a:t>or Normal </a:t>
            </a:r>
            <a:r>
              <a:rPr lang="en-US" dirty="0" err="1"/>
              <a:t>Microbiota</a:t>
            </a:r>
            <a:r>
              <a:rPr lang="en-US" dirty="0"/>
              <a:t>: The normal bacteria found in or on your body; mostly </a:t>
            </a:r>
            <a:r>
              <a:rPr lang="en-US" dirty="0" smtClean="0"/>
              <a:t>nonpathogenic</a:t>
            </a:r>
            <a:endParaRPr lang="en-US" dirty="0"/>
          </a:p>
          <a:p>
            <a:pPr>
              <a:buNone/>
              <a:defRPr/>
            </a:pPr>
            <a:endParaRPr lang="en-US" dirty="0"/>
          </a:p>
          <a:p>
            <a:pPr>
              <a:buFont typeface="Wingdings" charset="2"/>
              <a:buChar char="§"/>
              <a:defRPr/>
            </a:pPr>
            <a:r>
              <a:rPr lang="en-US" dirty="0"/>
              <a:t>Normal flora can become pathogenic when it colonizes areas of the body that it is not </a:t>
            </a:r>
            <a:r>
              <a:rPr lang="en-US" dirty="0" smtClean="0"/>
              <a:t>normally </a:t>
            </a:r>
            <a:r>
              <a:rPr lang="en-US" dirty="0"/>
              <a:t>found </a:t>
            </a:r>
            <a:r>
              <a:rPr lang="en-US" dirty="0" smtClean="0"/>
              <a:t>in; ex.  </a:t>
            </a:r>
            <a:r>
              <a:rPr lang="en-US" i="1" dirty="0" smtClean="0"/>
              <a:t>E. coli </a:t>
            </a:r>
            <a:r>
              <a:rPr lang="en-US" dirty="0" smtClean="0"/>
              <a:t>in the bladder instead of the intestines.</a:t>
            </a:r>
            <a:endParaRPr lang="en-US" dirty="0"/>
          </a:p>
          <a:p>
            <a:endParaRPr lang="en-US" b="1" dirty="0"/>
          </a:p>
        </p:txBody>
      </p:sp>
      <p:pic>
        <p:nvPicPr>
          <p:cNvPr id="4" name="Picture 7"/>
          <p:cNvPicPr>
            <a:picLocks noChangeAspect="1" noChangeArrowheads="1"/>
          </p:cNvPicPr>
          <p:nvPr/>
        </p:nvPicPr>
        <p:blipFill>
          <a:blip r:embed="rId2" cstate="print"/>
          <a:srcRect l="1619" t="2365" r="2136" b="6723"/>
          <a:stretch>
            <a:fillRect/>
          </a:stretch>
        </p:blipFill>
        <p:spPr bwMode="auto">
          <a:xfrm>
            <a:off x="5231552" y="1524000"/>
            <a:ext cx="3690198" cy="31480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SARS &amp; Evolution</a:t>
            </a:r>
            <a:endParaRPr lang="en-US" dirty="0"/>
          </a:p>
        </p:txBody>
      </p:sp>
      <p:sp>
        <p:nvSpPr>
          <p:cNvPr id="3" name="Content Placeholder 2"/>
          <p:cNvSpPr>
            <a:spLocks noGrp="1"/>
          </p:cNvSpPr>
          <p:nvPr>
            <p:ph idx="1"/>
          </p:nvPr>
        </p:nvSpPr>
        <p:spPr/>
        <p:txBody>
          <a:bodyPr/>
          <a:lstStyle/>
          <a:p>
            <a:r>
              <a:rPr lang="en-US" dirty="0" smtClean="0"/>
              <a:t> Visit the following websites for the origin of SARS:</a:t>
            </a:r>
          </a:p>
          <a:p>
            <a:r>
              <a:rPr lang="en-US" u="sng" dirty="0" smtClean="0">
                <a:hlinkClick r:id="rId2"/>
              </a:rPr>
              <a:t>http://www.abc.net.au/science/features/sars/default.htm</a:t>
            </a:r>
            <a:endParaRPr lang="en-US" dirty="0" smtClean="0"/>
          </a:p>
          <a:p>
            <a:r>
              <a:rPr lang="en-US" dirty="0" smtClean="0">
                <a:hlinkClick r:id="rId3"/>
              </a:rPr>
              <a:t>http://learn.genetics.utah.edu/archive/sars/index.html</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SARS and Evolution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Visit the following websites for the evolution of SARS:</a:t>
            </a:r>
          </a:p>
          <a:p>
            <a:r>
              <a:rPr lang="en-US" dirty="0" smtClean="0">
                <a:hlinkClick r:id="rId2"/>
              </a:rPr>
              <a:t>http://www.smartplanet.com/blog/science-scope/study-shows-how-swiftly-infectious-viruses-evolve/12136</a:t>
            </a:r>
            <a:endParaRPr lang="en-US" dirty="0" smtClean="0"/>
          </a:p>
          <a:p>
            <a:endParaRPr lang="en-US" dirty="0" smtClean="0"/>
          </a:p>
          <a:p>
            <a:r>
              <a:rPr lang="en-US" dirty="0" smtClean="0">
                <a:hlinkClick r:id="rId3"/>
              </a:rPr>
              <a:t>http://www.scientificamerican.com/article.cfm?id=sars-evolution-traced</a:t>
            </a:r>
            <a:endParaRPr lang="en-US" dirty="0" smtClean="0"/>
          </a:p>
          <a:p>
            <a:endParaRPr lang="en-US" dirty="0" smtClean="0"/>
          </a:p>
          <a:p>
            <a:r>
              <a:rPr lang="en-US" u="sng" dirty="0" smtClean="0">
                <a:hlinkClick r:id="rId4"/>
              </a:rPr>
              <a:t>http://learn.genetics.utah.edu/archive/sars/index.html</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SARS virus</a:t>
            </a:r>
            <a:endParaRPr lang="en-US" dirty="0"/>
          </a:p>
        </p:txBody>
      </p:sp>
      <p:sp>
        <p:nvSpPr>
          <p:cNvPr id="3" name="Content Placeholder 2"/>
          <p:cNvSpPr>
            <a:spLocks noGrp="1"/>
          </p:cNvSpPr>
          <p:nvPr>
            <p:ph idx="1"/>
          </p:nvPr>
        </p:nvSpPr>
        <p:spPr>
          <a:xfrm>
            <a:off x="457200" y="1600200"/>
            <a:ext cx="8229600" cy="5257799"/>
          </a:xfrm>
        </p:spPr>
        <p:txBody>
          <a:bodyPr/>
          <a:lstStyle/>
          <a:p>
            <a:r>
              <a:rPr lang="en-US" dirty="0" smtClean="0"/>
              <a:t>6 weeks after the outbreak of SARS, CDC identified the SARS virus as a </a:t>
            </a:r>
            <a:r>
              <a:rPr lang="en-US" dirty="0" err="1" smtClean="0"/>
              <a:t>coronavirus</a:t>
            </a:r>
            <a:r>
              <a:rPr lang="en-US" dirty="0" smtClean="0"/>
              <a:t> via </a:t>
            </a:r>
            <a:r>
              <a:rPr lang="en-US" b="1" dirty="0" smtClean="0"/>
              <a:t>electron microscopy</a:t>
            </a:r>
            <a:r>
              <a:rPr lang="en-US" dirty="0" smtClean="0"/>
              <a:t>.</a:t>
            </a:r>
          </a:p>
          <a:p>
            <a:r>
              <a:rPr lang="en-US" dirty="0" smtClean="0">
                <a:hlinkClick r:id="rId2"/>
              </a:rPr>
              <a:t>http://www.smithsonianmag.com/science-nature/Stopping_a_Scourge.html</a:t>
            </a:r>
            <a:endParaRPr lang="en-US" dirty="0" smtClean="0"/>
          </a:p>
          <a:p>
            <a:r>
              <a:rPr lang="en-US" dirty="0" smtClean="0"/>
              <a:t>This is what they saw:</a:t>
            </a:r>
          </a:p>
          <a:p>
            <a:pPr>
              <a:buNone/>
            </a:pPr>
            <a:endParaRPr lang="en-US" dirty="0"/>
          </a:p>
        </p:txBody>
      </p:sp>
      <p:pic>
        <p:nvPicPr>
          <p:cNvPr id="1026" name="Picture 2" descr="Six weeks after authorities said SARS had broken out in Asia CDC scientists in Atlanta identified a coronavirus as the culprit."/>
          <p:cNvPicPr>
            <a:picLocks noChangeAspect="1" noChangeArrowheads="1"/>
          </p:cNvPicPr>
          <p:nvPr/>
        </p:nvPicPr>
        <p:blipFill>
          <a:blip r:embed="rId3" cstate="print"/>
          <a:srcRect/>
          <a:stretch>
            <a:fillRect/>
          </a:stretch>
        </p:blipFill>
        <p:spPr bwMode="auto">
          <a:xfrm>
            <a:off x="5181600" y="4419600"/>
            <a:ext cx="3714567" cy="2209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SARS virus</a:t>
            </a:r>
            <a:endParaRPr lang="en-US" dirty="0"/>
          </a:p>
        </p:txBody>
      </p:sp>
      <p:sp>
        <p:nvSpPr>
          <p:cNvPr id="3" name="Content Placeholder 2"/>
          <p:cNvSpPr>
            <a:spLocks noGrp="1"/>
          </p:cNvSpPr>
          <p:nvPr>
            <p:ph idx="1"/>
          </p:nvPr>
        </p:nvSpPr>
        <p:spPr>
          <a:xfrm>
            <a:off x="228600" y="1600200"/>
            <a:ext cx="5257800" cy="4525963"/>
          </a:xfrm>
        </p:spPr>
        <p:txBody>
          <a:bodyPr>
            <a:normAutofit fontScale="85000" lnSpcReduction="10000"/>
          </a:bodyPr>
          <a:lstStyle/>
          <a:p>
            <a:r>
              <a:rPr lang="en-US" b="1" dirty="0" err="1" smtClean="0"/>
              <a:t>Coronavirus</a:t>
            </a:r>
            <a:endParaRPr lang="en-US" b="1" dirty="0" smtClean="0"/>
          </a:p>
          <a:p>
            <a:r>
              <a:rPr lang="en-US" dirty="0" smtClean="0"/>
              <a:t>Are single stranded RNA viruses</a:t>
            </a:r>
          </a:p>
          <a:p>
            <a:r>
              <a:rPr lang="en-US" dirty="0" smtClean="0"/>
              <a:t>Replicate in the cytoplasm of the host cell.</a:t>
            </a:r>
          </a:p>
          <a:p>
            <a:r>
              <a:rPr lang="en-US" dirty="0" smtClean="0"/>
              <a:t>Spherical 60- 220 nm in size.</a:t>
            </a:r>
          </a:p>
          <a:p>
            <a:r>
              <a:rPr lang="en-US" dirty="0" smtClean="0"/>
              <a:t>Contain club shaped </a:t>
            </a:r>
            <a:r>
              <a:rPr lang="en-US" dirty="0" err="1" smtClean="0"/>
              <a:t>glycoproteins</a:t>
            </a:r>
            <a:r>
              <a:rPr lang="en-US" dirty="0" smtClean="0"/>
              <a:t> on their surfaces.  The virus looks like it has a crown.</a:t>
            </a:r>
          </a:p>
          <a:p>
            <a:r>
              <a:rPr lang="en-US" dirty="0" smtClean="0"/>
              <a:t>Largest genome of any RNA viruses; 29,700 base pairs.</a:t>
            </a:r>
            <a:endParaRPr lang="en-US" dirty="0"/>
          </a:p>
        </p:txBody>
      </p:sp>
      <p:pic>
        <p:nvPicPr>
          <p:cNvPr id="66562" name="Picture 2" descr="https://encrypted-tbn1.google.com/images?q=tbn:ANd9GcT-hIkYWzR3ASf_eDCA1R6jzZ5hEAUPeniaA1BAscthqR2ujC92ew"/>
          <p:cNvPicPr>
            <a:picLocks noChangeAspect="1" noChangeArrowheads="1"/>
          </p:cNvPicPr>
          <p:nvPr/>
        </p:nvPicPr>
        <p:blipFill>
          <a:blip r:embed="rId2" cstate="print"/>
          <a:srcRect/>
          <a:stretch>
            <a:fillRect/>
          </a:stretch>
        </p:blipFill>
        <p:spPr bwMode="auto">
          <a:xfrm>
            <a:off x="5329840" y="2114628"/>
            <a:ext cx="3556986" cy="299077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SARS virus</a:t>
            </a:r>
            <a:endParaRPr lang="en-US" dirty="0"/>
          </a:p>
        </p:txBody>
      </p:sp>
      <p:sp>
        <p:nvSpPr>
          <p:cNvPr id="3" name="Content Placeholder 2"/>
          <p:cNvSpPr>
            <a:spLocks noGrp="1"/>
          </p:cNvSpPr>
          <p:nvPr>
            <p:ph idx="1"/>
          </p:nvPr>
        </p:nvSpPr>
        <p:spPr>
          <a:xfrm>
            <a:off x="457200" y="1600200"/>
            <a:ext cx="4724400" cy="4525963"/>
          </a:xfrm>
        </p:spPr>
        <p:txBody>
          <a:bodyPr>
            <a:normAutofit fontScale="77500" lnSpcReduction="20000"/>
          </a:bodyPr>
          <a:lstStyle/>
          <a:p>
            <a:r>
              <a:rPr lang="en-US" b="1" dirty="0" smtClean="0"/>
              <a:t>Replication</a:t>
            </a:r>
          </a:p>
          <a:p>
            <a:r>
              <a:rPr lang="en-US" dirty="0" smtClean="0"/>
              <a:t>The plus strand RNA enters the cytoplasm.</a:t>
            </a:r>
          </a:p>
          <a:p>
            <a:r>
              <a:rPr lang="en-US" dirty="0" smtClean="0"/>
              <a:t>Only RNA polymerase is translated directly from the virus genome to protein.</a:t>
            </a:r>
          </a:p>
          <a:p>
            <a:r>
              <a:rPr lang="en-US" dirty="0" smtClean="0"/>
              <a:t>RNA polymerase makes a negative RNA strand.</a:t>
            </a:r>
          </a:p>
          <a:p>
            <a:r>
              <a:rPr lang="en-US" dirty="0" smtClean="0"/>
              <a:t>Negative RNA strand is a template to make </a:t>
            </a:r>
            <a:r>
              <a:rPr lang="en-US" dirty="0" err="1" smtClean="0"/>
              <a:t>monocistronic</a:t>
            </a:r>
            <a:r>
              <a:rPr lang="en-US" dirty="0" smtClean="0"/>
              <a:t> (only </a:t>
            </a:r>
            <a:r>
              <a:rPr lang="en-US" dirty="0" err="1" smtClean="0"/>
              <a:t>codons</a:t>
            </a:r>
            <a:r>
              <a:rPr lang="en-US" dirty="0" smtClean="0"/>
              <a:t> for protein) m RNA that is used in translation.</a:t>
            </a:r>
            <a:endParaRPr lang="en-US" dirty="0"/>
          </a:p>
        </p:txBody>
      </p:sp>
      <p:pic>
        <p:nvPicPr>
          <p:cNvPr id="67586" name="Picture 2"/>
          <p:cNvPicPr>
            <a:picLocks noChangeAspect="1" noChangeArrowheads="1"/>
          </p:cNvPicPr>
          <p:nvPr/>
        </p:nvPicPr>
        <p:blipFill>
          <a:blip r:embed="rId2" cstate="print"/>
          <a:srcRect/>
          <a:stretch>
            <a:fillRect/>
          </a:stretch>
        </p:blipFill>
        <p:spPr bwMode="auto">
          <a:xfrm>
            <a:off x="6172200" y="2133599"/>
            <a:ext cx="2514304" cy="3988741"/>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flipH="1">
            <a:off x="0" y="1600200"/>
            <a:ext cx="457200" cy="4525963"/>
          </a:xfrm>
        </p:spPr>
        <p:txBody>
          <a:bodyPr/>
          <a:lstStyle/>
          <a:p>
            <a:endParaRPr lang="en-US" dirty="0"/>
          </a:p>
        </p:txBody>
      </p:sp>
      <p:pic>
        <p:nvPicPr>
          <p:cNvPr id="68610" name="Picture 2" descr="File:Coronavirus replication.png"/>
          <p:cNvPicPr>
            <a:picLocks noChangeAspect="1" noChangeArrowheads="1"/>
          </p:cNvPicPr>
          <p:nvPr/>
        </p:nvPicPr>
        <p:blipFill>
          <a:blip r:embed="rId2" cstate="print"/>
          <a:srcRect/>
          <a:stretch>
            <a:fillRect/>
          </a:stretch>
        </p:blipFill>
        <p:spPr bwMode="auto">
          <a:xfrm>
            <a:off x="-228600" y="-143387"/>
            <a:ext cx="9372600" cy="717642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of SARS virus</a:t>
            </a:r>
            <a:endParaRPr lang="en-US" dirty="0"/>
          </a:p>
        </p:txBody>
      </p:sp>
      <p:sp>
        <p:nvSpPr>
          <p:cNvPr id="3" name="Content Placeholder 2"/>
          <p:cNvSpPr>
            <a:spLocks noGrp="1"/>
          </p:cNvSpPr>
          <p:nvPr>
            <p:ph idx="1"/>
          </p:nvPr>
        </p:nvSpPr>
        <p:spPr>
          <a:xfrm>
            <a:off x="0" y="1066800"/>
            <a:ext cx="5181600" cy="5059363"/>
          </a:xfrm>
        </p:spPr>
        <p:txBody>
          <a:bodyPr>
            <a:normAutofit fontScale="85000" lnSpcReduction="10000"/>
          </a:bodyPr>
          <a:lstStyle/>
          <a:p>
            <a:r>
              <a:rPr lang="en-US" dirty="0" smtClean="0"/>
              <a:t> The second step in identification of the virus was to discover the DNA sequence of the virus.</a:t>
            </a:r>
          </a:p>
          <a:p>
            <a:r>
              <a:rPr lang="en-US" dirty="0" smtClean="0"/>
              <a:t> Three months after the outbreak, Canada’s Michael Smith Genome Sciences Center in British Columbia sequenced the SARS  </a:t>
            </a:r>
            <a:r>
              <a:rPr lang="en-US" dirty="0" err="1" smtClean="0"/>
              <a:t>coronavirus</a:t>
            </a:r>
            <a:r>
              <a:rPr lang="en-US" dirty="0" smtClean="0"/>
              <a:t>. </a:t>
            </a:r>
          </a:p>
          <a:p>
            <a:r>
              <a:rPr lang="en-US" dirty="0" smtClean="0"/>
              <a:t>The DNA sequence is located in </a:t>
            </a:r>
            <a:r>
              <a:rPr lang="en-US" dirty="0" err="1" smtClean="0"/>
              <a:t>GenBank</a:t>
            </a:r>
            <a:r>
              <a:rPr lang="en-US" dirty="0" smtClean="0"/>
              <a:t>.</a:t>
            </a:r>
          </a:p>
          <a:p>
            <a:r>
              <a:rPr lang="en-US" dirty="0" smtClean="0">
                <a:hlinkClick r:id="rId2"/>
              </a:rPr>
              <a:t>http://www.msfhr.org/news/features/2009/03/speed_demons</a:t>
            </a:r>
            <a:endParaRPr lang="en-US" dirty="0" smtClean="0"/>
          </a:p>
          <a:p>
            <a:endParaRPr lang="en-US" dirty="0" smtClean="0"/>
          </a:p>
          <a:p>
            <a:endParaRPr lang="en-US" dirty="0"/>
          </a:p>
        </p:txBody>
      </p:sp>
      <p:pic>
        <p:nvPicPr>
          <p:cNvPr id="71682" name="Picture 2" descr="DNA sequence"/>
          <p:cNvPicPr>
            <a:picLocks noChangeAspect="1" noChangeArrowheads="1"/>
          </p:cNvPicPr>
          <p:nvPr/>
        </p:nvPicPr>
        <p:blipFill>
          <a:blip r:embed="rId3" cstate="print"/>
          <a:srcRect/>
          <a:stretch>
            <a:fillRect/>
          </a:stretch>
        </p:blipFill>
        <p:spPr bwMode="auto">
          <a:xfrm>
            <a:off x="5257800" y="2209800"/>
            <a:ext cx="3333750" cy="256222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Identification of SARS virus</a:t>
            </a:r>
            <a:endParaRPr lang="en-US" dirty="0"/>
          </a:p>
        </p:txBody>
      </p:sp>
      <p:sp>
        <p:nvSpPr>
          <p:cNvPr id="3" name="Content Placeholder 2"/>
          <p:cNvSpPr>
            <a:spLocks noGrp="1"/>
          </p:cNvSpPr>
          <p:nvPr>
            <p:ph idx="1"/>
          </p:nvPr>
        </p:nvSpPr>
        <p:spPr>
          <a:xfrm>
            <a:off x="0" y="914400"/>
            <a:ext cx="5562600" cy="5943600"/>
          </a:xfrm>
        </p:spPr>
        <p:txBody>
          <a:bodyPr>
            <a:normAutofit fontScale="85000" lnSpcReduction="20000"/>
          </a:bodyPr>
          <a:lstStyle/>
          <a:p>
            <a:r>
              <a:rPr lang="en-US" b="1" dirty="0" smtClean="0"/>
              <a:t>Bioinformatics</a:t>
            </a:r>
          </a:p>
          <a:p>
            <a:r>
              <a:rPr lang="en-US" dirty="0" smtClean="0"/>
              <a:t> DNA isolates were taken from SARS virus and compared to DNA isolates from other </a:t>
            </a:r>
            <a:r>
              <a:rPr lang="en-US" dirty="0" err="1" smtClean="0"/>
              <a:t>coronaviruses</a:t>
            </a:r>
            <a:r>
              <a:rPr lang="en-US" dirty="0" smtClean="0"/>
              <a:t> and other strains of SARS viruses.</a:t>
            </a:r>
          </a:p>
          <a:p>
            <a:r>
              <a:rPr lang="en-US" dirty="0" smtClean="0"/>
              <a:t>By comparing SNP (single nucleotide polymorphism) among the DNA isolates, researchers were able to classify the virus and create a </a:t>
            </a:r>
            <a:r>
              <a:rPr lang="en-US" dirty="0" err="1" smtClean="0"/>
              <a:t>phylogenetic</a:t>
            </a:r>
            <a:r>
              <a:rPr lang="en-US" dirty="0" smtClean="0"/>
              <a:t> tree.</a:t>
            </a:r>
          </a:p>
          <a:p>
            <a:r>
              <a:rPr lang="en-US" dirty="0" smtClean="0"/>
              <a:t>Researchers also discovered that four proteins were responsible for pathogenesis of SARS: spike (S) protein; small envelope (E) protein; membrane (M) protein; and </a:t>
            </a:r>
            <a:r>
              <a:rPr lang="en-US" dirty="0" err="1" smtClean="0"/>
              <a:t>nucleocaspid</a:t>
            </a:r>
            <a:r>
              <a:rPr lang="en-US" dirty="0" smtClean="0"/>
              <a:t> (N) protein. </a:t>
            </a:r>
            <a:endParaRPr lang="en-US" dirty="0"/>
          </a:p>
        </p:txBody>
      </p:sp>
      <p:pic>
        <p:nvPicPr>
          <p:cNvPr id="70658" name="Picture 2" descr="http://evolution.berkeley.edu/evolibrary/images/news/sarstree.gif"/>
          <p:cNvPicPr>
            <a:picLocks noChangeAspect="1" noChangeArrowheads="1"/>
          </p:cNvPicPr>
          <p:nvPr/>
        </p:nvPicPr>
        <p:blipFill>
          <a:blip r:embed="rId2" cstate="print"/>
          <a:srcRect/>
          <a:stretch>
            <a:fillRect/>
          </a:stretch>
        </p:blipFill>
        <p:spPr bwMode="auto">
          <a:xfrm>
            <a:off x="5431184" y="2667000"/>
            <a:ext cx="3531842" cy="20478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Diagnostics -SARS</a:t>
            </a:r>
            <a:endParaRPr lang="en-US" dirty="0"/>
          </a:p>
        </p:txBody>
      </p:sp>
      <p:sp>
        <p:nvSpPr>
          <p:cNvPr id="3" name="Content Placeholder 2"/>
          <p:cNvSpPr>
            <a:spLocks noGrp="1"/>
          </p:cNvSpPr>
          <p:nvPr>
            <p:ph idx="1"/>
          </p:nvPr>
        </p:nvSpPr>
        <p:spPr/>
        <p:txBody>
          <a:bodyPr/>
          <a:lstStyle/>
          <a:p>
            <a:r>
              <a:rPr lang="en-US" dirty="0" smtClean="0"/>
              <a:t> The DNA sequencing and research led to two frequently used tests to help </a:t>
            </a:r>
            <a:r>
              <a:rPr lang="en-US" b="1" dirty="0" smtClean="0"/>
              <a:t>diagnose SARS </a:t>
            </a:r>
            <a:r>
              <a:rPr lang="en-US" dirty="0" smtClean="0"/>
              <a:t>in patients.</a:t>
            </a:r>
          </a:p>
          <a:p>
            <a:pPr marL="514350" indent="-514350">
              <a:buAutoNum type="arabicPeriod"/>
            </a:pPr>
            <a:r>
              <a:rPr lang="en-US" b="1" dirty="0" smtClean="0"/>
              <a:t>RTPCR – Real Time Reverse Transcriptase PCR</a:t>
            </a:r>
          </a:p>
          <a:p>
            <a:pPr marL="514350" indent="-514350">
              <a:buAutoNum type="arabicPeriod"/>
            </a:pPr>
            <a:r>
              <a:rPr lang="en-US" b="1" dirty="0" smtClean="0"/>
              <a:t>ELISA – Enzyme linked immunoassay</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t>Patient Diagnostics</a:t>
            </a:r>
            <a:endParaRPr lang="en-US" dirty="0"/>
          </a:p>
        </p:txBody>
      </p:sp>
      <p:sp>
        <p:nvSpPr>
          <p:cNvPr id="3" name="Content Placeholder 2"/>
          <p:cNvSpPr>
            <a:spLocks noGrp="1"/>
          </p:cNvSpPr>
          <p:nvPr>
            <p:ph idx="1"/>
          </p:nvPr>
        </p:nvSpPr>
        <p:spPr>
          <a:xfrm>
            <a:off x="0" y="609600"/>
            <a:ext cx="9144000" cy="3581400"/>
          </a:xfrm>
        </p:spPr>
        <p:txBody>
          <a:bodyPr>
            <a:normAutofit fontScale="62500" lnSpcReduction="20000"/>
          </a:bodyPr>
          <a:lstStyle/>
          <a:p>
            <a:r>
              <a:rPr lang="en-US" b="1" dirty="0" smtClean="0"/>
              <a:t>RTPCR</a:t>
            </a:r>
          </a:p>
          <a:p>
            <a:r>
              <a:rPr lang="en-US" dirty="0" smtClean="0"/>
              <a:t>Enables researchers to quantify amplification reactions in real time.</a:t>
            </a:r>
          </a:p>
          <a:p>
            <a:r>
              <a:rPr lang="en-US" dirty="0" smtClean="0"/>
              <a:t>A specialized thermo cycler with a laser scan beams light through the PCR tube.</a:t>
            </a:r>
          </a:p>
          <a:p>
            <a:r>
              <a:rPr lang="en-US" dirty="0" smtClean="0"/>
              <a:t>The PCR product is labeled with a fluorescent tag.</a:t>
            </a:r>
          </a:p>
          <a:p>
            <a:r>
              <a:rPr lang="en-US" dirty="0" smtClean="0"/>
              <a:t>The amount of fluorescent light produced after each cycle is printed on a computer readout.</a:t>
            </a:r>
          </a:p>
          <a:p>
            <a:r>
              <a:rPr lang="en-US" dirty="0" smtClean="0"/>
              <a:t>This allows for quantification of the number of PCR products produced after each cycle.</a:t>
            </a:r>
          </a:p>
          <a:p>
            <a:r>
              <a:rPr lang="en-US" dirty="0" smtClean="0"/>
              <a:t>For diagnosis of SARs, patient tissues and body fluids can be used directly.  The primers used in the test are specific for </a:t>
            </a:r>
            <a:r>
              <a:rPr lang="en-US" dirty="0" err="1" smtClean="0"/>
              <a:t>cDNA</a:t>
            </a:r>
            <a:r>
              <a:rPr lang="en-US" dirty="0" smtClean="0"/>
              <a:t> made from the viral genome.</a:t>
            </a:r>
          </a:p>
          <a:p>
            <a:r>
              <a:rPr lang="en-US" dirty="0" smtClean="0">
                <a:hlinkClick r:id="rId2"/>
              </a:rPr>
              <a:t>http://www.youtube.com/watch?v=kvQWKcMdyS4</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74754" name="Picture 2" descr="http://www.mun.ca/biology/scarr/Quantitative_RT-PCR9.jpg"/>
          <p:cNvPicPr>
            <a:picLocks noChangeAspect="1" noChangeArrowheads="1"/>
          </p:cNvPicPr>
          <p:nvPr/>
        </p:nvPicPr>
        <p:blipFill>
          <a:blip r:embed="rId3" cstate="print"/>
          <a:srcRect/>
          <a:stretch>
            <a:fillRect/>
          </a:stretch>
        </p:blipFill>
        <p:spPr bwMode="auto">
          <a:xfrm>
            <a:off x="2743200" y="4114800"/>
            <a:ext cx="4191000" cy="258290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 Classification</a:t>
            </a:r>
            <a:endParaRPr lang="en-US" dirty="0"/>
          </a:p>
        </p:txBody>
      </p:sp>
      <p:sp>
        <p:nvSpPr>
          <p:cNvPr id="3" name="Content Placeholder 2"/>
          <p:cNvSpPr>
            <a:spLocks noGrp="1"/>
          </p:cNvSpPr>
          <p:nvPr>
            <p:ph idx="1"/>
          </p:nvPr>
        </p:nvSpPr>
        <p:spPr>
          <a:xfrm>
            <a:off x="457200" y="1600200"/>
            <a:ext cx="3581400" cy="4525963"/>
          </a:xfrm>
        </p:spPr>
        <p:txBody>
          <a:bodyPr/>
          <a:lstStyle/>
          <a:p>
            <a:r>
              <a:rPr lang="en-US" b="1" dirty="0" smtClean="0"/>
              <a:t>Normal </a:t>
            </a:r>
            <a:r>
              <a:rPr lang="en-US" b="1" dirty="0" err="1" smtClean="0"/>
              <a:t>Microbiota</a:t>
            </a:r>
            <a:r>
              <a:rPr lang="en-US" b="1" dirty="0" smtClean="0"/>
              <a:t> and the Host</a:t>
            </a:r>
          </a:p>
          <a:p>
            <a:r>
              <a:rPr lang="en-US" b="1" dirty="0" smtClean="0"/>
              <a:t>Locations</a:t>
            </a:r>
            <a:r>
              <a:rPr lang="en-US" dirty="0" smtClean="0"/>
              <a:t> of normal </a:t>
            </a:r>
            <a:r>
              <a:rPr lang="en-US" dirty="0" err="1" smtClean="0"/>
              <a:t>microbiota</a:t>
            </a:r>
            <a:r>
              <a:rPr lang="en-US" dirty="0" smtClean="0"/>
              <a:t> on and in the human body.</a:t>
            </a:r>
          </a:p>
          <a:p>
            <a:endParaRPr lang="en-US" dirty="0"/>
          </a:p>
        </p:txBody>
      </p:sp>
      <p:pic>
        <p:nvPicPr>
          <p:cNvPr id="4" name="Picture 10"/>
          <p:cNvPicPr>
            <a:picLocks noChangeAspect="1" noChangeArrowheads="1"/>
          </p:cNvPicPr>
          <p:nvPr/>
        </p:nvPicPr>
        <p:blipFill>
          <a:blip r:embed="rId2" cstate="print"/>
          <a:srcRect l="25375" t="28888" r="25536" b="6868"/>
          <a:stretch>
            <a:fillRect/>
          </a:stretch>
        </p:blipFill>
        <p:spPr bwMode="auto">
          <a:xfrm>
            <a:off x="4084638" y="1323975"/>
            <a:ext cx="4794250" cy="50688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Patient Diagnosis</a:t>
            </a:r>
            <a:endParaRPr lang="en-US" dirty="0"/>
          </a:p>
        </p:txBody>
      </p:sp>
      <p:sp>
        <p:nvSpPr>
          <p:cNvPr id="3" name="Content Placeholder 2"/>
          <p:cNvSpPr>
            <a:spLocks noGrp="1"/>
          </p:cNvSpPr>
          <p:nvPr>
            <p:ph idx="1"/>
          </p:nvPr>
        </p:nvSpPr>
        <p:spPr>
          <a:xfrm>
            <a:off x="0" y="838200"/>
            <a:ext cx="5791200" cy="6019800"/>
          </a:xfrm>
        </p:spPr>
        <p:txBody>
          <a:bodyPr>
            <a:normAutofit fontScale="77500" lnSpcReduction="20000"/>
          </a:bodyPr>
          <a:lstStyle/>
          <a:p>
            <a:r>
              <a:rPr lang="en-US" b="1" dirty="0" smtClean="0"/>
              <a:t>ELISA</a:t>
            </a:r>
          </a:p>
          <a:p>
            <a:r>
              <a:rPr lang="en-US" dirty="0" smtClean="0"/>
              <a:t>The SARS antigen is bound to a </a:t>
            </a:r>
            <a:r>
              <a:rPr lang="en-US" dirty="0" err="1" smtClean="0"/>
              <a:t>microplate</a:t>
            </a:r>
            <a:r>
              <a:rPr lang="en-US" dirty="0" smtClean="0"/>
              <a:t>.</a:t>
            </a:r>
          </a:p>
          <a:p>
            <a:r>
              <a:rPr lang="en-US" dirty="0" smtClean="0"/>
              <a:t>The patient’s blood serum with SARS antibodies  is introduced.</a:t>
            </a:r>
          </a:p>
          <a:p>
            <a:r>
              <a:rPr lang="en-US" dirty="0" smtClean="0"/>
              <a:t>The patient SARs antibody binds to the SARS antigen.</a:t>
            </a:r>
          </a:p>
          <a:p>
            <a:r>
              <a:rPr lang="en-US" dirty="0" smtClean="0"/>
              <a:t>A second antibody with an enzyme attached combines with the SARS antibody/antigen complex.</a:t>
            </a:r>
          </a:p>
          <a:p>
            <a:r>
              <a:rPr lang="en-US" dirty="0" smtClean="0"/>
              <a:t>When a substrate is </a:t>
            </a:r>
            <a:r>
              <a:rPr lang="en-US" dirty="0" err="1" smtClean="0"/>
              <a:t>added,t</a:t>
            </a:r>
            <a:r>
              <a:rPr lang="en-US" dirty="0" smtClean="0"/>
              <a:t> he well in the </a:t>
            </a:r>
            <a:r>
              <a:rPr lang="en-US" dirty="0" err="1" smtClean="0"/>
              <a:t>microplate</a:t>
            </a:r>
            <a:r>
              <a:rPr lang="en-US" dirty="0" smtClean="0"/>
              <a:t> turns color with a positive reaction .</a:t>
            </a:r>
          </a:p>
          <a:p>
            <a:r>
              <a:rPr lang="en-US" dirty="0" smtClean="0">
                <a:hlinkClick r:id="rId2"/>
              </a:rPr>
              <a:t>http://highered.mcgraw-hill.com/sites/0072556781/student_view0/chapter33/animation_quiz_1.html</a:t>
            </a:r>
            <a:r>
              <a:rPr lang="en-US" dirty="0" smtClean="0"/>
              <a:t>.</a:t>
            </a:r>
          </a:p>
          <a:p>
            <a:endParaRPr lang="en-US" dirty="0" smtClean="0"/>
          </a:p>
          <a:p>
            <a:endParaRPr lang="en-US" dirty="0"/>
          </a:p>
        </p:txBody>
      </p:sp>
      <p:pic>
        <p:nvPicPr>
          <p:cNvPr id="73731" name="Picture 3"/>
          <p:cNvPicPr>
            <a:picLocks noChangeAspect="1" noChangeArrowheads="1"/>
          </p:cNvPicPr>
          <p:nvPr/>
        </p:nvPicPr>
        <p:blipFill>
          <a:blip r:embed="rId3" cstate="print"/>
          <a:srcRect/>
          <a:stretch>
            <a:fillRect/>
          </a:stretch>
        </p:blipFill>
        <p:spPr bwMode="auto">
          <a:xfrm>
            <a:off x="5638800" y="1905000"/>
            <a:ext cx="3314518" cy="357079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Patient Diagnostics</a:t>
            </a:r>
            <a:endParaRPr lang="en-US" dirty="0"/>
          </a:p>
        </p:txBody>
      </p:sp>
      <p:sp>
        <p:nvSpPr>
          <p:cNvPr id="3" name="Content Placeholder 2"/>
          <p:cNvSpPr>
            <a:spLocks noGrp="1"/>
          </p:cNvSpPr>
          <p:nvPr>
            <p:ph idx="1"/>
          </p:nvPr>
        </p:nvSpPr>
        <p:spPr>
          <a:xfrm>
            <a:off x="457200" y="838200"/>
            <a:ext cx="8686800" cy="2667001"/>
          </a:xfrm>
        </p:spPr>
        <p:txBody>
          <a:bodyPr>
            <a:normAutofit fontScale="70000" lnSpcReduction="20000"/>
          </a:bodyPr>
          <a:lstStyle/>
          <a:p>
            <a:r>
              <a:rPr lang="en-US" b="1" dirty="0" err="1" smtClean="0"/>
              <a:t>ViroChip</a:t>
            </a:r>
            <a:endParaRPr lang="en-US" b="1" dirty="0" smtClean="0"/>
          </a:p>
          <a:p>
            <a:r>
              <a:rPr lang="en-US" dirty="0" smtClean="0"/>
              <a:t>A DNA microarray test system called </a:t>
            </a:r>
            <a:r>
              <a:rPr lang="en-US" dirty="0" err="1" smtClean="0"/>
              <a:t>ViroChip</a:t>
            </a:r>
            <a:r>
              <a:rPr lang="en-US" dirty="0" smtClean="0"/>
              <a:t> enables doctors to screen for the type of virus present in a patient, if they do not know the virus type.</a:t>
            </a:r>
          </a:p>
          <a:p>
            <a:r>
              <a:rPr lang="en-US" dirty="0" smtClean="0"/>
              <a:t>A </a:t>
            </a:r>
            <a:r>
              <a:rPr lang="en-US" dirty="0" err="1" smtClean="0"/>
              <a:t>ViroChip</a:t>
            </a:r>
            <a:r>
              <a:rPr lang="en-US" dirty="0" smtClean="0"/>
              <a:t> has 22,000 DNA sequences on it and identifies a variety of different viruses. </a:t>
            </a:r>
          </a:p>
          <a:p>
            <a:r>
              <a:rPr lang="en-US" dirty="0" smtClean="0">
                <a:hlinkClick r:id="rId2"/>
              </a:rPr>
              <a:t>http://www.nytimes.com/2008/10/07/health/research/07conv.html</a:t>
            </a:r>
            <a:endParaRPr lang="en-US" dirty="0" smtClean="0"/>
          </a:p>
          <a:p>
            <a:endParaRPr lang="en-US" dirty="0" smtClean="0"/>
          </a:p>
          <a:p>
            <a:endParaRPr lang="en-US" dirty="0"/>
          </a:p>
        </p:txBody>
      </p:sp>
      <p:pic>
        <p:nvPicPr>
          <p:cNvPr id="72706" name="Picture 2" descr="http://ars.sciencedirect.com/content/image/1-s2.0-S0166093407000973-gr1.jpg"/>
          <p:cNvPicPr>
            <a:picLocks noChangeAspect="1" noChangeArrowheads="1"/>
          </p:cNvPicPr>
          <p:nvPr/>
        </p:nvPicPr>
        <p:blipFill>
          <a:blip r:embed="rId3" cstate="print"/>
          <a:srcRect/>
          <a:stretch>
            <a:fillRect/>
          </a:stretch>
        </p:blipFill>
        <p:spPr bwMode="auto">
          <a:xfrm>
            <a:off x="1752600" y="3429000"/>
            <a:ext cx="5829300" cy="31146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Immunology</a:t>
            </a:r>
          </a:p>
          <a:p>
            <a:pPr lvl="0"/>
            <a:r>
              <a:rPr lang="en-US" dirty="0" smtClean="0"/>
              <a:t>Work in groups of 4.  </a:t>
            </a:r>
          </a:p>
          <a:p>
            <a:pPr lvl="0"/>
            <a:r>
              <a:rPr lang="en-US" dirty="0" smtClean="0"/>
              <a:t>Read </a:t>
            </a:r>
            <a:r>
              <a:rPr lang="en-US" dirty="0" err="1" smtClean="0"/>
              <a:t>powerpoint</a:t>
            </a:r>
            <a:r>
              <a:rPr lang="en-US" dirty="0" smtClean="0"/>
              <a:t>, discuss, and respond to questions.</a:t>
            </a:r>
          </a:p>
          <a:p>
            <a:pPr lvl="0"/>
            <a:r>
              <a:rPr lang="en-US" dirty="0" smtClean="0"/>
              <a:t>Complete chart of immune responses.</a:t>
            </a:r>
          </a:p>
          <a:p>
            <a:pPr lvl="0"/>
            <a:r>
              <a:rPr lang="en-US" dirty="0" smtClean="0"/>
              <a:t>Whole class discussion of responses.</a:t>
            </a:r>
          </a:p>
          <a:p>
            <a:pPr lvl="0"/>
            <a:r>
              <a:rPr lang="en-US" dirty="0" smtClean="0"/>
              <a:t>Write a 5 minute commercial or skit about the immune system.</a:t>
            </a:r>
          </a:p>
          <a:p>
            <a:pPr lvl="0"/>
            <a:r>
              <a:rPr lang="en-US" dirty="0" smtClean="0"/>
              <a:t>Present skit or commercial.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Immunology</a:t>
            </a:r>
            <a:endParaRPr lang="en-US" dirty="0"/>
          </a:p>
        </p:txBody>
      </p:sp>
      <p:sp>
        <p:nvSpPr>
          <p:cNvPr id="3" name="Content Placeholder 2"/>
          <p:cNvSpPr>
            <a:spLocks noGrp="1"/>
          </p:cNvSpPr>
          <p:nvPr>
            <p:ph idx="1"/>
          </p:nvPr>
        </p:nvSpPr>
        <p:spPr>
          <a:xfrm>
            <a:off x="457200" y="1143001"/>
            <a:ext cx="8077200" cy="2057400"/>
          </a:xfrm>
        </p:spPr>
        <p:txBody>
          <a:bodyPr>
            <a:normAutofit/>
          </a:bodyPr>
          <a:lstStyle/>
          <a:p>
            <a:r>
              <a:rPr lang="en-US" b="1" dirty="0" smtClean="0"/>
              <a:t>Two types of immunity</a:t>
            </a:r>
          </a:p>
          <a:p>
            <a:r>
              <a:rPr lang="en-US" b="1" dirty="0" smtClean="0"/>
              <a:t> Innate or Non-specific </a:t>
            </a:r>
            <a:r>
              <a:rPr lang="en-US" dirty="0" smtClean="0"/>
              <a:t>Immunity</a:t>
            </a:r>
          </a:p>
          <a:p>
            <a:r>
              <a:rPr lang="en-US" b="1" dirty="0" smtClean="0"/>
              <a:t>Adaptive or Acquired </a:t>
            </a:r>
            <a:r>
              <a:rPr lang="en-US" dirty="0" smtClean="0"/>
              <a:t>Immunity</a:t>
            </a:r>
            <a:endParaRPr lang="en-US" dirty="0"/>
          </a:p>
        </p:txBody>
      </p:sp>
      <p:pic>
        <p:nvPicPr>
          <p:cNvPr id="75778" name="Picture 2" descr="http://www.softchalk.com/lessonchallenge09/lesson/ImmuneSystems/Blood_009008.jpg"/>
          <p:cNvPicPr>
            <a:picLocks noChangeAspect="1" noChangeArrowheads="1"/>
          </p:cNvPicPr>
          <p:nvPr/>
        </p:nvPicPr>
        <p:blipFill>
          <a:blip r:embed="rId2" cstate="print"/>
          <a:srcRect/>
          <a:stretch>
            <a:fillRect/>
          </a:stretch>
        </p:blipFill>
        <p:spPr bwMode="auto">
          <a:xfrm>
            <a:off x="1066800" y="2971800"/>
            <a:ext cx="7315200" cy="337745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Immunology</a:t>
            </a:r>
            <a:endParaRPr lang="en-US" dirty="0"/>
          </a:p>
        </p:txBody>
      </p:sp>
      <p:sp>
        <p:nvSpPr>
          <p:cNvPr id="3" name="Content Placeholder 2"/>
          <p:cNvSpPr>
            <a:spLocks noGrp="1"/>
          </p:cNvSpPr>
          <p:nvPr>
            <p:ph idx="1"/>
          </p:nvPr>
        </p:nvSpPr>
        <p:spPr>
          <a:xfrm>
            <a:off x="457200" y="1600200"/>
            <a:ext cx="4038600" cy="4525963"/>
          </a:xfrm>
        </p:spPr>
        <p:txBody>
          <a:bodyPr>
            <a:normAutofit fontScale="77500" lnSpcReduction="20000"/>
          </a:bodyPr>
          <a:lstStyle/>
          <a:p>
            <a:r>
              <a:rPr lang="en-US" b="1" dirty="0" smtClean="0"/>
              <a:t>3 Lines of Defense in immunity</a:t>
            </a:r>
          </a:p>
          <a:p>
            <a:r>
              <a:rPr lang="en-US" b="1" dirty="0" smtClean="0"/>
              <a:t>Barriers at body surfaces (</a:t>
            </a:r>
            <a:r>
              <a:rPr lang="en-US" b="1" u="sng" dirty="0" smtClean="0"/>
              <a:t>innate</a:t>
            </a:r>
            <a:r>
              <a:rPr lang="en-US" b="1" dirty="0" smtClean="0"/>
              <a:t>)</a:t>
            </a:r>
          </a:p>
          <a:p>
            <a:pPr marL="514350" indent="-514350">
              <a:buAutoNum type="arabicPeriod"/>
            </a:pPr>
            <a:r>
              <a:rPr lang="en-US" dirty="0" smtClean="0"/>
              <a:t>Intact skin and mucous membranes</a:t>
            </a:r>
          </a:p>
          <a:p>
            <a:pPr marL="514350" indent="-514350">
              <a:buAutoNum type="arabicPeriod"/>
            </a:pPr>
            <a:r>
              <a:rPr lang="en-US" dirty="0" smtClean="0"/>
              <a:t>Infection fighting tears and saliva.</a:t>
            </a:r>
          </a:p>
          <a:p>
            <a:pPr marL="514350" indent="-514350">
              <a:buAutoNum type="arabicPeriod"/>
            </a:pPr>
            <a:r>
              <a:rPr lang="en-US" dirty="0" smtClean="0"/>
              <a:t>Normal bacterial flora outcompete pathogens.</a:t>
            </a:r>
          </a:p>
          <a:p>
            <a:pPr marL="514350" indent="-514350">
              <a:buAutoNum type="arabicPeriod"/>
            </a:pPr>
            <a:r>
              <a:rPr lang="en-US" dirty="0" smtClean="0"/>
              <a:t>Flushing effects of tears, urination, diarrhea.</a:t>
            </a:r>
            <a:endParaRPr lang="en-US" dirty="0"/>
          </a:p>
        </p:txBody>
      </p:sp>
      <p:pic>
        <p:nvPicPr>
          <p:cNvPr id="77826" name="Picture 2" descr="http://tle.westone.wa.gov.au/content/file/969144ed-0d3b-fa04-2e88-8b23de2a630c/1/human_bio_science_3b.zip/content/004_internal_defence/images/pic003.gif"/>
          <p:cNvPicPr>
            <a:picLocks noChangeAspect="1" noChangeArrowheads="1"/>
          </p:cNvPicPr>
          <p:nvPr/>
        </p:nvPicPr>
        <p:blipFill>
          <a:blip r:embed="rId2" cstate="print"/>
          <a:srcRect/>
          <a:stretch>
            <a:fillRect/>
          </a:stretch>
        </p:blipFill>
        <p:spPr bwMode="auto">
          <a:xfrm>
            <a:off x="4495800" y="1267097"/>
            <a:ext cx="4419600" cy="520990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Immunology</a:t>
            </a:r>
            <a:endParaRPr lang="en-US" dirty="0"/>
          </a:p>
        </p:txBody>
      </p:sp>
      <p:sp>
        <p:nvSpPr>
          <p:cNvPr id="3" name="Content Placeholder 2"/>
          <p:cNvSpPr>
            <a:spLocks noGrp="1"/>
          </p:cNvSpPr>
          <p:nvPr>
            <p:ph idx="1"/>
          </p:nvPr>
        </p:nvSpPr>
        <p:spPr>
          <a:xfrm>
            <a:off x="457200" y="1143000"/>
            <a:ext cx="5257800" cy="4983163"/>
          </a:xfrm>
        </p:spPr>
        <p:txBody>
          <a:bodyPr>
            <a:normAutofit fontScale="85000" lnSpcReduction="20000"/>
          </a:bodyPr>
          <a:lstStyle/>
          <a:p>
            <a:r>
              <a:rPr lang="en-US" b="1" dirty="0" smtClean="0"/>
              <a:t>3 Lines of Defense</a:t>
            </a:r>
          </a:p>
          <a:p>
            <a:r>
              <a:rPr lang="en-US" b="1" dirty="0" smtClean="0"/>
              <a:t>Non-specific Responses (</a:t>
            </a:r>
            <a:r>
              <a:rPr lang="en-US" b="1" u="sng" dirty="0" smtClean="0"/>
              <a:t>Innate</a:t>
            </a:r>
            <a:r>
              <a:rPr lang="en-US" b="1" dirty="0" smtClean="0"/>
              <a:t>)</a:t>
            </a:r>
          </a:p>
          <a:p>
            <a:pPr marL="514350" indent="-514350">
              <a:buAutoNum type="arabicPeriod"/>
            </a:pPr>
            <a:r>
              <a:rPr lang="en-US" dirty="0" smtClean="0"/>
              <a:t>Inflammation</a:t>
            </a:r>
          </a:p>
          <a:p>
            <a:pPr marL="514350" indent="-514350">
              <a:buNone/>
            </a:pPr>
            <a:r>
              <a:rPr lang="en-US" dirty="0" smtClean="0"/>
              <a:t>	a.  Fast acting white blood cells; </a:t>
            </a:r>
            <a:r>
              <a:rPr lang="en-US" dirty="0" err="1" smtClean="0"/>
              <a:t>neutrophils</a:t>
            </a:r>
            <a:r>
              <a:rPr lang="en-US" dirty="0" smtClean="0"/>
              <a:t>, </a:t>
            </a:r>
            <a:r>
              <a:rPr lang="en-US" dirty="0" err="1" smtClean="0"/>
              <a:t>basophils</a:t>
            </a:r>
            <a:r>
              <a:rPr lang="en-US" dirty="0" smtClean="0"/>
              <a:t>, </a:t>
            </a:r>
            <a:r>
              <a:rPr lang="en-US" dirty="0" err="1" smtClean="0"/>
              <a:t>eosinophils</a:t>
            </a:r>
            <a:r>
              <a:rPr lang="en-US" dirty="0" smtClean="0"/>
              <a:t>.</a:t>
            </a:r>
          </a:p>
          <a:p>
            <a:pPr marL="514350" indent="-514350">
              <a:buNone/>
            </a:pPr>
            <a:r>
              <a:rPr lang="en-US" dirty="0" smtClean="0"/>
              <a:t>	b.  Macrophages</a:t>
            </a:r>
          </a:p>
          <a:p>
            <a:pPr marL="514350" indent="-514350">
              <a:buNone/>
            </a:pPr>
            <a:r>
              <a:rPr lang="en-US" dirty="0" smtClean="0"/>
              <a:t>	c.  Complement proteins and other infection fighting substances.</a:t>
            </a:r>
          </a:p>
          <a:p>
            <a:pPr marL="514350" indent="-514350">
              <a:buNone/>
            </a:pPr>
            <a:r>
              <a:rPr lang="en-US" dirty="0" smtClean="0"/>
              <a:t>2.  Organs with </a:t>
            </a:r>
            <a:r>
              <a:rPr lang="en-US" dirty="0" err="1" smtClean="0"/>
              <a:t>phagocytic</a:t>
            </a:r>
            <a:r>
              <a:rPr lang="en-US" dirty="0" smtClean="0"/>
              <a:t> functions i.e. lymph nodes.</a:t>
            </a:r>
          </a:p>
          <a:p>
            <a:endParaRPr lang="en-US" b="1" dirty="0"/>
          </a:p>
        </p:txBody>
      </p:sp>
      <p:pic>
        <p:nvPicPr>
          <p:cNvPr id="78850" name="Picture 2" descr="http://php.med.unsw.edu.au/cellbiology/images/8/80/Eo104le.jpg"/>
          <p:cNvPicPr>
            <a:picLocks noChangeAspect="1" noChangeArrowheads="1"/>
          </p:cNvPicPr>
          <p:nvPr/>
        </p:nvPicPr>
        <p:blipFill>
          <a:blip r:embed="rId2" cstate="print"/>
          <a:srcRect/>
          <a:stretch>
            <a:fillRect/>
          </a:stretch>
        </p:blipFill>
        <p:spPr bwMode="auto">
          <a:xfrm>
            <a:off x="6019800" y="1600200"/>
            <a:ext cx="3124200" cy="4169430"/>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Immunology</a:t>
            </a:r>
            <a:endParaRPr lang="en-US" dirty="0"/>
          </a:p>
        </p:txBody>
      </p:sp>
      <p:sp>
        <p:nvSpPr>
          <p:cNvPr id="3" name="Content Placeholder 2"/>
          <p:cNvSpPr>
            <a:spLocks noGrp="1"/>
          </p:cNvSpPr>
          <p:nvPr>
            <p:ph idx="1"/>
          </p:nvPr>
        </p:nvSpPr>
        <p:spPr>
          <a:xfrm>
            <a:off x="457200" y="1600200"/>
            <a:ext cx="4191000" cy="4525963"/>
          </a:xfrm>
        </p:spPr>
        <p:txBody>
          <a:bodyPr>
            <a:normAutofit lnSpcReduction="10000"/>
          </a:bodyPr>
          <a:lstStyle/>
          <a:p>
            <a:r>
              <a:rPr lang="en-US" b="1" dirty="0" smtClean="0"/>
              <a:t>3 Lines of Defense</a:t>
            </a:r>
          </a:p>
          <a:p>
            <a:r>
              <a:rPr lang="en-US" b="1" dirty="0" smtClean="0"/>
              <a:t>Immune Responses (</a:t>
            </a:r>
            <a:r>
              <a:rPr lang="en-US" b="1" u="sng" dirty="0" smtClean="0"/>
              <a:t>Adaptive </a:t>
            </a:r>
            <a:r>
              <a:rPr lang="en-US" b="1" u="sng" smtClean="0"/>
              <a:t>or Specific</a:t>
            </a:r>
            <a:r>
              <a:rPr lang="en-US" b="1" smtClean="0"/>
              <a:t>)</a:t>
            </a:r>
            <a:endParaRPr lang="en-US" b="1" dirty="0" smtClean="0"/>
          </a:p>
          <a:p>
            <a:r>
              <a:rPr lang="en-US" dirty="0" smtClean="0"/>
              <a:t> T cells and B cells</a:t>
            </a:r>
          </a:p>
          <a:p>
            <a:r>
              <a:rPr lang="en-US" dirty="0" smtClean="0"/>
              <a:t>Communication signals and chemical weapons ( antibodies, complement proteins etc.)</a:t>
            </a:r>
            <a:endParaRPr lang="en-US" dirty="0"/>
          </a:p>
        </p:txBody>
      </p:sp>
      <p:pic>
        <p:nvPicPr>
          <p:cNvPr id="79874" name="Picture 2" descr="https://encrypted-tbn0.google.com/images?q=tbn:ANd9GcQlGk8mwKdJlfJb9uaWXNIcOfdo46Lunr6SlN5mQQfI98JGsB3k"/>
          <p:cNvPicPr>
            <a:picLocks noChangeAspect="1" noChangeArrowheads="1"/>
          </p:cNvPicPr>
          <p:nvPr/>
        </p:nvPicPr>
        <p:blipFill>
          <a:blip r:embed="rId2" cstate="print"/>
          <a:srcRect/>
          <a:stretch>
            <a:fillRect/>
          </a:stretch>
        </p:blipFill>
        <p:spPr bwMode="auto">
          <a:xfrm>
            <a:off x="4953000" y="2209800"/>
            <a:ext cx="3508375" cy="272415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 –Specific Immunity</a:t>
            </a:r>
            <a:endParaRPr lang="en-US" dirty="0"/>
          </a:p>
        </p:txBody>
      </p:sp>
      <p:sp>
        <p:nvSpPr>
          <p:cNvPr id="3" name="Content Placeholder 2"/>
          <p:cNvSpPr>
            <a:spLocks noGrp="1"/>
          </p:cNvSpPr>
          <p:nvPr>
            <p:ph idx="1"/>
          </p:nvPr>
        </p:nvSpPr>
        <p:spPr>
          <a:xfrm>
            <a:off x="457200" y="1219200"/>
            <a:ext cx="5791200" cy="4906963"/>
          </a:xfrm>
        </p:spPr>
        <p:txBody>
          <a:bodyPr>
            <a:normAutofit fontScale="92500" lnSpcReduction="10000"/>
          </a:bodyPr>
          <a:lstStyle/>
          <a:p>
            <a:r>
              <a:rPr lang="en-US" b="1" dirty="0" smtClean="0"/>
              <a:t>Innate Immunity – Non specific responses</a:t>
            </a:r>
          </a:p>
          <a:p>
            <a:r>
              <a:rPr lang="en-US" b="1" dirty="0" smtClean="0"/>
              <a:t>Innate immunity is a non specific attack against any cell or particle that is not self.</a:t>
            </a:r>
          </a:p>
          <a:p>
            <a:pPr marL="514350" indent="-514350">
              <a:buAutoNum type="arabicPeriod"/>
            </a:pPr>
            <a:r>
              <a:rPr lang="en-US" dirty="0" smtClean="0"/>
              <a:t>Antimicrobial agents</a:t>
            </a:r>
          </a:p>
          <a:p>
            <a:pPr marL="514350" indent="-514350">
              <a:buAutoNum type="arabicPeriod"/>
            </a:pPr>
            <a:r>
              <a:rPr lang="en-US" dirty="0" err="1" smtClean="0"/>
              <a:t>Phagocytic</a:t>
            </a:r>
            <a:r>
              <a:rPr lang="en-US" dirty="0" smtClean="0"/>
              <a:t> cells</a:t>
            </a:r>
          </a:p>
          <a:p>
            <a:pPr marL="514350" indent="-514350">
              <a:buAutoNum type="arabicPeriod"/>
            </a:pPr>
            <a:r>
              <a:rPr lang="en-US" dirty="0" err="1" smtClean="0"/>
              <a:t>Nonphagocytic</a:t>
            </a:r>
            <a:r>
              <a:rPr lang="en-US" dirty="0" smtClean="0"/>
              <a:t> cells</a:t>
            </a:r>
          </a:p>
          <a:p>
            <a:pPr marL="514350" indent="-514350">
              <a:buAutoNum type="arabicPeriod"/>
            </a:pPr>
            <a:r>
              <a:rPr lang="en-US" dirty="0" smtClean="0"/>
              <a:t>Natural killer cells </a:t>
            </a:r>
            <a:r>
              <a:rPr lang="en-US" dirty="0" smtClean="0">
                <a:sym typeface="Wingdings" pitchFamily="2" charset="2"/>
              </a:rPr>
              <a:t></a:t>
            </a:r>
            <a:endParaRPr lang="en-US" dirty="0" smtClean="0"/>
          </a:p>
          <a:p>
            <a:pPr marL="514350" indent="-514350">
              <a:buAutoNum type="arabicPeriod"/>
            </a:pPr>
            <a:r>
              <a:rPr lang="en-US" dirty="0" smtClean="0"/>
              <a:t>Inflammation and Fever</a:t>
            </a:r>
            <a:endParaRPr lang="en-US" dirty="0"/>
          </a:p>
        </p:txBody>
      </p:sp>
      <p:pic>
        <p:nvPicPr>
          <p:cNvPr id="80898" name="Picture 2" descr="http://thejustinwayneshow.com/wp-content/uploads/2011/06/natural-killer-cell-attacks-cancer-cells.jpg"/>
          <p:cNvPicPr>
            <a:picLocks noChangeAspect="1" noChangeArrowheads="1"/>
          </p:cNvPicPr>
          <p:nvPr/>
        </p:nvPicPr>
        <p:blipFill>
          <a:blip r:embed="rId2" cstate="print"/>
          <a:srcRect/>
          <a:stretch>
            <a:fillRect/>
          </a:stretch>
        </p:blipFill>
        <p:spPr bwMode="auto">
          <a:xfrm>
            <a:off x="5029200" y="3429000"/>
            <a:ext cx="3890571" cy="2352675"/>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Innate -  Antimicrobial agents</a:t>
            </a:r>
          </a:p>
          <a:p>
            <a:r>
              <a:rPr lang="en-US" dirty="0" smtClean="0"/>
              <a:t>Antimicrobial agents are chemicals or molecules that act to deter or destroy microorganisms.  Some of them act in conjunction with physical barriers.</a:t>
            </a:r>
          </a:p>
          <a:p>
            <a:pPr>
              <a:buNone/>
            </a:pPr>
            <a:r>
              <a:rPr lang="en-US" b="1" dirty="0" smtClean="0"/>
              <a:t>There are 3 types:</a:t>
            </a:r>
          </a:p>
          <a:p>
            <a:pPr marL="514350" indent="-514350">
              <a:buAutoNum type="arabicPeriod"/>
            </a:pPr>
            <a:r>
              <a:rPr lang="en-US" dirty="0" smtClean="0"/>
              <a:t>Interferon</a:t>
            </a:r>
          </a:p>
          <a:p>
            <a:pPr marL="514350" indent="-514350">
              <a:buAutoNum type="arabicPeriod"/>
            </a:pPr>
            <a:r>
              <a:rPr lang="en-US" dirty="0" smtClean="0"/>
              <a:t>Interleukins</a:t>
            </a:r>
          </a:p>
          <a:p>
            <a:pPr marL="514350" indent="-514350">
              <a:buAutoNum type="arabicPeriod"/>
            </a:pPr>
            <a:r>
              <a:rPr lang="en-US" dirty="0" smtClean="0"/>
              <a:t>Complement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a:xfrm>
            <a:off x="0" y="1143000"/>
            <a:ext cx="4800600" cy="5715000"/>
          </a:xfrm>
        </p:spPr>
        <p:txBody>
          <a:bodyPr>
            <a:normAutofit fontScale="77500" lnSpcReduction="20000"/>
          </a:bodyPr>
          <a:lstStyle/>
          <a:p>
            <a:r>
              <a:rPr lang="en-US" b="1" dirty="0" smtClean="0"/>
              <a:t>Interferon</a:t>
            </a:r>
          </a:p>
          <a:p>
            <a:r>
              <a:rPr lang="en-US" dirty="0" err="1" smtClean="0"/>
              <a:t>Interferons</a:t>
            </a:r>
            <a:r>
              <a:rPr lang="en-US" dirty="0" smtClean="0"/>
              <a:t> are a large group of proteins that acts as signals both during innate and adaptive immune responses.</a:t>
            </a:r>
          </a:p>
          <a:p>
            <a:r>
              <a:rPr lang="en-US" dirty="0" smtClean="0"/>
              <a:t>Interferon is produced early in viral infections by a cell.</a:t>
            </a:r>
          </a:p>
          <a:p>
            <a:r>
              <a:rPr lang="en-US" dirty="0" smtClean="0"/>
              <a:t>The interferon will not keep the cell from viral infection but it is released and warns other cells to synthesize antiviral  cell surface proteins.</a:t>
            </a:r>
          </a:p>
          <a:p>
            <a:endParaRPr lang="en-US" dirty="0" smtClean="0"/>
          </a:p>
          <a:p>
            <a:r>
              <a:rPr lang="en-US" dirty="0" smtClean="0">
                <a:hlinkClick r:id="rId2"/>
              </a:rPr>
              <a:t>http://www.youtube.com/watch?v=3qFu6Fv4cJk&amp;feature=related</a:t>
            </a:r>
            <a:endParaRPr lang="en-US" dirty="0" smtClean="0"/>
          </a:p>
          <a:p>
            <a:endParaRPr lang="en-US" dirty="0" smtClean="0"/>
          </a:p>
          <a:p>
            <a:endParaRPr lang="en-US" dirty="0" smtClean="0"/>
          </a:p>
          <a:p>
            <a:endParaRPr lang="en-US" dirty="0"/>
          </a:p>
        </p:txBody>
      </p:sp>
      <p:pic>
        <p:nvPicPr>
          <p:cNvPr id="81922" name="Picture 2" descr="http://legacy.owensboro.kctcs.edu/gcaplan/anat2/notes/Image451.gif"/>
          <p:cNvPicPr>
            <a:picLocks noChangeAspect="1" noChangeArrowheads="1"/>
          </p:cNvPicPr>
          <p:nvPr/>
        </p:nvPicPr>
        <p:blipFill>
          <a:blip r:embed="rId3" cstate="print"/>
          <a:srcRect/>
          <a:stretch>
            <a:fillRect/>
          </a:stretch>
        </p:blipFill>
        <p:spPr bwMode="auto">
          <a:xfrm>
            <a:off x="4933478" y="1828800"/>
            <a:ext cx="4000972" cy="36861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 Classification</a:t>
            </a:r>
            <a:endParaRPr lang="en-US" dirty="0"/>
          </a:p>
        </p:txBody>
      </p:sp>
      <p:sp>
        <p:nvSpPr>
          <p:cNvPr id="3" name="Content Placeholder 2"/>
          <p:cNvSpPr>
            <a:spLocks noGrp="1"/>
          </p:cNvSpPr>
          <p:nvPr>
            <p:ph idx="1"/>
          </p:nvPr>
        </p:nvSpPr>
        <p:spPr>
          <a:xfrm>
            <a:off x="457200" y="1600200"/>
            <a:ext cx="4267200" cy="4525963"/>
          </a:xfrm>
        </p:spPr>
        <p:txBody>
          <a:bodyPr>
            <a:normAutofit fontScale="92500" lnSpcReduction="10000"/>
          </a:bodyPr>
          <a:lstStyle/>
          <a:p>
            <a:r>
              <a:rPr lang="en-US" b="1" dirty="0" smtClean="0"/>
              <a:t>Where does normal flora come from?</a:t>
            </a:r>
          </a:p>
          <a:p>
            <a:r>
              <a:rPr lang="en-US" dirty="0" smtClean="0"/>
              <a:t>Environment, family members etc.</a:t>
            </a:r>
          </a:p>
          <a:p>
            <a:r>
              <a:rPr lang="en-US" dirty="0" smtClean="0"/>
              <a:t>Fetus in the uterus is germ free.</a:t>
            </a:r>
          </a:p>
          <a:p>
            <a:r>
              <a:rPr lang="en-US" dirty="0" smtClean="0"/>
              <a:t>At birth, </a:t>
            </a:r>
            <a:r>
              <a:rPr lang="en-US" i="1" dirty="0" smtClean="0"/>
              <a:t>Lactobacilli </a:t>
            </a:r>
            <a:r>
              <a:rPr lang="en-US" dirty="0" smtClean="0"/>
              <a:t>from the vagina colonize the baby’s digestive tract.</a:t>
            </a:r>
          </a:p>
          <a:p>
            <a:pPr>
              <a:buNone/>
            </a:pPr>
            <a:endParaRPr lang="en-US" dirty="0"/>
          </a:p>
        </p:txBody>
      </p:sp>
      <p:pic>
        <p:nvPicPr>
          <p:cNvPr id="5" name="Picture 4" descr="http://www.co.yamhill.or.us/ph/images/FP_young_family.jpg"/>
          <p:cNvPicPr>
            <a:picLocks noChangeAspect="1" noChangeArrowheads="1"/>
          </p:cNvPicPr>
          <p:nvPr/>
        </p:nvPicPr>
        <p:blipFill>
          <a:blip r:embed="rId2" cstate="print"/>
          <a:srcRect/>
          <a:stretch>
            <a:fillRect/>
          </a:stretch>
        </p:blipFill>
        <p:spPr bwMode="auto">
          <a:xfrm>
            <a:off x="5638665" y="2133600"/>
            <a:ext cx="2246447" cy="33686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4" presetClass="entr" presetSubtype="32"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ou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a:xfrm>
            <a:off x="228600" y="1600200"/>
            <a:ext cx="4114800" cy="4525963"/>
          </a:xfrm>
        </p:spPr>
        <p:txBody>
          <a:bodyPr>
            <a:normAutofit fontScale="85000" lnSpcReduction="20000"/>
          </a:bodyPr>
          <a:lstStyle/>
          <a:p>
            <a:r>
              <a:rPr lang="en-US" b="1" dirty="0" smtClean="0"/>
              <a:t>Interleukins</a:t>
            </a:r>
          </a:p>
          <a:p>
            <a:r>
              <a:rPr lang="en-US" b="1" dirty="0" smtClean="0"/>
              <a:t>Interleukins </a:t>
            </a:r>
            <a:r>
              <a:rPr lang="en-US" dirty="0" smtClean="0"/>
              <a:t>are another class of proteins which are produced by cells of the immune system.</a:t>
            </a:r>
          </a:p>
          <a:p>
            <a:r>
              <a:rPr lang="en-US" b="1" dirty="0" smtClean="0"/>
              <a:t>Tumor necrosis factor (TNF) </a:t>
            </a:r>
            <a:r>
              <a:rPr lang="en-US" dirty="0" smtClean="0"/>
              <a:t>, a type of interleukin, stimulates cells to create an inflammatory response.</a:t>
            </a:r>
          </a:p>
          <a:p>
            <a:r>
              <a:rPr lang="en-US" b="1" dirty="0" smtClean="0"/>
              <a:t>TNF </a:t>
            </a:r>
            <a:r>
              <a:rPr lang="en-US" dirty="0" smtClean="0"/>
              <a:t>cells can also kill tumor cells.</a:t>
            </a:r>
            <a:endParaRPr lang="en-US" dirty="0"/>
          </a:p>
        </p:txBody>
      </p:sp>
      <p:pic>
        <p:nvPicPr>
          <p:cNvPr id="83970" name="Picture 2" descr="http://www.hybridmedicalanimation.com/wp-content/uploads/2010/07/TNF-alpha-binding.jpg"/>
          <p:cNvPicPr>
            <a:picLocks noChangeAspect="1" noChangeArrowheads="1"/>
          </p:cNvPicPr>
          <p:nvPr/>
        </p:nvPicPr>
        <p:blipFill>
          <a:blip r:embed="rId2" cstate="print"/>
          <a:srcRect/>
          <a:stretch>
            <a:fillRect/>
          </a:stretch>
        </p:blipFill>
        <p:spPr bwMode="auto">
          <a:xfrm>
            <a:off x="4419600" y="2057400"/>
            <a:ext cx="4338084" cy="2438401"/>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a:t>
            </a:r>
            <a:r>
              <a:rPr lang="en-US" dirty="0" err="1" smtClean="0"/>
              <a:t>Immumity</a:t>
            </a:r>
            <a:endParaRPr lang="en-US" dirty="0"/>
          </a:p>
        </p:txBody>
      </p:sp>
      <p:sp>
        <p:nvSpPr>
          <p:cNvPr id="3" name="Content Placeholder 2"/>
          <p:cNvSpPr>
            <a:spLocks noGrp="1"/>
          </p:cNvSpPr>
          <p:nvPr>
            <p:ph idx="1"/>
          </p:nvPr>
        </p:nvSpPr>
        <p:spPr/>
        <p:txBody>
          <a:bodyPr/>
          <a:lstStyle/>
          <a:p>
            <a:r>
              <a:rPr lang="en-US" b="1" dirty="0" smtClean="0"/>
              <a:t>Complement: </a:t>
            </a:r>
            <a:r>
              <a:rPr lang="en-US" dirty="0" smtClean="0"/>
              <a:t>a family of 20 different proteins.</a:t>
            </a:r>
          </a:p>
          <a:p>
            <a:r>
              <a:rPr lang="en-US" dirty="0" smtClean="0"/>
              <a:t>Found in blood serum and protect the body from infection.</a:t>
            </a:r>
          </a:p>
          <a:p>
            <a:r>
              <a:rPr lang="en-US" dirty="0" smtClean="0"/>
              <a:t>Works together with other components of the innate and adaptive immune systems.</a:t>
            </a:r>
          </a:p>
          <a:p>
            <a:r>
              <a:rPr lang="en-US" dirty="0" smtClean="0"/>
              <a:t>Generally, complement is inactive.</a:t>
            </a:r>
          </a:p>
          <a:p>
            <a:r>
              <a:rPr lang="en-US" dirty="0" smtClean="0"/>
              <a:t>In the presence of an antigen, complement becomes activated.</a:t>
            </a:r>
          </a:p>
          <a:p>
            <a:endParaRPr lang="en-US" dirty="0" smtClean="0"/>
          </a:p>
          <a:p>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a:xfrm>
            <a:off x="0" y="1143000"/>
            <a:ext cx="6477000" cy="5715000"/>
          </a:xfrm>
        </p:spPr>
        <p:txBody>
          <a:bodyPr>
            <a:normAutofit fontScale="77500" lnSpcReduction="20000"/>
          </a:bodyPr>
          <a:lstStyle/>
          <a:p>
            <a:r>
              <a:rPr lang="en-US" b="1" dirty="0" smtClean="0"/>
              <a:t>Complement</a:t>
            </a:r>
          </a:p>
          <a:p>
            <a:r>
              <a:rPr lang="en-US" dirty="0" smtClean="0"/>
              <a:t>Complement is activated in 4 general and non specific ways.:</a:t>
            </a:r>
          </a:p>
          <a:p>
            <a:r>
              <a:rPr lang="en-US" dirty="0" smtClean="0"/>
              <a:t>Some complement proteins coat the surface of a pathogen so phagocytes can engulf them.</a:t>
            </a:r>
          </a:p>
          <a:p>
            <a:r>
              <a:rPr lang="en-US" dirty="0" smtClean="0"/>
              <a:t>Other complement proteins </a:t>
            </a:r>
            <a:r>
              <a:rPr lang="en-US" dirty="0" err="1" smtClean="0"/>
              <a:t>lyse</a:t>
            </a:r>
            <a:r>
              <a:rPr lang="en-US" dirty="0" smtClean="0"/>
              <a:t> the cell wall of microorganisms</a:t>
            </a:r>
          </a:p>
          <a:p>
            <a:r>
              <a:rPr lang="en-US" dirty="0" smtClean="0"/>
              <a:t>Other complement proteins trigger the release of histamine which increases inflammation by dilating blood vessels and increasing capillary permeability.</a:t>
            </a:r>
          </a:p>
          <a:p>
            <a:r>
              <a:rPr lang="en-US" dirty="0" smtClean="0"/>
              <a:t>Some complement proteins attract lymphocytes. </a:t>
            </a:r>
          </a:p>
          <a:p>
            <a:r>
              <a:rPr lang="en-US" dirty="0" smtClean="0">
                <a:hlinkClick r:id="rId2"/>
              </a:rPr>
              <a:t>http://highered.mcgraw-hill.com/sites/0072556781/student_view0/chapter31/animation_quiz_1.html</a:t>
            </a:r>
            <a:endParaRPr lang="en-US" dirty="0" smtClean="0"/>
          </a:p>
          <a:p>
            <a:endParaRPr lang="en-US" dirty="0" smtClean="0"/>
          </a:p>
          <a:p>
            <a:endParaRPr lang="en-US" dirty="0"/>
          </a:p>
        </p:txBody>
      </p:sp>
      <p:pic>
        <p:nvPicPr>
          <p:cNvPr id="84994" name="Picture 2" descr="http://classes.midlandstech.edu/carterp/Courses/bio225/chap16/16-15_LectinPath_1.jpg"/>
          <p:cNvPicPr>
            <a:picLocks noChangeAspect="1" noChangeArrowheads="1"/>
          </p:cNvPicPr>
          <p:nvPr/>
        </p:nvPicPr>
        <p:blipFill>
          <a:blip r:embed="rId3" cstate="print"/>
          <a:srcRect/>
          <a:stretch>
            <a:fillRect/>
          </a:stretch>
        </p:blipFill>
        <p:spPr bwMode="auto">
          <a:xfrm>
            <a:off x="6505575" y="1905000"/>
            <a:ext cx="2638425" cy="3810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Innate or Non-specific Immunity</a:t>
            </a:r>
            <a:endParaRPr lang="en-US" dirty="0"/>
          </a:p>
        </p:txBody>
      </p:sp>
      <p:sp>
        <p:nvSpPr>
          <p:cNvPr id="3" name="Content Placeholder 2"/>
          <p:cNvSpPr>
            <a:spLocks noGrp="1"/>
          </p:cNvSpPr>
          <p:nvPr>
            <p:ph idx="1"/>
          </p:nvPr>
        </p:nvSpPr>
        <p:spPr>
          <a:xfrm>
            <a:off x="457200" y="990600"/>
            <a:ext cx="5562600" cy="5334000"/>
          </a:xfrm>
        </p:spPr>
        <p:txBody>
          <a:bodyPr>
            <a:normAutofit fontScale="85000" lnSpcReduction="20000"/>
          </a:bodyPr>
          <a:lstStyle/>
          <a:p>
            <a:r>
              <a:rPr lang="en-US" b="1" dirty="0" smtClean="0"/>
              <a:t>Innate – </a:t>
            </a:r>
            <a:r>
              <a:rPr lang="en-US" b="1" dirty="0" err="1" smtClean="0"/>
              <a:t>Phagocytic</a:t>
            </a:r>
            <a:r>
              <a:rPr lang="en-US" b="1" dirty="0" smtClean="0"/>
              <a:t> Cells</a:t>
            </a:r>
          </a:p>
          <a:p>
            <a:r>
              <a:rPr lang="en-US" dirty="0" smtClean="0"/>
              <a:t>Sometimes an infectious agent avoids physical barriers and antimicrobial agents in the body.</a:t>
            </a:r>
          </a:p>
          <a:p>
            <a:r>
              <a:rPr lang="en-US" dirty="0" smtClean="0"/>
              <a:t>A 3</a:t>
            </a:r>
            <a:r>
              <a:rPr lang="en-US" baseline="30000" dirty="0" smtClean="0"/>
              <a:t>rd</a:t>
            </a:r>
            <a:r>
              <a:rPr lang="en-US" dirty="0" smtClean="0"/>
              <a:t> line of defense is available.</a:t>
            </a:r>
          </a:p>
          <a:p>
            <a:r>
              <a:rPr lang="en-US" b="1" dirty="0" err="1" smtClean="0"/>
              <a:t>Phagocytic</a:t>
            </a:r>
            <a:r>
              <a:rPr lang="en-US" b="1" dirty="0" smtClean="0"/>
              <a:t> cells </a:t>
            </a:r>
            <a:r>
              <a:rPr lang="en-US" dirty="0" smtClean="0"/>
              <a:t>engulf microorganisms in digestive vacuoles and break down cells.</a:t>
            </a:r>
          </a:p>
          <a:p>
            <a:r>
              <a:rPr lang="en-US" dirty="0" err="1" smtClean="0"/>
              <a:t>Phagocytic</a:t>
            </a:r>
            <a:r>
              <a:rPr lang="en-US" dirty="0" smtClean="0"/>
              <a:t> cells contain many enzymes: </a:t>
            </a:r>
            <a:r>
              <a:rPr lang="en-US" dirty="0" err="1" smtClean="0"/>
              <a:t>lysozyme</a:t>
            </a:r>
            <a:r>
              <a:rPr lang="en-US" dirty="0" smtClean="0"/>
              <a:t> to breakdown </a:t>
            </a:r>
            <a:r>
              <a:rPr lang="en-US" dirty="0" err="1" smtClean="0"/>
              <a:t>peptidoglycan</a:t>
            </a:r>
            <a:r>
              <a:rPr lang="en-US" dirty="0" smtClean="0"/>
              <a:t>, proteases to break down proteins, nucleases to break down DNA and RNA, and lipases to break down lipids.</a:t>
            </a:r>
            <a:endParaRPr lang="en-US" dirty="0"/>
          </a:p>
        </p:txBody>
      </p:sp>
      <p:pic>
        <p:nvPicPr>
          <p:cNvPr id="87042" name="Picture 2" descr="http://upload.wikimedia.org/wikipedia/commons/thumb/0/09/Neutrophils.jpg/250px-Neutrophils.jpg"/>
          <p:cNvPicPr>
            <a:picLocks noChangeAspect="1" noChangeArrowheads="1"/>
          </p:cNvPicPr>
          <p:nvPr/>
        </p:nvPicPr>
        <p:blipFill>
          <a:blip r:embed="rId2" cstate="print"/>
          <a:srcRect/>
          <a:stretch>
            <a:fillRect/>
          </a:stretch>
        </p:blipFill>
        <p:spPr bwMode="auto">
          <a:xfrm>
            <a:off x="5715000" y="2209800"/>
            <a:ext cx="3200400" cy="24955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p:txBody>
          <a:bodyPr/>
          <a:lstStyle/>
          <a:p>
            <a:r>
              <a:rPr lang="en-US" b="1" dirty="0" err="1" smtClean="0"/>
              <a:t>Phagocytic</a:t>
            </a:r>
            <a:r>
              <a:rPr lang="en-US" b="1" dirty="0" smtClean="0"/>
              <a:t> Cells</a:t>
            </a:r>
          </a:p>
          <a:p>
            <a:r>
              <a:rPr lang="en-US" dirty="0" smtClean="0"/>
              <a:t>There are 2 types of </a:t>
            </a:r>
            <a:r>
              <a:rPr lang="en-US" dirty="0" err="1" smtClean="0"/>
              <a:t>phagocytic</a:t>
            </a:r>
            <a:r>
              <a:rPr lang="en-US" dirty="0" smtClean="0"/>
              <a:t> cells:</a:t>
            </a:r>
          </a:p>
          <a:p>
            <a:pPr marL="514350" indent="-514350">
              <a:buAutoNum type="arabicPeriod"/>
            </a:pPr>
            <a:r>
              <a:rPr lang="en-US" b="1" dirty="0" smtClean="0"/>
              <a:t>Stationary phagocytes </a:t>
            </a:r>
            <a:r>
              <a:rPr lang="en-US" dirty="0" smtClean="0"/>
              <a:t>– reside along blood vessel walls and in connective tissue</a:t>
            </a:r>
          </a:p>
          <a:p>
            <a:pPr marL="514350" indent="-514350">
              <a:buAutoNum type="arabicPeriod"/>
            </a:pPr>
            <a:r>
              <a:rPr lang="en-US" b="1" dirty="0" smtClean="0"/>
              <a:t>Wandering phagocytes </a:t>
            </a:r>
            <a:r>
              <a:rPr lang="en-US" dirty="0" smtClean="0"/>
              <a:t>– circulate in the blood.</a:t>
            </a:r>
          </a:p>
          <a:p>
            <a:pPr marL="514350" indent="-514350"/>
            <a:r>
              <a:rPr lang="en-US" dirty="0" smtClean="0"/>
              <a:t>Both types are made in the bone marrow</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Innate or Non-specific Immunity</a:t>
            </a:r>
            <a:endParaRPr lang="en-US" dirty="0"/>
          </a:p>
        </p:txBody>
      </p:sp>
      <p:sp>
        <p:nvSpPr>
          <p:cNvPr id="3" name="Content Placeholder 2"/>
          <p:cNvSpPr>
            <a:spLocks noGrp="1"/>
          </p:cNvSpPr>
          <p:nvPr>
            <p:ph idx="1"/>
          </p:nvPr>
        </p:nvSpPr>
        <p:spPr>
          <a:xfrm>
            <a:off x="0" y="914400"/>
            <a:ext cx="5181600" cy="5943600"/>
          </a:xfrm>
        </p:spPr>
        <p:txBody>
          <a:bodyPr>
            <a:normAutofit fontScale="70000" lnSpcReduction="20000"/>
          </a:bodyPr>
          <a:lstStyle/>
          <a:p>
            <a:r>
              <a:rPr lang="en-US" b="1" dirty="0" smtClean="0"/>
              <a:t>Stationary phagocytes</a:t>
            </a:r>
          </a:p>
          <a:p>
            <a:r>
              <a:rPr lang="en-US" b="1" dirty="0" smtClean="0"/>
              <a:t>Macrophages </a:t>
            </a:r>
            <a:r>
              <a:rPr lang="en-US" dirty="0" smtClean="0"/>
              <a:t> are large </a:t>
            </a:r>
            <a:r>
              <a:rPr lang="en-US" dirty="0" err="1" smtClean="0"/>
              <a:t>phagocytic</a:t>
            </a:r>
            <a:r>
              <a:rPr lang="en-US" dirty="0" smtClean="0"/>
              <a:t> cells.</a:t>
            </a:r>
          </a:p>
          <a:p>
            <a:r>
              <a:rPr lang="en-US" dirty="0" smtClean="0"/>
              <a:t>Made in the bone marrow, they circulate in the blood for a few days and are called </a:t>
            </a:r>
            <a:r>
              <a:rPr lang="en-US" b="1" dirty="0" err="1" smtClean="0"/>
              <a:t>monocytes</a:t>
            </a:r>
            <a:r>
              <a:rPr lang="en-US" dirty="0" smtClean="0"/>
              <a:t> at this stage.</a:t>
            </a:r>
          </a:p>
          <a:p>
            <a:r>
              <a:rPr lang="en-US" dirty="0" err="1" smtClean="0"/>
              <a:t>Monocytes</a:t>
            </a:r>
            <a:r>
              <a:rPr lang="en-US" dirty="0" smtClean="0"/>
              <a:t> are released into connective tissue and are now referred to as macrophages.</a:t>
            </a:r>
          </a:p>
          <a:p>
            <a:r>
              <a:rPr lang="en-US" dirty="0" smtClean="0"/>
              <a:t>Macrophages are scavenger cells.  They engulf:</a:t>
            </a:r>
          </a:p>
          <a:p>
            <a:pPr marL="514350" indent="-514350">
              <a:buAutoNum type="arabicPeriod"/>
            </a:pPr>
            <a:r>
              <a:rPr lang="en-US" dirty="0" smtClean="0"/>
              <a:t>Microorganisms</a:t>
            </a:r>
          </a:p>
          <a:p>
            <a:pPr marL="514350" indent="-514350">
              <a:buAutoNum type="arabicPeriod"/>
            </a:pPr>
            <a:r>
              <a:rPr lang="en-US" dirty="0" smtClean="0"/>
              <a:t>Dead body cells</a:t>
            </a:r>
          </a:p>
          <a:p>
            <a:pPr marL="514350" indent="-514350">
              <a:buAutoNum type="arabicPeriod"/>
            </a:pPr>
            <a:r>
              <a:rPr lang="en-US" dirty="0" smtClean="0"/>
              <a:t>Cancer cells</a:t>
            </a:r>
          </a:p>
          <a:p>
            <a:pPr marL="514350" indent="-514350">
              <a:buAutoNum type="arabicPeriod"/>
            </a:pPr>
            <a:r>
              <a:rPr lang="en-US" dirty="0" smtClean="0"/>
              <a:t>Cells infected with viruses.</a:t>
            </a:r>
          </a:p>
          <a:p>
            <a:pPr marL="514350" indent="-514350"/>
            <a:r>
              <a:rPr lang="en-US" dirty="0" smtClean="0"/>
              <a:t>The life span of a macrophage is from a few months to many years.</a:t>
            </a:r>
            <a:endParaRPr lang="en-US" dirty="0"/>
          </a:p>
        </p:txBody>
      </p:sp>
      <p:pic>
        <p:nvPicPr>
          <p:cNvPr id="88066" name="Picture 2" descr="http://radiology.uchc.edu/eatlas/images/Resp/5292b.gif"/>
          <p:cNvPicPr>
            <a:picLocks noChangeAspect="1" noChangeArrowheads="1"/>
          </p:cNvPicPr>
          <p:nvPr/>
        </p:nvPicPr>
        <p:blipFill>
          <a:blip r:embed="rId2" cstate="print"/>
          <a:srcRect/>
          <a:stretch>
            <a:fillRect/>
          </a:stretch>
        </p:blipFill>
        <p:spPr bwMode="auto">
          <a:xfrm>
            <a:off x="5257800" y="2362200"/>
            <a:ext cx="3708400" cy="2781301"/>
          </a:xfrm>
          <a:prstGeom prst="rect">
            <a:avLst/>
          </a:prstGeom>
          <a:noFill/>
        </p:spPr>
      </p:pic>
      <p:sp>
        <p:nvSpPr>
          <p:cNvPr id="5" name="TextBox 4"/>
          <p:cNvSpPr txBox="1"/>
          <p:nvPr/>
        </p:nvSpPr>
        <p:spPr>
          <a:xfrm>
            <a:off x="5334000" y="5715000"/>
            <a:ext cx="3581400" cy="923330"/>
          </a:xfrm>
          <a:prstGeom prst="rect">
            <a:avLst/>
          </a:prstGeom>
          <a:noFill/>
        </p:spPr>
        <p:txBody>
          <a:bodyPr wrap="square" rtlCol="0">
            <a:spAutoFit/>
          </a:bodyPr>
          <a:lstStyle/>
          <a:p>
            <a:r>
              <a:rPr lang="en-US" dirty="0" smtClean="0">
                <a:hlinkClick r:id="rId3"/>
              </a:rPr>
              <a:t>http://www.youtube.com/watch?v=m6qJ69wcSnc</a:t>
            </a:r>
            <a:endParaRPr lang="en-US" dirty="0" smtClean="0"/>
          </a:p>
          <a:p>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Innate or Non-specific Immunity</a:t>
            </a:r>
            <a:endParaRPr lang="en-US" dirty="0"/>
          </a:p>
        </p:txBody>
      </p:sp>
      <p:sp>
        <p:nvSpPr>
          <p:cNvPr id="3" name="Content Placeholder 2"/>
          <p:cNvSpPr>
            <a:spLocks noGrp="1"/>
          </p:cNvSpPr>
          <p:nvPr>
            <p:ph idx="1"/>
          </p:nvPr>
        </p:nvSpPr>
        <p:spPr>
          <a:xfrm>
            <a:off x="0" y="914400"/>
            <a:ext cx="5105400" cy="5943600"/>
          </a:xfrm>
        </p:spPr>
        <p:txBody>
          <a:bodyPr>
            <a:normAutofit fontScale="77500" lnSpcReduction="20000"/>
          </a:bodyPr>
          <a:lstStyle/>
          <a:p>
            <a:r>
              <a:rPr lang="en-US" b="1" dirty="0" smtClean="0"/>
              <a:t>Wandering Phagocytes</a:t>
            </a:r>
          </a:p>
          <a:p>
            <a:r>
              <a:rPr lang="en-US" b="1" dirty="0" smtClean="0"/>
              <a:t>Wandering phagocytes </a:t>
            </a:r>
            <a:r>
              <a:rPr lang="en-US" dirty="0" smtClean="0"/>
              <a:t>are white blood cells called </a:t>
            </a:r>
            <a:r>
              <a:rPr lang="en-US" b="1" dirty="0" err="1" smtClean="0"/>
              <a:t>monocytes</a:t>
            </a:r>
            <a:r>
              <a:rPr lang="en-US" dirty="0" smtClean="0"/>
              <a:t> and </a:t>
            </a:r>
            <a:r>
              <a:rPr lang="en-US" b="1" dirty="0" err="1" smtClean="0"/>
              <a:t>neutrophils</a:t>
            </a:r>
            <a:r>
              <a:rPr lang="en-US" dirty="0" smtClean="0"/>
              <a:t>.</a:t>
            </a:r>
          </a:p>
          <a:p>
            <a:r>
              <a:rPr lang="en-US" dirty="0" smtClean="0"/>
              <a:t>There are 4,000-6,000 </a:t>
            </a:r>
            <a:r>
              <a:rPr lang="en-US" dirty="0" err="1" smtClean="0"/>
              <a:t>neutrophils</a:t>
            </a:r>
            <a:r>
              <a:rPr lang="en-US" dirty="0" smtClean="0"/>
              <a:t>/mm3 of blood.  They account for 65% of all white cells.</a:t>
            </a:r>
          </a:p>
          <a:p>
            <a:r>
              <a:rPr lang="en-US" dirty="0" smtClean="0"/>
              <a:t>In a bacterial infection, </a:t>
            </a:r>
            <a:r>
              <a:rPr lang="en-US" dirty="0" err="1" smtClean="0"/>
              <a:t>neutrophil</a:t>
            </a:r>
            <a:r>
              <a:rPr lang="en-US" dirty="0" smtClean="0"/>
              <a:t> numbers can double.</a:t>
            </a:r>
          </a:p>
          <a:p>
            <a:r>
              <a:rPr lang="en-US" dirty="0" err="1" smtClean="0"/>
              <a:t>Neutrophils</a:t>
            </a:r>
            <a:r>
              <a:rPr lang="en-US" dirty="0" smtClean="0"/>
              <a:t> are mobile.  They can squeeze through capillaries and into cells; they can enter the spinal column to fight meningitis. </a:t>
            </a:r>
          </a:p>
          <a:p>
            <a:r>
              <a:rPr lang="en-US" dirty="0" smtClean="0">
                <a:hlinkClick r:id="rId2"/>
              </a:rPr>
              <a:t>http://hippocampusbiology.blogspot.com/2009/03/bacteria-can-run-but-they-cant-hide.html</a:t>
            </a:r>
            <a:endParaRPr lang="en-US" dirty="0" smtClean="0"/>
          </a:p>
          <a:p>
            <a:endParaRPr lang="en-US" dirty="0" smtClean="0"/>
          </a:p>
          <a:p>
            <a:endParaRPr lang="en-US" dirty="0" smtClean="0"/>
          </a:p>
          <a:p>
            <a:endParaRPr lang="en-US" b="1" dirty="0"/>
          </a:p>
        </p:txBody>
      </p:sp>
      <p:pic>
        <p:nvPicPr>
          <p:cNvPr id="90114" name="Picture 2" descr="http://www.microbiologybook.org/ghaffar/neutrophil.jpg"/>
          <p:cNvPicPr>
            <a:picLocks noChangeAspect="1" noChangeArrowheads="1"/>
          </p:cNvPicPr>
          <p:nvPr/>
        </p:nvPicPr>
        <p:blipFill>
          <a:blip r:embed="rId3" cstate="print"/>
          <a:srcRect/>
          <a:stretch>
            <a:fillRect/>
          </a:stretch>
        </p:blipFill>
        <p:spPr bwMode="auto">
          <a:xfrm>
            <a:off x="5029200" y="2133600"/>
            <a:ext cx="3781425" cy="29267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a:xfrm>
            <a:off x="457200" y="1143000"/>
            <a:ext cx="8153400" cy="4983163"/>
          </a:xfrm>
        </p:spPr>
        <p:txBody>
          <a:bodyPr>
            <a:normAutofit fontScale="85000" lnSpcReduction="10000"/>
          </a:bodyPr>
          <a:lstStyle/>
          <a:p>
            <a:r>
              <a:rPr lang="en-US" dirty="0" smtClean="0"/>
              <a:t> </a:t>
            </a:r>
            <a:r>
              <a:rPr lang="en-US" b="1" dirty="0" smtClean="0"/>
              <a:t>Innate – </a:t>
            </a:r>
            <a:r>
              <a:rPr lang="en-US" b="1" dirty="0" err="1" smtClean="0"/>
              <a:t>Nonphagocytic</a:t>
            </a:r>
            <a:r>
              <a:rPr lang="en-US" b="1" dirty="0" smtClean="0"/>
              <a:t> Cells</a:t>
            </a:r>
          </a:p>
          <a:p>
            <a:r>
              <a:rPr lang="en-US" b="1" dirty="0" err="1" smtClean="0"/>
              <a:t>Eosinophils</a:t>
            </a:r>
            <a:r>
              <a:rPr lang="en-US" b="1" dirty="0" smtClean="0"/>
              <a:t> – </a:t>
            </a:r>
            <a:r>
              <a:rPr lang="en-US" dirty="0" smtClean="0"/>
              <a:t>White blood cells that secrete enzymes that attack parasitic worms; reside in blood.</a:t>
            </a:r>
            <a:endParaRPr lang="en-US" b="1" dirty="0" smtClean="0"/>
          </a:p>
          <a:p>
            <a:r>
              <a:rPr lang="en-US" b="1" dirty="0" err="1" smtClean="0"/>
              <a:t>Basophils</a:t>
            </a:r>
            <a:r>
              <a:rPr lang="en-US" b="1" dirty="0" smtClean="0"/>
              <a:t> -  </a:t>
            </a:r>
            <a:r>
              <a:rPr lang="en-US" dirty="0" smtClean="0"/>
              <a:t>White blood cells that contain </a:t>
            </a:r>
            <a:r>
              <a:rPr lang="en-US" b="1" dirty="0" smtClean="0"/>
              <a:t>heparin</a:t>
            </a:r>
            <a:r>
              <a:rPr lang="en-US" dirty="0" smtClean="0"/>
              <a:t> (stops blood from clotting) and </a:t>
            </a:r>
            <a:r>
              <a:rPr lang="en-US" b="1" dirty="0" smtClean="0"/>
              <a:t>histamine </a:t>
            </a:r>
            <a:r>
              <a:rPr lang="en-US" dirty="0" smtClean="0"/>
              <a:t>(vasodilator which promotes blood flow to tissues).  Play a role in inflammation and </a:t>
            </a:r>
            <a:r>
              <a:rPr lang="en-US" dirty="0" err="1" smtClean="0"/>
              <a:t>allgergies</a:t>
            </a:r>
            <a:r>
              <a:rPr lang="en-US" dirty="0" smtClean="0"/>
              <a:t>.   Reside in blood.</a:t>
            </a:r>
          </a:p>
          <a:p>
            <a:r>
              <a:rPr lang="en-US" b="1" dirty="0" smtClean="0"/>
              <a:t>Mast Cell -</a:t>
            </a:r>
            <a:r>
              <a:rPr lang="en-US" dirty="0" smtClean="0"/>
              <a:t>  Cells residing in many tissues that contain heparin and histamine.  Look like </a:t>
            </a:r>
            <a:r>
              <a:rPr lang="en-US" dirty="0" err="1" smtClean="0"/>
              <a:t>basophils</a:t>
            </a:r>
            <a:r>
              <a:rPr lang="en-US" dirty="0" smtClean="0"/>
              <a:t> but come from different cell line.  Important in inflammation.</a:t>
            </a:r>
            <a:endParaRPr lang="en-US" b="1"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 Specific Immunity</a:t>
            </a:r>
            <a:endParaRPr lang="en-US" dirty="0"/>
          </a:p>
        </p:txBody>
      </p:sp>
      <p:sp>
        <p:nvSpPr>
          <p:cNvPr id="3" name="Content Placeholder 2"/>
          <p:cNvSpPr>
            <a:spLocks noGrp="1"/>
          </p:cNvSpPr>
          <p:nvPr>
            <p:ph idx="1"/>
          </p:nvPr>
        </p:nvSpPr>
        <p:spPr>
          <a:xfrm>
            <a:off x="457200" y="6324600"/>
            <a:ext cx="8229600" cy="533400"/>
          </a:xfrm>
        </p:spPr>
        <p:txBody>
          <a:bodyPr>
            <a:normAutofit/>
          </a:bodyPr>
          <a:lstStyle/>
          <a:p>
            <a:pPr>
              <a:buNone/>
            </a:pPr>
            <a:r>
              <a:rPr lang="en-US" sz="2000" dirty="0" smtClean="0"/>
              <a:t>		                                    </a:t>
            </a:r>
            <a:r>
              <a:rPr lang="en-US" sz="2000" b="1" dirty="0" smtClean="0"/>
              <a:t>Mast Cell</a:t>
            </a:r>
            <a:endParaRPr lang="en-US" sz="2000" dirty="0"/>
          </a:p>
        </p:txBody>
      </p:sp>
      <p:pic>
        <p:nvPicPr>
          <p:cNvPr id="91138" name="Picture 2" descr="http://www.biomedcentral.com/content/figures/1471-2407-5-121-3.jpg"/>
          <p:cNvPicPr>
            <a:picLocks noChangeAspect="1" noChangeArrowheads="1"/>
          </p:cNvPicPr>
          <p:nvPr/>
        </p:nvPicPr>
        <p:blipFill>
          <a:blip r:embed="rId2" cstate="print"/>
          <a:srcRect/>
          <a:stretch>
            <a:fillRect/>
          </a:stretch>
        </p:blipFill>
        <p:spPr bwMode="auto">
          <a:xfrm>
            <a:off x="2819400" y="4267200"/>
            <a:ext cx="3204795" cy="2057400"/>
          </a:xfrm>
          <a:prstGeom prst="rect">
            <a:avLst/>
          </a:prstGeom>
          <a:noFill/>
        </p:spPr>
      </p:pic>
      <p:pic>
        <p:nvPicPr>
          <p:cNvPr id="91140" name="Picture 4" descr="http://upload.wikimedia.org/wikipedia/en/1/1b/Eosinophil.jpg"/>
          <p:cNvPicPr>
            <a:picLocks noChangeAspect="1" noChangeArrowheads="1"/>
          </p:cNvPicPr>
          <p:nvPr/>
        </p:nvPicPr>
        <p:blipFill>
          <a:blip r:embed="rId3" cstate="print"/>
          <a:srcRect/>
          <a:stretch>
            <a:fillRect/>
          </a:stretch>
        </p:blipFill>
        <p:spPr bwMode="auto">
          <a:xfrm>
            <a:off x="381000" y="1676400"/>
            <a:ext cx="2286000" cy="2419350"/>
          </a:xfrm>
          <a:prstGeom prst="rect">
            <a:avLst/>
          </a:prstGeom>
          <a:noFill/>
        </p:spPr>
      </p:pic>
      <p:pic>
        <p:nvPicPr>
          <p:cNvPr id="91142" name="Picture 6" descr="http://sashiimii.files.wordpress.com/2010/08/basophil.jpg"/>
          <p:cNvPicPr>
            <a:picLocks noChangeAspect="1" noChangeArrowheads="1"/>
          </p:cNvPicPr>
          <p:nvPr/>
        </p:nvPicPr>
        <p:blipFill>
          <a:blip r:embed="rId4" cstate="print"/>
          <a:srcRect/>
          <a:stretch>
            <a:fillRect/>
          </a:stretch>
        </p:blipFill>
        <p:spPr bwMode="auto">
          <a:xfrm>
            <a:off x="6172200" y="1752600"/>
            <a:ext cx="2514600" cy="2514600"/>
          </a:xfrm>
          <a:prstGeom prst="rect">
            <a:avLst/>
          </a:prstGeom>
          <a:noFill/>
        </p:spPr>
      </p:pic>
      <p:sp>
        <p:nvSpPr>
          <p:cNvPr id="7" name="TextBox 6"/>
          <p:cNvSpPr txBox="1"/>
          <p:nvPr/>
        </p:nvSpPr>
        <p:spPr>
          <a:xfrm>
            <a:off x="2895600" y="2209800"/>
            <a:ext cx="3200400" cy="707886"/>
          </a:xfrm>
          <a:prstGeom prst="rect">
            <a:avLst/>
          </a:prstGeom>
          <a:noFill/>
        </p:spPr>
        <p:txBody>
          <a:bodyPr wrap="square" rtlCol="0">
            <a:spAutoFit/>
          </a:bodyPr>
          <a:lstStyle/>
          <a:p>
            <a:pPr>
              <a:buFont typeface="Wingdings"/>
              <a:buChar char="ß"/>
            </a:pPr>
            <a:r>
              <a:rPr lang="en-US" sz="2000" b="1" dirty="0" err="1" smtClean="0">
                <a:sym typeface="Wingdings" pitchFamily="2" charset="2"/>
              </a:rPr>
              <a:t>Eosinophil</a:t>
            </a:r>
            <a:endParaRPr lang="en-US" sz="2000" b="1" dirty="0" smtClean="0">
              <a:sym typeface="Wingdings" pitchFamily="2" charset="2"/>
            </a:endParaRPr>
          </a:p>
          <a:p>
            <a:r>
              <a:rPr lang="en-US" sz="2000" b="1" dirty="0" smtClean="0">
                <a:sym typeface="Wingdings" pitchFamily="2" charset="2"/>
              </a:rPr>
              <a:t>               </a:t>
            </a:r>
            <a:r>
              <a:rPr lang="en-US" sz="2000" b="1" dirty="0" err="1" smtClean="0">
                <a:sym typeface="Wingdings" pitchFamily="2" charset="2"/>
              </a:rPr>
              <a:t>Basophil</a:t>
            </a:r>
            <a:r>
              <a:rPr lang="en-US" sz="2000" b="1" dirty="0" smtClean="0">
                <a:sym typeface="Wingdings" pitchFamily="2" charset="2"/>
              </a:rPr>
              <a:t> </a:t>
            </a:r>
            <a:endParaRPr lang="en-US" sz="20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a:xfrm>
            <a:off x="457200" y="1600200"/>
            <a:ext cx="5486400" cy="4525963"/>
          </a:xfrm>
        </p:spPr>
        <p:txBody>
          <a:bodyPr>
            <a:normAutofit fontScale="85000" lnSpcReduction="20000"/>
          </a:bodyPr>
          <a:lstStyle/>
          <a:p>
            <a:r>
              <a:rPr lang="en-US" b="1" dirty="0" smtClean="0"/>
              <a:t>Innate – Natural Killer Cells</a:t>
            </a:r>
          </a:p>
          <a:p>
            <a:r>
              <a:rPr lang="en-US" dirty="0" smtClean="0"/>
              <a:t>Are not </a:t>
            </a:r>
            <a:r>
              <a:rPr lang="en-US" dirty="0" err="1" smtClean="0"/>
              <a:t>phagocytic</a:t>
            </a:r>
            <a:r>
              <a:rPr lang="en-US" dirty="0" smtClean="0"/>
              <a:t>.</a:t>
            </a:r>
          </a:p>
          <a:p>
            <a:r>
              <a:rPr lang="en-US" dirty="0" smtClean="0"/>
              <a:t>Are a white blood cell called a lymphocytes</a:t>
            </a:r>
          </a:p>
          <a:p>
            <a:r>
              <a:rPr lang="en-US" dirty="0" smtClean="0"/>
              <a:t>Attach to cell surfaces and produce enzymes that destroy antibody covered cells that have been infected with microorganisms or viruses.</a:t>
            </a:r>
          </a:p>
          <a:p>
            <a:r>
              <a:rPr lang="en-US" dirty="0" smtClean="0"/>
              <a:t>Also able to destroy cancer cells. </a:t>
            </a:r>
          </a:p>
          <a:p>
            <a:r>
              <a:rPr lang="en-US" dirty="0" smtClean="0">
                <a:hlinkClick r:id="rId2"/>
              </a:rPr>
              <a:t>http://www.youtube.com/watch?v=HNP1EAYLhOs</a:t>
            </a:r>
            <a:endParaRPr lang="en-US" dirty="0" smtClean="0"/>
          </a:p>
          <a:p>
            <a:endParaRPr lang="en-US" dirty="0" smtClean="0"/>
          </a:p>
          <a:p>
            <a:endParaRPr lang="en-US" dirty="0" smtClean="0"/>
          </a:p>
          <a:p>
            <a:pPr>
              <a:buNone/>
            </a:pPr>
            <a:endParaRPr lang="en-US" dirty="0" smtClean="0"/>
          </a:p>
          <a:p>
            <a:endParaRPr lang="en-US" b="1" dirty="0"/>
          </a:p>
        </p:txBody>
      </p:sp>
      <p:pic>
        <p:nvPicPr>
          <p:cNvPr id="93186" name="Picture 2" descr="http://0.tqn.com/d/thyroid/1/0/e/05e.gif"/>
          <p:cNvPicPr>
            <a:picLocks noChangeAspect="1" noChangeArrowheads="1"/>
          </p:cNvPicPr>
          <p:nvPr/>
        </p:nvPicPr>
        <p:blipFill>
          <a:blip r:embed="rId3" cstate="print"/>
          <a:srcRect/>
          <a:stretch>
            <a:fillRect/>
          </a:stretch>
        </p:blipFill>
        <p:spPr bwMode="auto">
          <a:xfrm>
            <a:off x="6019800" y="2110780"/>
            <a:ext cx="2666213" cy="27660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 Classification</a:t>
            </a:r>
            <a:endParaRPr lang="en-US" dirty="0"/>
          </a:p>
        </p:txBody>
      </p:sp>
      <p:sp>
        <p:nvSpPr>
          <p:cNvPr id="3" name="Content Placeholder 2"/>
          <p:cNvSpPr>
            <a:spLocks noGrp="1"/>
          </p:cNvSpPr>
          <p:nvPr>
            <p:ph idx="1"/>
          </p:nvPr>
        </p:nvSpPr>
        <p:spPr>
          <a:xfrm>
            <a:off x="457200" y="1600200"/>
            <a:ext cx="4495800" cy="4525963"/>
          </a:xfrm>
        </p:spPr>
        <p:txBody>
          <a:bodyPr/>
          <a:lstStyle/>
          <a:p>
            <a:r>
              <a:rPr lang="en-US" b="1" dirty="0" smtClean="0"/>
              <a:t>Transient Flora and the Host</a:t>
            </a:r>
          </a:p>
          <a:p>
            <a:r>
              <a:rPr lang="en-US" b="1" dirty="0" smtClean="0"/>
              <a:t>Transient Flora:  </a:t>
            </a:r>
            <a:r>
              <a:rPr lang="en-US" dirty="0" smtClean="0"/>
              <a:t>Bacterial changes of normal  flora due to seasonal changes (temperatures, etc.) or age and activity.</a:t>
            </a:r>
          </a:p>
          <a:p>
            <a:endParaRPr lang="en-US" dirty="0"/>
          </a:p>
        </p:txBody>
      </p:sp>
      <p:pic>
        <p:nvPicPr>
          <p:cNvPr id="4" name="Picture 15" descr="http://cache2.asset-cache.net/xc/AB05127.jpg?v=1&amp;c=IWSAsset&amp;k=2&amp;d=A5C9C13351D9C3B75875E9A249473DD2091FE5F17593E73B0F626272A3C43C76"/>
          <p:cNvPicPr>
            <a:picLocks noChangeAspect="1" noChangeArrowheads="1"/>
          </p:cNvPicPr>
          <p:nvPr/>
        </p:nvPicPr>
        <p:blipFill>
          <a:blip r:embed="rId2" cstate="print"/>
          <a:srcRect/>
          <a:stretch>
            <a:fillRect/>
          </a:stretch>
        </p:blipFill>
        <p:spPr bwMode="auto">
          <a:xfrm>
            <a:off x="4876800" y="4114800"/>
            <a:ext cx="1582738" cy="2436649"/>
          </a:xfrm>
          <a:prstGeom prst="rect">
            <a:avLst/>
          </a:prstGeom>
          <a:noFill/>
          <a:ln w="9525">
            <a:noFill/>
            <a:miter lim="800000"/>
            <a:headEnd/>
            <a:tailEnd/>
          </a:ln>
        </p:spPr>
      </p:pic>
      <p:pic>
        <p:nvPicPr>
          <p:cNvPr id="5" name="Picture 9" descr="http://www.newbornbabyzone.com/wp-content/uploads/2009/06/baby-pacifier.jpg"/>
          <p:cNvPicPr>
            <a:picLocks noChangeAspect="1" noChangeArrowheads="1"/>
          </p:cNvPicPr>
          <p:nvPr/>
        </p:nvPicPr>
        <p:blipFill>
          <a:blip r:embed="rId3" cstate="print"/>
          <a:srcRect/>
          <a:stretch>
            <a:fillRect/>
          </a:stretch>
        </p:blipFill>
        <p:spPr bwMode="auto">
          <a:xfrm>
            <a:off x="5410200" y="1524000"/>
            <a:ext cx="2503487" cy="1851025"/>
          </a:xfrm>
          <a:prstGeom prst="rect">
            <a:avLst/>
          </a:prstGeom>
          <a:noFill/>
          <a:ln w="9525">
            <a:noFill/>
            <a:miter lim="800000"/>
            <a:headEnd/>
            <a:tailEnd/>
          </a:ln>
        </p:spPr>
      </p:pic>
      <p:pic>
        <p:nvPicPr>
          <p:cNvPr id="6" name="Picture 13" descr="http://www.fantasysfblog.com/pics/indiana_jones_bridge.jpg"/>
          <p:cNvPicPr>
            <a:picLocks noChangeAspect="1" noChangeArrowheads="1"/>
          </p:cNvPicPr>
          <p:nvPr/>
        </p:nvPicPr>
        <p:blipFill>
          <a:blip r:embed="rId4" cstate="print"/>
          <a:srcRect/>
          <a:stretch>
            <a:fillRect/>
          </a:stretch>
        </p:blipFill>
        <p:spPr bwMode="auto">
          <a:xfrm>
            <a:off x="7086600" y="4038600"/>
            <a:ext cx="1814513" cy="259238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Innate or Non-specific Immunity</a:t>
            </a:r>
            <a:endParaRPr lang="en-US" dirty="0"/>
          </a:p>
        </p:txBody>
      </p:sp>
      <p:sp>
        <p:nvSpPr>
          <p:cNvPr id="3" name="Content Placeholder 2"/>
          <p:cNvSpPr>
            <a:spLocks noGrp="1"/>
          </p:cNvSpPr>
          <p:nvPr>
            <p:ph idx="1"/>
          </p:nvPr>
        </p:nvSpPr>
        <p:spPr>
          <a:xfrm>
            <a:off x="228600" y="990601"/>
            <a:ext cx="8915400" cy="3124200"/>
          </a:xfrm>
        </p:spPr>
        <p:txBody>
          <a:bodyPr>
            <a:normAutofit fontScale="92500"/>
          </a:bodyPr>
          <a:lstStyle/>
          <a:p>
            <a:r>
              <a:rPr lang="en-US" b="1" dirty="0" smtClean="0"/>
              <a:t>Innate – Inflammation</a:t>
            </a:r>
          </a:p>
          <a:p>
            <a:r>
              <a:rPr lang="en-US" dirty="0" smtClean="0"/>
              <a:t>Inflammatory response is a major component of the innate immune system.</a:t>
            </a:r>
          </a:p>
          <a:p>
            <a:r>
              <a:rPr lang="en-US" dirty="0" smtClean="0"/>
              <a:t>In inflammation:</a:t>
            </a:r>
          </a:p>
          <a:p>
            <a:pPr>
              <a:buNone/>
            </a:pPr>
            <a:r>
              <a:rPr lang="en-US" dirty="0" smtClean="0"/>
              <a:t>1.  When tissue is injured or microorganisms enter the tissue, mast cells release chemicals called </a:t>
            </a:r>
            <a:r>
              <a:rPr lang="en-US" b="1" dirty="0" smtClean="0"/>
              <a:t>histamine.</a:t>
            </a:r>
            <a:endParaRPr lang="en-US" b="1" dirty="0"/>
          </a:p>
        </p:txBody>
      </p:sp>
      <p:pic>
        <p:nvPicPr>
          <p:cNvPr id="1026" name="Picture 2" descr="http://3.bp.blogspot.com/_E3cyJewnuJA/TEv1zYmUlAI/AAAAAAAAAFU/bqY2Cg3TMdk/s1600/INFCELLS.JPG"/>
          <p:cNvPicPr>
            <a:picLocks noChangeAspect="1" noChangeArrowheads="1"/>
          </p:cNvPicPr>
          <p:nvPr/>
        </p:nvPicPr>
        <p:blipFill>
          <a:blip r:embed="rId2" cstate="print"/>
          <a:srcRect/>
          <a:stretch>
            <a:fillRect/>
          </a:stretch>
        </p:blipFill>
        <p:spPr bwMode="auto">
          <a:xfrm>
            <a:off x="2286000" y="4038600"/>
            <a:ext cx="4667250" cy="2611639"/>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Innate or Non-specific Immunity</a:t>
            </a:r>
            <a:endParaRPr lang="en-US" dirty="0"/>
          </a:p>
        </p:txBody>
      </p:sp>
      <p:sp>
        <p:nvSpPr>
          <p:cNvPr id="3" name="Content Placeholder 2"/>
          <p:cNvSpPr>
            <a:spLocks noGrp="1"/>
          </p:cNvSpPr>
          <p:nvPr>
            <p:ph idx="1"/>
          </p:nvPr>
        </p:nvSpPr>
        <p:spPr>
          <a:xfrm>
            <a:off x="457200" y="914400"/>
            <a:ext cx="8382000" cy="3657600"/>
          </a:xfrm>
        </p:spPr>
        <p:txBody>
          <a:bodyPr>
            <a:normAutofit fontScale="77500" lnSpcReduction="20000"/>
          </a:bodyPr>
          <a:lstStyle/>
          <a:p>
            <a:r>
              <a:rPr lang="en-US" b="1" dirty="0" smtClean="0"/>
              <a:t>Inflammation</a:t>
            </a:r>
          </a:p>
          <a:p>
            <a:pPr marL="514350" indent="-514350">
              <a:buAutoNum type="arabicPeriod" startAt="2"/>
            </a:pPr>
            <a:r>
              <a:rPr lang="en-US" dirty="0" smtClean="0"/>
              <a:t>The chemicals spark the mobilization of various defenses.</a:t>
            </a:r>
          </a:p>
          <a:p>
            <a:pPr marL="514350" indent="-514350">
              <a:buAutoNum type="alphaLcPeriod"/>
            </a:pPr>
            <a:r>
              <a:rPr lang="en-US" dirty="0" smtClean="0"/>
              <a:t>Histamine induces blood vessels to dilate and increases blood flow to the injured tissue.</a:t>
            </a:r>
          </a:p>
          <a:p>
            <a:pPr marL="514350" indent="-514350">
              <a:buAutoNum type="alphaLcPeriod"/>
            </a:pPr>
            <a:r>
              <a:rPr lang="en-US" dirty="0" smtClean="0"/>
              <a:t>Blood plasma leaks out of the blood vessels to the affected tissues.</a:t>
            </a:r>
          </a:p>
          <a:p>
            <a:pPr marL="514350" indent="-514350">
              <a:buAutoNum type="alphaLcPeriod"/>
            </a:pPr>
            <a:r>
              <a:rPr lang="en-US" dirty="0" err="1" smtClean="0"/>
              <a:t>Phagocytic</a:t>
            </a:r>
            <a:r>
              <a:rPr lang="en-US" dirty="0" smtClean="0"/>
              <a:t> cells squeeze out of the blood vessels and migrate to the tissue.</a:t>
            </a:r>
          </a:p>
          <a:p>
            <a:pPr marL="514350" indent="-514350">
              <a:buAutoNum type="alphaLcPeriod"/>
            </a:pPr>
            <a:r>
              <a:rPr lang="en-US" dirty="0" smtClean="0"/>
              <a:t>Increased blood flow, fluid, and cells produce redness, heat, and swelling of tissues.</a:t>
            </a:r>
            <a:endParaRPr lang="en-US" dirty="0"/>
          </a:p>
        </p:txBody>
      </p:sp>
      <p:pic>
        <p:nvPicPr>
          <p:cNvPr id="95234" name="Picture 2" descr="http://images.tutorvista.com/content/transportation/diapedesis-the-formation-of-white-blood-cells.jpeg"/>
          <p:cNvPicPr>
            <a:picLocks noChangeAspect="1" noChangeArrowheads="1"/>
          </p:cNvPicPr>
          <p:nvPr/>
        </p:nvPicPr>
        <p:blipFill>
          <a:blip r:embed="rId2" cstate="print"/>
          <a:srcRect/>
          <a:stretch>
            <a:fillRect/>
          </a:stretch>
        </p:blipFill>
        <p:spPr bwMode="auto">
          <a:xfrm>
            <a:off x="5334000" y="4343400"/>
            <a:ext cx="3400425" cy="229714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of Non-specific Immunity</a:t>
            </a:r>
            <a:endParaRPr lang="en-US" dirty="0"/>
          </a:p>
        </p:txBody>
      </p:sp>
      <p:sp>
        <p:nvSpPr>
          <p:cNvPr id="3" name="Content Placeholder 2"/>
          <p:cNvSpPr>
            <a:spLocks noGrp="1"/>
          </p:cNvSpPr>
          <p:nvPr>
            <p:ph idx="1"/>
          </p:nvPr>
        </p:nvSpPr>
        <p:spPr>
          <a:xfrm>
            <a:off x="457200" y="1600200"/>
            <a:ext cx="6019800" cy="4525963"/>
          </a:xfrm>
        </p:spPr>
        <p:txBody>
          <a:bodyPr>
            <a:normAutofit fontScale="85000" lnSpcReduction="10000"/>
          </a:bodyPr>
          <a:lstStyle/>
          <a:p>
            <a:r>
              <a:rPr lang="en-US" b="1" dirty="0" smtClean="0"/>
              <a:t>Inflammation</a:t>
            </a:r>
          </a:p>
          <a:p>
            <a:pPr marL="514350" indent="-514350">
              <a:buAutoNum type="arabicPeriod" startAt="3"/>
            </a:pPr>
            <a:r>
              <a:rPr lang="en-US" dirty="0" smtClean="0"/>
              <a:t>The major results of inflammation is to disinfect and clean injured tissue.</a:t>
            </a:r>
          </a:p>
          <a:p>
            <a:pPr marL="514350" indent="-514350">
              <a:buAutoNum type="alphaLcPeriod"/>
            </a:pPr>
            <a:r>
              <a:rPr lang="en-US" dirty="0" err="1" smtClean="0"/>
              <a:t>Phagocytic</a:t>
            </a:r>
            <a:r>
              <a:rPr lang="en-US" dirty="0" smtClean="0"/>
              <a:t> cells engulf bacteria and body cells killed by them.</a:t>
            </a:r>
          </a:p>
          <a:p>
            <a:pPr marL="514350" indent="-514350">
              <a:buAutoNum type="alphaLcPeriod"/>
            </a:pPr>
            <a:r>
              <a:rPr lang="en-US" dirty="0" smtClean="0"/>
              <a:t>Many </a:t>
            </a:r>
            <a:r>
              <a:rPr lang="en-US" dirty="0" err="1" smtClean="0"/>
              <a:t>phagocytic</a:t>
            </a:r>
            <a:r>
              <a:rPr lang="en-US" dirty="0" smtClean="0"/>
              <a:t> cells die in this process and they are engulfed and digested.</a:t>
            </a:r>
          </a:p>
          <a:p>
            <a:pPr marL="514350" indent="-514350">
              <a:buAutoNum type="alphaLcPeriod"/>
            </a:pPr>
            <a:r>
              <a:rPr lang="en-US" dirty="0" smtClean="0"/>
              <a:t>Pus that accumulates at the injury site consists of dead cells and fluid from leaking capillaries.</a:t>
            </a:r>
            <a:endParaRPr lang="en-US" dirty="0"/>
          </a:p>
        </p:txBody>
      </p:sp>
      <p:pic>
        <p:nvPicPr>
          <p:cNvPr id="97282" name="Picture 2" descr="http://www.odec.ca/projects/2007/sank7b2/figure1.jpg"/>
          <p:cNvPicPr>
            <a:picLocks noChangeAspect="1" noChangeArrowheads="1"/>
          </p:cNvPicPr>
          <p:nvPr/>
        </p:nvPicPr>
        <p:blipFill>
          <a:blip r:embed="rId2" cstate="print"/>
          <a:srcRect/>
          <a:stretch>
            <a:fillRect/>
          </a:stretch>
        </p:blipFill>
        <p:spPr bwMode="auto">
          <a:xfrm>
            <a:off x="6248400" y="2667000"/>
            <a:ext cx="2657475" cy="2276475"/>
          </a:xfrm>
          <a:prstGeom prst="rect">
            <a:avLst/>
          </a:prstGeom>
          <a:noFill/>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a:xfrm>
            <a:off x="457200" y="1600200"/>
            <a:ext cx="5334000" cy="5257800"/>
          </a:xfrm>
        </p:spPr>
        <p:txBody>
          <a:bodyPr>
            <a:normAutofit fontScale="92500" lnSpcReduction="20000"/>
          </a:bodyPr>
          <a:lstStyle/>
          <a:p>
            <a:r>
              <a:rPr lang="en-US" b="1" dirty="0" smtClean="0"/>
              <a:t>Inflammation</a:t>
            </a:r>
          </a:p>
          <a:p>
            <a:r>
              <a:rPr lang="en-US" dirty="0" smtClean="0"/>
              <a:t>Inflammation helps prevent the spread of infection to surrounding tissues.</a:t>
            </a:r>
          </a:p>
          <a:p>
            <a:r>
              <a:rPr lang="en-US" dirty="0" smtClean="0"/>
              <a:t>Clotting factors and platelets pass into the tissues from the blood and form local clots to seal off the infected region.</a:t>
            </a:r>
          </a:p>
          <a:p>
            <a:r>
              <a:rPr lang="en-US" dirty="0" smtClean="0"/>
              <a:t>The damaged tissue begins to repair. </a:t>
            </a:r>
            <a:r>
              <a:rPr lang="en-US" dirty="0" smtClean="0">
                <a:hlinkClick r:id="rId2"/>
              </a:rPr>
              <a:t>http://www.sumanasinc.com/webcontent/animations/content/inflammatory.html</a:t>
            </a:r>
            <a:endParaRPr lang="en-US" dirty="0" smtClean="0"/>
          </a:p>
          <a:p>
            <a:endParaRPr lang="en-US" dirty="0"/>
          </a:p>
        </p:txBody>
      </p:sp>
      <p:pic>
        <p:nvPicPr>
          <p:cNvPr id="96260" name="Picture 4" descr="http://www.sciencephoto.com/image/252466/large/M1300345-Inflammation_of_hand_due_to_cellulitis-SPL.jpg"/>
          <p:cNvPicPr>
            <a:picLocks noChangeAspect="1" noChangeArrowheads="1"/>
          </p:cNvPicPr>
          <p:nvPr/>
        </p:nvPicPr>
        <p:blipFill>
          <a:blip r:embed="rId3" cstate="print"/>
          <a:srcRect/>
          <a:stretch>
            <a:fillRect/>
          </a:stretch>
        </p:blipFill>
        <p:spPr bwMode="auto">
          <a:xfrm>
            <a:off x="5486400" y="2133600"/>
            <a:ext cx="3413125" cy="26193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Innate or Non-specific Immunity</a:t>
            </a:r>
            <a:endParaRPr lang="en-US" dirty="0"/>
          </a:p>
        </p:txBody>
      </p:sp>
      <p:sp>
        <p:nvSpPr>
          <p:cNvPr id="3" name="Content Placeholder 2"/>
          <p:cNvSpPr>
            <a:spLocks noGrp="1"/>
          </p:cNvSpPr>
          <p:nvPr>
            <p:ph idx="1"/>
          </p:nvPr>
        </p:nvSpPr>
        <p:spPr>
          <a:xfrm>
            <a:off x="457200" y="1143000"/>
            <a:ext cx="5486400" cy="5486400"/>
          </a:xfrm>
        </p:spPr>
        <p:txBody>
          <a:bodyPr>
            <a:normAutofit fontScale="85000" lnSpcReduction="20000"/>
          </a:bodyPr>
          <a:lstStyle/>
          <a:p>
            <a:r>
              <a:rPr lang="en-US" b="1" dirty="0" smtClean="0"/>
              <a:t>Innate- Fever</a:t>
            </a:r>
          </a:p>
          <a:p>
            <a:r>
              <a:rPr lang="en-US" dirty="0" smtClean="0"/>
              <a:t>During some infections, fever occurs.</a:t>
            </a:r>
          </a:p>
          <a:p>
            <a:r>
              <a:rPr lang="en-US" dirty="0" smtClean="0"/>
              <a:t>Fever is induced by toxins released by microorganisms.</a:t>
            </a:r>
          </a:p>
          <a:p>
            <a:r>
              <a:rPr lang="en-US" dirty="0" smtClean="0"/>
              <a:t>The increase in body temperature:</a:t>
            </a:r>
          </a:p>
          <a:p>
            <a:pPr marL="514350" indent="-514350">
              <a:buAutoNum type="arabicPeriod"/>
            </a:pPr>
            <a:r>
              <a:rPr lang="en-US" dirty="0" smtClean="0"/>
              <a:t>Kills some microorganisms.</a:t>
            </a:r>
          </a:p>
          <a:p>
            <a:pPr marL="514350" indent="-514350">
              <a:buAutoNum type="arabicPeriod"/>
            </a:pPr>
            <a:r>
              <a:rPr lang="en-US" dirty="0" smtClean="0"/>
              <a:t>Increases inflammation.</a:t>
            </a:r>
          </a:p>
          <a:p>
            <a:pPr marL="514350" indent="-514350">
              <a:buAutoNum type="arabicPeriod"/>
            </a:pPr>
            <a:r>
              <a:rPr lang="en-US" dirty="0" smtClean="0"/>
              <a:t>Stimulates </a:t>
            </a:r>
            <a:r>
              <a:rPr lang="en-US" dirty="0" err="1" smtClean="0"/>
              <a:t>phagocytic</a:t>
            </a:r>
            <a:r>
              <a:rPr lang="en-US" dirty="0" smtClean="0"/>
              <a:t> activity.</a:t>
            </a:r>
          </a:p>
          <a:p>
            <a:pPr marL="514350" indent="-514350">
              <a:buAutoNum type="arabicPeriod"/>
            </a:pPr>
            <a:r>
              <a:rPr lang="en-US" dirty="0" smtClean="0"/>
              <a:t>Stimulates adaptive (acquired) immune response.</a:t>
            </a:r>
          </a:p>
          <a:p>
            <a:pPr marL="514350" indent="-514350">
              <a:buAutoNum type="arabicPeriod"/>
            </a:pPr>
            <a:r>
              <a:rPr lang="en-US" dirty="0" smtClean="0"/>
              <a:t>Reduces iron concentration in blood and limits amount of iron available to microorganisms.</a:t>
            </a:r>
            <a:endParaRPr lang="en-US" dirty="0"/>
          </a:p>
        </p:txBody>
      </p:sp>
      <p:pic>
        <p:nvPicPr>
          <p:cNvPr id="98306" name="Picture 2" descr="http://1.bp.blogspot.com/-zmfKtoz4Jsk/T3FObSQQ3gI/AAAAAAAAAW4/Q6r0fLEH68E/s320/Plants+To+Reduce+Fever.jpg"/>
          <p:cNvPicPr>
            <a:picLocks noChangeAspect="1" noChangeArrowheads="1"/>
          </p:cNvPicPr>
          <p:nvPr/>
        </p:nvPicPr>
        <p:blipFill>
          <a:blip r:embed="rId2" cstate="print"/>
          <a:srcRect/>
          <a:stretch>
            <a:fillRect/>
          </a:stretch>
        </p:blipFill>
        <p:spPr bwMode="auto">
          <a:xfrm>
            <a:off x="5943600" y="2209800"/>
            <a:ext cx="2857500" cy="2857500"/>
          </a:xfrm>
          <a:prstGeom prst="rect">
            <a:avLst/>
          </a:prstGeom>
          <a:noFill/>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Adaptive immunity is a complex set of interactions that is highly specific against one type of antigen.</a:t>
            </a:r>
          </a:p>
          <a:p>
            <a:r>
              <a:rPr lang="en-US" dirty="0" smtClean="0"/>
              <a:t>Whereas innate immunity reacts to a variety of pathogens, adaptive immunity must be primed by the presence of an </a:t>
            </a:r>
            <a:r>
              <a:rPr lang="en-US" b="1" dirty="0" smtClean="0"/>
              <a:t>antigen.</a:t>
            </a:r>
          </a:p>
          <a:p>
            <a:r>
              <a:rPr lang="en-US" dirty="0" smtClean="0"/>
              <a:t>Adaptive immunity either attacks a specific antigenic invader directly or it produces </a:t>
            </a:r>
            <a:r>
              <a:rPr lang="en-US" b="1" dirty="0" smtClean="0"/>
              <a:t>antibodies</a:t>
            </a:r>
            <a:r>
              <a:rPr lang="en-US" dirty="0" smtClean="0"/>
              <a:t>.</a:t>
            </a:r>
          </a:p>
          <a:p>
            <a:r>
              <a:rPr lang="en-US" dirty="0" smtClean="0"/>
              <a:t>There are </a:t>
            </a:r>
            <a:r>
              <a:rPr lang="en-US" b="1" dirty="0" smtClean="0"/>
              <a:t>two types of adaptive immunity</a:t>
            </a:r>
            <a:r>
              <a:rPr lang="en-US" dirty="0" smtClean="0"/>
              <a:t>:</a:t>
            </a:r>
          </a:p>
          <a:p>
            <a:pPr marL="514350" indent="-514350">
              <a:buAutoNum type="arabicPeriod"/>
            </a:pPr>
            <a:r>
              <a:rPr lang="en-US" b="1" dirty="0" smtClean="0"/>
              <a:t>Cell mediated immunity</a:t>
            </a:r>
          </a:p>
          <a:p>
            <a:pPr marL="514350" indent="-514350">
              <a:buAutoNum type="arabicPeriod"/>
            </a:pPr>
            <a:r>
              <a:rPr lang="en-US" b="1" dirty="0" err="1" smtClean="0"/>
              <a:t>Humoral</a:t>
            </a:r>
            <a:r>
              <a:rPr lang="en-US" b="1" dirty="0" smtClean="0"/>
              <a:t> immunity</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Adaptive or Acquire Immunity</a:t>
            </a:r>
            <a:endParaRPr lang="en-US" dirty="0"/>
          </a:p>
        </p:txBody>
      </p:sp>
      <p:sp>
        <p:nvSpPr>
          <p:cNvPr id="3" name="Content Placeholder 2"/>
          <p:cNvSpPr>
            <a:spLocks noGrp="1"/>
          </p:cNvSpPr>
          <p:nvPr>
            <p:ph idx="1"/>
          </p:nvPr>
        </p:nvSpPr>
        <p:spPr>
          <a:xfrm>
            <a:off x="457200" y="1066800"/>
            <a:ext cx="4419600" cy="5791200"/>
          </a:xfrm>
        </p:spPr>
        <p:txBody>
          <a:bodyPr>
            <a:normAutofit fontScale="85000" lnSpcReduction="10000"/>
          </a:bodyPr>
          <a:lstStyle/>
          <a:p>
            <a:r>
              <a:rPr lang="en-US" b="1" dirty="0" smtClean="0"/>
              <a:t>Cell mediated immunity </a:t>
            </a:r>
            <a:r>
              <a:rPr lang="en-US" dirty="0" smtClean="0"/>
              <a:t>involves a type of lymphocyte called a </a:t>
            </a:r>
            <a:r>
              <a:rPr lang="en-US" b="1" dirty="0" smtClean="0"/>
              <a:t>T (thymus) cell</a:t>
            </a:r>
            <a:r>
              <a:rPr lang="en-US" dirty="0" smtClean="0"/>
              <a:t>. T cells work against infections caused by fungus and </a:t>
            </a:r>
            <a:r>
              <a:rPr lang="en-US" dirty="0" err="1" smtClean="0"/>
              <a:t>protozoans</a:t>
            </a:r>
            <a:r>
              <a:rPr lang="en-US" dirty="0" smtClean="0"/>
              <a:t>.  Also, they are important in eliminating cancer cells.</a:t>
            </a:r>
          </a:p>
          <a:p>
            <a:r>
              <a:rPr lang="en-US" b="1" dirty="0" err="1" smtClean="0"/>
              <a:t>Humoral</a:t>
            </a:r>
            <a:r>
              <a:rPr lang="en-US" b="1" dirty="0" smtClean="0"/>
              <a:t> immunity </a:t>
            </a:r>
            <a:r>
              <a:rPr lang="en-US" dirty="0" smtClean="0"/>
              <a:t>involves a type of lymphocyte called a </a:t>
            </a:r>
            <a:r>
              <a:rPr lang="en-US" b="1" dirty="0" smtClean="0"/>
              <a:t>B cell.  </a:t>
            </a:r>
            <a:r>
              <a:rPr lang="en-US" dirty="0" smtClean="0"/>
              <a:t>B cells protect against viruses and bacteria in body fluids by producing antibodies.</a:t>
            </a:r>
            <a:endParaRPr lang="en-US" b="1" dirty="0"/>
          </a:p>
        </p:txBody>
      </p:sp>
      <p:pic>
        <p:nvPicPr>
          <p:cNvPr id="99330" name="Picture 2" descr="http://caibco.ucv.ve/caibco/vitae/VitaeDiecisiete/Articulos/Infectologia/Imagenes/T-cell.jpg"/>
          <p:cNvPicPr>
            <a:picLocks noChangeAspect="1" noChangeArrowheads="1"/>
          </p:cNvPicPr>
          <p:nvPr/>
        </p:nvPicPr>
        <p:blipFill>
          <a:blip r:embed="rId2" cstate="print"/>
          <a:srcRect/>
          <a:stretch>
            <a:fillRect/>
          </a:stretch>
        </p:blipFill>
        <p:spPr bwMode="auto">
          <a:xfrm>
            <a:off x="4953000" y="2133600"/>
            <a:ext cx="3962400" cy="3187268"/>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a:xfrm>
            <a:off x="457200" y="1600200"/>
            <a:ext cx="4724400" cy="4525963"/>
          </a:xfrm>
        </p:spPr>
        <p:txBody>
          <a:bodyPr>
            <a:normAutofit fontScale="85000" lnSpcReduction="10000"/>
          </a:bodyPr>
          <a:lstStyle/>
          <a:p>
            <a:r>
              <a:rPr lang="en-US" dirty="0" smtClean="0"/>
              <a:t> Both T cells and B cells originate from </a:t>
            </a:r>
            <a:r>
              <a:rPr lang="en-US" b="1" dirty="0" smtClean="0"/>
              <a:t>stem cells </a:t>
            </a:r>
            <a:r>
              <a:rPr lang="en-US" dirty="0" smtClean="0"/>
              <a:t>in the </a:t>
            </a:r>
            <a:r>
              <a:rPr lang="en-US" b="1" dirty="0" smtClean="0"/>
              <a:t>bone marrow</a:t>
            </a:r>
            <a:r>
              <a:rPr lang="en-US" dirty="0" smtClean="0"/>
              <a:t>.</a:t>
            </a:r>
          </a:p>
          <a:p>
            <a:r>
              <a:rPr lang="en-US" dirty="0" smtClean="0"/>
              <a:t>B cells continue to mature in the bone marrow.</a:t>
            </a:r>
          </a:p>
          <a:p>
            <a:r>
              <a:rPr lang="en-US" dirty="0" smtClean="0"/>
              <a:t>T cells are carried from the bone marrow to the </a:t>
            </a:r>
            <a:r>
              <a:rPr lang="en-US" b="1" dirty="0" smtClean="0"/>
              <a:t>thymus gland </a:t>
            </a:r>
            <a:r>
              <a:rPr lang="en-US" dirty="0" smtClean="0"/>
              <a:t>to become specialized.</a:t>
            </a:r>
          </a:p>
          <a:p>
            <a:r>
              <a:rPr lang="en-US" dirty="0" smtClean="0"/>
              <a:t>Both T cells and B cells have the ability to recognize self from antigen.</a:t>
            </a:r>
            <a:endParaRPr lang="en-US" dirty="0"/>
          </a:p>
        </p:txBody>
      </p:sp>
      <p:pic>
        <p:nvPicPr>
          <p:cNvPr id="101378" name="Picture 2" descr="http://www.nature.com/cr/journal/v21/n2/images/cr201113f4.jpg"/>
          <p:cNvPicPr>
            <a:picLocks noChangeAspect="1" noChangeArrowheads="1"/>
          </p:cNvPicPr>
          <p:nvPr/>
        </p:nvPicPr>
        <p:blipFill>
          <a:blip r:embed="rId2" cstate="print"/>
          <a:srcRect/>
          <a:stretch>
            <a:fillRect/>
          </a:stretch>
        </p:blipFill>
        <p:spPr bwMode="auto">
          <a:xfrm>
            <a:off x="5486400" y="2133600"/>
            <a:ext cx="3409976" cy="3762376"/>
          </a:xfrm>
          <a:prstGeom prst="rect">
            <a:avLst/>
          </a:prstGeom>
          <a:noFill/>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a:xfrm>
            <a:off x="457200" y="1143000"/>
            <a:ext cx="5257800" cy="5715000"/>
          </a:xfrm>
        </p:spPr>
        <p:txBody>
          <a:bodyPr>
            <a:normAutofit fontScale="92500" lnSpcReduction="20000"/>
          </a:bodyPr>
          <a:lstStyle/>
          <a:p>
            <a:r>
              <a:rPr lang="en-US" b="1" dirty="0" smtClean="0"/>
              <a:t>Cell Mediated Immunity</a:t>
            </a:r>
          </a:p>
          <a:p>
            <a:r>
              <a:rPr lang="en-US" dirty="0" smtClean="0"/>
              <a:t>T cells after maturation are moved to the lymphatic system.</a:t>
            </a:r>
          </a:p>
          <a:p>
            <a:r>
              <a:rPr lang="en-US" b="1" dirty="0" smtClean="0"/>
              <a:t>T cells are primarily involved in attacking cells directly.</a:t>
            </a:r>
          </a:p>
          <a:p>
            <a:r>
              <a:rPr lang="en-US" dirty="0" smtClean="0"/>
              <a:t>While T cells are maturing, they develop the ability to recognize specific antigens (Non-self)</a:t>
            </a:r>
          </a:p>
          <a:p>
            <a:r>
              <a:rPr lang="en-US" dirty="0" smtClean="0"/>
              <a:t>For T cells to go into action, they need the antigen presented to them.</a:t>
            </a:r>
            <a:endParaRPr lang="en-US" dirty="0"/>
          </a:p>
        </p:txBody>
      </p:sp>
      <p:pic>
        <p:nvPicPr>
          <p:cNvPr id="104450" name="Picture 2" descr="http://www.omicsonline.org/blog/wp-content/uploads/2012/05/t_cell_killing_cancer_cell.jpg"/>
          <p:cNvPicPr>
            <a:picLocks noChangeAspect="1" noChangeArrowheads="1"/>
          </p:cNvPicPr>
          <p:nvPr/>
        </p:nvPicPr>
        <p:blipFill>
          <a:blip r:embed="rId2" cstate="print"/>
          <a:srcRect/>
          <a:stretch>
            <a:fillRect/>
          </a:stretch>
        </p:blipFill>
        <p:spPr bwMode="auto">
          <a:xfrm>
            <a:off x="5486400" y="2209800"/>
            <a:ext cx="3429000" cy="3429001"/>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 Immunity</a:t>
            </a:r>
            <a:endParaRPr lang="en-US" dirty="0"/>
          </a:p>
        </p:txBody>
      </p:sp>
      <p:sp>
        <p:nvSpPr>
          <p:cNvPr id="3" name="Content Placeholder 2"/>
          <p:cNvSpPr>
            <a:spLocks noGrp="1"/>
          </p:cNvSpPr>
          <p:nvPr>
            <p:ph idx="1"/>
          </p:nvPr>
        </p:nvSpPr>
        <p:spPr>
          <a:xfrm>
            <a:off x="457200" y="1600200"/>
            <a:ext cx="5486400" cy="4525963"/>
          </a:xfrm>
        </p:spPr>
        <p:txBody>
          <a:bodyPr>
            <a:normAutofit fontScale="92500" lnSpcReduction="20000"/>
          </a:bodyPr>
          <a:lstStyle/>
          <a:p>
            <a:r>
              <a:rPr lang="en-US" b="1" dirty="0" smtClean="0"/>
              <a:t>Cell  mediated immunity</a:t>
            </a:r>
          </a:p>
          <a:p>
            <a:r>
              <a:rPr lang="en-US" dirty="0" smtClean="0"/>
              <a:t>All cells have surface </a:t>
            </a:r>
            <a:r>
              <a:rPr lang="en-US" dirty="0" err="1" smtClean="0"/>
              <a:t>glycoproteins</a:t>
            </a:r>
            <a:r>
              <a:rPr lang="en-US" dirty="0" smtClean="0"/>
              <a:t> call the Major </a:t>
            </a:r>
            <a:r>
              <a:rPr lang="en-US" dirty="0" err="1" smtClean="0"/>
              <a:t>Histocompatibilty</a:t>
            </a:r>
            <a:r>
              <a:rPr lang="en-US" dirty="0" smtClean="0"/>
              <a:t> Complex (MHC).</a:t>
            </a:r>
          </a:p>
          <a:p>
            <a:r>
              <a:rPr lang="en-US" dirty="0" smtClean="0"/>
              <a:t>In humans, the MHC is called HLA (human leukocyte antigen).  </a:t>
            </a:r>
          </a:p>
          <a:p>
            <a:r>
              <a:rPr lang="en-US" dirty="0" smtClean="0"/>
              <a:t>These classes of molecules mark our cells as self.</a:t>
            </a:r>
          </a:p>
          <a:p>
            <a:r>
              <a:rPr lang="en-US" dirty="0" smtClean="0"/>
              <a:t>Invading cells have an MHC and this marks them as foreign.</a:t>
            </a:r>
          </a:p>
          <a:p>
            <a:endParaRPr lang="en-US" dirty="0" smtClean="0"/>
          </a:p>
          <a:p>
            <a:endParaRPr lang="en-US" dirty="0"/>
          </a:p>
        </p:txBody>
      </p:sp>
      <p:pic>
        <p:nvPicPr>
          <p:cNvPr id="103426" name="Picture 2" descr="http://upload.wikimedia.org/wikipedia/commons/thumb/d/d4/MHC_expression.svg/300px-MHC_expression.svg.png"/>
          <p:cNvPicPr>
            <a:picLocks noChangeAspect="1" noChangeArrowheads="1"/>
          </p:cNvPicPr>
          <p:nvPr/>
        </p:nvPicPr>
        <p:blipFill>
          <a:blip r:embed="rId2" cstate="print"/>
          <a:srcRect/>
          <a:stretch>
            <a:fillRect/>
          </a:stretch>
        </p:blipFill>
        <p:spPr bwMode="auto">
          <a:xfrm>
            <a:off x="5758499" y="2362200"/>
            <a:ext cx="3042601" cy="25050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Infectious Disease Classification</a:t>
            </a:r>
            <a:endParaRPr lang="en-US" dirty="0"/>
          </a:p>
        </p:txBody>
      </p:sp>
      <p:sp>
        <p:nvSpPr>
          <p:cNvPr id="3" name="Content Placeholder 2"/>
          <p:cNvSpPr>
            <a:spLocks noGrp="1"/>
          </p:cNvSpPr>
          <p:nvPr>
            <p:ph idx="1"/>
          </p:nvPr>
        </p:nvSpPr>
        <p:spPr>
          <a:xfrm>
            <a:off x="457200" y="1219200"/>
            <a:ext cx="5791200" cy="4906963"/>
          </a:xfrm>
        </p:spPr>
        <p:txBody>
          <a:bodyPr>
            <a:normAutofit fontScale="77500" lnSpcReduction="20000"/>
          </a:bodyPr>
          <a:lstStyle/>
          <a:p>
            <a:pPr>
              <a:buFont typeface="Wingdings" charset="2"/>
              <a:buChar char="§"/>
              <a:defRPr/>
            </a:pPr>
            <a:r>
              <a:rPr lang="en-US" b="1" dirty="0" smtClean="0"/>
              <a:t>Can normal flora benefit the host?</a:t>
            </a:r>
          </a:p>
          <a:p>
            <a:pPr>
              <a:buFont typeface="Wingdings" charset="2"/>
              <a:buChar char="§"/>
              <a:defRPr/>
            </a:pPr>
            <a:r>
              <a:rPr lang="en-US" dirty="0" smtClean="0"/>
              <a:t> </a:t>
            </a:r>
            <a:r>
              <a:rPr lang="en-US" b="1" dirty="0"/>
              <a:t>Microbial antagonism: how microbes inhibit the growth of other microbes</a:t>
            </a:r>
            <a:r>
              <a:rPr lang="en-US" dirty="0"/>
              <a:t>, usually by competition (e.g. </a:t>
            </a:r>
            <a:r>
              <a:rPr lang="en-US" dirty="0" err="1"/>
              <a:t>bacteriocins</a:t>
            </a:r>
            <a:r>
              <a:rPr lang="en-US" dirty="0"/>
              <a:t>).</a:t>
            </a:r>
          </a:p>
          <a:p>
            <a:pPr>
              <a:buFont typeface="Wingdings" charset="2"/>
              <a:buChar char="§"/>
              <a:defRPr/>
            </a:pPr>
            <a:endParaRPr lang="en-US" dirty="0"/>
          </a:p>
          <a:p>
            <a:pPr>
              <a:buFont typeface="Wingdings" charset="2"/>
              <a:buChar char="§"/>
              <a:defRPr/>
            </a:pPr>
            <a:r>
              <a:rPr lang="en-US" b="1" dirty="0" err="1"/>
              <a:t>Bacteriocins</a:t>
            </a:r>
            <a:r>
              <a:rPr lang="en-US" dirty="0"/>
              <a:t>: chemicals produced by bacteria to inhibit the growth of other bacteria (normal flora produce a lot of this).</a:t>
            </a:r>
          </a:p>
          <a:p>
            <a:pPr>
              <a:buFont typeface="Wingdings" charset="2"/>
              <a:buChar char="§"/>
              <a:defRPr/>
            </a:pPr>
            <a:endParaRPr lang="en-US" dirty="0"/>
          </a:p>
          <a:p>
            <a:pPr>
              <a:buFont typeface="Wingdings" charset="2"/>
              <a:buChar char="§"/>
              <a:defRPr/>
            </a:pPr>
            <a:r>
              <a:rPr lang="en-US" b="1" dirty="0" err="1"/>
              <a:t>Probiotics</a:t>
            </a:r>
            <a:r>
              <a:rPr lang="en-US" dirty="0"/>
              <a:t> are live microbes applied to or ingested into the body, intended to exert a beneficial effect.</a:t>
            </a:r>
          </a:p>
          <a:p>
            <a:endParaRPr lang="en-US" b="1" dirty="0" smtClean="0"/>
          </a:p>
          <a:p>
            <a:endParaRPr lang="en-US" b="1" dirty="0"/>
          </a:p>
        </p:txBody>
      </p:sp>
      <p:pic>
        <p:nvPicPr>
          <p:cNvPr id="4098" name="Picture 2" descr="http://blog.labplanet.com/wp-content/uploads/2012/03/normal-flora.jpg"/>
          <p:cNvPicPr>
            <a:picLocks noChangeAspect="1" noChangeArrowheads="1"/>
          </p:cNvPicPr>
          <p:nvPr/>
        </p:nvPicPr>
        <p:blipFill>
          <a:blip r:embed="rId2" cstate="print"/>
          <a:srcRect/>
          <a:stretch>
            <a:fillRect/>
          </a:stretch>
        </p:blipFill>
        <p:spPr bwMode="auto">
          <a:xfrm>
            <a:off x="6400800" y="2133600"/>
            <a:ext cx="2381250" cy="30956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 Immunity</a:t>
            </a:r>
            <a:endParaRPr lang="en-US" dirty="0"/>
          </a:p>
        </p:txBody>
      </p:sp>
      <p:sp>
        <p:nvSpPr>
          <p:cNvPr id="3" name="Content Placeholder 2"/>
          <p:cNvSpPr>
            <a:spLocks noGrp="1"/>
          </p:cNvSpPr>
          <p:nvPr>
            <p:ph idx="1"/>
          </p:nvPr>
        </p:nvSpPr>
        <p:spPr>
          <a:xfrm>
            <a:off x="0" y="1143000"/>
            <a:ext cx="5638800" cy="5715000"/>
          </a:xfrm>
        </p:spPr>
        <p:txBody>
          <a:bodyPr>
            <a:normAutofit fontScale="85000" lnSpcReduction="10000"/>
          </a:bodyPr>
          <a:lstStyle/>
          <a:p>
            <a:r>
              <a:rPr lang="en-US" b="1" dirty="0" smtClean="0"/>
              <a:t>Cell mediated immunity</a:t>
            </a:r>
          </a:p>
          <a:p>
            <a:r>
              <a:rPr lang="en-US" dirty="0" smtClean="0"/>
              <a:t>Cells like macrophages recognize foreign (MHC) cells and ingest them.</a:t>
            </a:r>
          </a:p>
          <a:p>
            <a:r>
              <a:rPr lang="en-US" dirty="0" smtClean="0"/>
              <a:t>Macrophages(or other cells)  then display antigenic fragments from the microorganism on their cell surfaces.</a:t>
            </a:r>
          </a:p>
          <a:p>
            <a:r>
              <a:rPr lang="en-US" dirty="0" smtClean="0"/>
              <a:t> Macrophages displaying antigens are called antigen presenting cells (APC).</a:t>
            </a:r>
          </a:p>
          <a:p>
            <a:r>
              <a:rPr lang="en-US" dirty="0" smtClean="0"/>
              <a:t>T cells bind to the macrophage/antigen complex and this activates the T cell.</a:t>
            </a:r>
          </a:p>
          <a:p>
            <a:r>
              <a:rPr lang="en-US" dirty="0" smtClean="0"/>
              <a:t>T cells will then proliferate and carry out their functions.</a:t>
            </a:r>
            <a:endParaRPr lang="en-US" dirty="0"/>
          </a:p>
        </p:txBody>
      </p:sp>
      <p:pic>
        <p:nvPicPr>
          <p:cNvPr id="102402" name="Picture 2" descr="http://www.emc.maricopa.edu/faculty/farabee/biobk/tcellrecept.gif"/>
          <p:cNvPicPr>
            <a:picLocks noChangeAspect="1" noChangeArrowheads="1"/>
          </p:cNvPicPr>
          <p:nvPr/>
        </p:nvPicPr>
        <p:blipFill>
          <a:blip r:embed="rId2" cstate="print"/>
          <a:srcRect/>
          <a:stretch>
            <a:fillRect/>
          </a:stretch>
        </p:blipFill>
        <p:spPr bwMode="auto">
          <a:xfrm>
            <a:off x="5334000" y="3581400"/>
            <a:ext cx="3467100" cy="229658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 Immunity</a:t>
            </a:r>
            <a:endParaRPr lang="en-US" dirty="0"/>
          </a:p>
        </p:txBody>
      </p:sp>
      <p:sp>
        <p:nvSpPr>
          <p:cNvPr id="3" name="Content Placeholder 2"/>
          <p:cNvSpPr>
            <a:spLocks noGrp="1"/>
          </p:cNvSpPr>
          <p:nvPr>
            <p:ph idx="1"/>
          </p:nvPr>
        </p:nvSpPr>
        <p:spPr>
          <a:xfrm>
            <a:off x="457200" y="1143000"/>
            <a:ext cx="8458200" cy="1981201"/>
          </a:xfrm>
        </p:spPr>
        <p:txBody>
          <a:bodyPr>
            <a:normAutofit fontScale="92500" lnSpcReduction="20000"/>
          </a:bodyPr>
          <a:lstStyle/>
          <a:p>
            <a:r>
              <a:rPr lang="en-US" b="1" dirty="0" smtClean="0"/>
              <a:t>Cell mediated immunity</a:t>
            </a:r>
          </a:p>
          <a:p>
            <a:r>
              <a:rPr lang="en-US" dirty="0" smtClean="0"/>
              <a:t> There are </a:t>
            </a:r>
            <a:r>
              <a:rPr lang="en-US" b="1" dirty="0" smtClean="0"/>
              <a:t>2 types of T cells</a:t>
            </a:r>
            <a:r>
              <a:rPr lang="en-US" dirty="0" smtClean="0"/>
              <a:t>:</a:t>
            </a:r>
          </a:p>
          <a:p>
            <a:pPr marL="514350" indent="-514350">
              <a:buAutoNum type="arabicPeriod"/>
            </a:pPr>
            <a:r>
              <a:rPr lang="en-US" b="1" dirty="0" smtClean="0"/>
              <a:t>CD8 or </a:t>
            </a:r>
            <a:r>
              <a:rPr lang="en-US" b="1" dirty="0" err="1" smtClean="0"/>
              <a:t>cytotoxic</a:t>
            </a:r>
            <a:r>
              <a:rPr lang="en-US" b="1" dirty="0" smtClean="0"/>
              <a:t> T cells</a:t>
            </a:r>
          </a:p>
          <a:p>
            <a:pPr marL="514350" indent="-514350">
              <a:buAutoNum type="arabicPeriod"/>
            </a:pPr>
            <a:r>
              <a:rPr lang="en-US" b="1" dirty="0" smtClean="0"/>
              <a:t>CD4 or helper T cells</a:t>
            </a:r>
            <a:endParaRPr lang="en-US" b="1" dirty="0"/>
          </a:p>
        </p:txBody>
      </p:sp>
      <p:pic>
        <p:nvPicPr>
          <p:cNvPr id="105474" name="Picture 2" descr="http://upload.wikimedia.org/wikipedia/commons/thumb/4/4d/Antigen_presentation.svg/300px-Antigen_presentation.svg.png"/>
          <p:cNvPicPr>
            <a:picLocks noChangeAspect="1" noChangeArrowheads="1"/>
          </p:cNvPicPr>
          <p:nvPr/>
        </p:nvPicPr>
        <p:blipFill>
          <a:blip r:embed="rId2" cstate="print"/>
          <a:srcRect/>
          <a:stretch>
            <a:fillRect/>
          </a:stretch>
        </p:blipFill>
        <p:spPr bwMode="auto">
          <a:xfrm>
            <a:off x="2362200" y="3276600"/>
            <a:ext cx="4648200" cy="328473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 Immunity</a:t>
            </a:r>
            <a:endParaRPr lang="en-US" dirty="0"/>
          </a:p>
        </p:txBody>
      </p:sp>
      <p:sp>
        <p:nvSpPr>
          <p:cNvPr id="3" name="Content Placeholder 2"/>
          <p:cNvSpPr>
            <a:spLocks noGrp="1"/>
          </p:cNvSpPr>
          <p:nvPr>
            <p:ph idx="1"/>
          </p:nvPr>
        </p:nvSpPr>
        <p:spPr>
          <a:xfrm>
            <a:off x="457200" y="1219200"/>
            <a:ext cx="4724400" cy="5638800"/>
          </a:xfrm>
        </p:spPr>
        <p:txBody>
          <a:bodyPr>
            <a:normAutofit fontScale="77500" lnSpcReduction="20000"/>
          </a:bodyPr>
          <a:lstStyle/>
          <a:p>
            <a:r>
              <a:rPr lang="en-US" b="1" dirty="0" smtClean="0"/>
              <a:t>Cell mediated immunity</a:t>
            </a:r>
          </a:p>
          <a:p>
            <a:r>
              <a:rPr lang="en-US" b="1" dirty="0" smtClean="0"/>
              <a:t>CD8 cells</a:t>
            </a:r>
          </a:p>
          <a:p>
            <a:r>
              <a:rPr lang="en-US" dirty="0" smtClean="0"/>
              <a:t>CD8 cells respond to foreign antigens on the cell’s  surface by binding to the antigenic MHC on the invading cells and directly killing them.</a:t>
            </a:r>
          </a:p>
          <a:p>
            <a:r>
              <a:rPr lang="en-US" dirty="0" smtClean="0"/>
              <a:t>CD8 cells release </a:t>
            </a:r>
            <a:r>
              <a:rPr lang="en-US" b="1" dirty="0" err="1" smtClean="0"/>
              <a:t>perforin</a:t>
            </a:r>
            <a:r>
              <a:rPr lang="en-US" dirty="0" smtClean="0"/>
              <a:t>, a protein that creates pores on the invading cells membrane.  Water and ions flow into the cells and the cell lyses. </a:t>
            </a:r>
          </a:p>
          <a:p>
            <a:r>
              <a:rPr lang="en-US" dirty="0" smtClean="0"/>
              <a:t>Cancer cells, foreign cells from a transplant or graft, pathogen infected cells, and virus infected cells are targeted by CD8 cells.</a:t>
            </a:r>
          </a:p>
          <a:p>
            <a:endParaRPr lang="en-US" dirty="0"/>
          </a:p>
        </p:txBody>
      </p:sp>
      <p:pic>
        <p:nvPicPr>
          <p:cNvPr id="106498" name="Picture 2" descr="http://www.mcld.co.uk/hiv/images/cytotoxicTCell.gif"/>
          <p:cNvPicPr>
            <a:picLocks noChangeAspect="1" noChangeArrowheads="1"/>
          </p:cNvPicPr>
          <p:nvPr/>
        </p:nvPicPr>
        <p:blipFill>
          <a:blip r:embed="rId2" cstate="print"/>
          <a:srcRect/>
          <a:stretch>
            <a:fillRect/>
          </a:stretch>
        </p:blipFill>
        <p:spPr bwMode="auto">
          <a:xfrm>
            <a:off x="5162550" y="2286000"/>
            <a:ext cx="3981450" cy="3124201"/>
          </a:xfrm>
          <a:prstGeom prst="rect">
            <a:avLst/>
          </a:prstGeom>
          <a:noFill/>
        </p:spPr>
      </p:pic>
      <p:sp>
        <p:nvSpPr>
          <p:cNvPr id="5" name="TextBox 4"/>
          <p:cNvSpPr txBox="1"/>
          <p:nvPr/>
        </p:nvSpPr>
        <p:spPr>
          <a:xfrm>
            <a:off x="5181600" y="5715000"/>
            <a:ext cx="3962400" cy="923330"/>
          </a:xfrm>
          <a:prstGeom prst="rect">
            <a:avLst/>
          </a:prstGeom>
          <a:noFill/>
        </p:spPr>
        <p:txBody>
          <a:bodyPr wrap="square" rtlCol="0">
            <a:spAutoFit/>
          </a:bodyPr>
          <a:lstStyle/>
          <a:p>
            <a:r>
              <a:rPr lang="en-US" dirty="0" smtClean="0">
                <a:hlinkClick r:id="rId3"/>
              </a:rPr>
              <a:t>http://www.theimmunology.com/animations/Cytotoxic.T.Cell.htm</a:t>
            </a:r>
            <a:endParaRPr lang="en-US" dirty="0" smtClean="0"/>
          </a:p>
          <a:p>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pic>
        <p:nvPicPr>
          <p:cNvPr id="107522" name="Picture 2" descr="http://www.asu.edu/courses/css335/images/t%20cells.JPG"/>
          <p:cNvPicPr>
            <a:picLocks noChangeAspect="1" noChangeArrowheads="1"/>
          </p:cNvPicPr>
          <p:nvPr/>
        </p:nvPicPr>
        <p:blipFill>
          <a:blip r:embed="rId2" cstate="print"/>
          <a:srcRect/>
          <a:stretch>
            <a:fillRect/>
          </a:stretch>
        </p:blipFill>
        <p:spPr bwMode="auto">
          <a:xfrm>
            <a:off x="1143000" y="1638299"/>
            <a:ext cx="6858000" cy="51435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smtClean="0"/>
              <a:t>Adaptive or Acquired Immunity</a:t>
            </a:r>
            <a:endParaRPr lang="en-US" dirty="0"/>
          </a:p>
        </p:txBody>
      </p:sp>
      <p:sp>
        <p:nvSpPr>
          <p:cNvPr id="3" name="Content Placeholder 2"/>
          <p:cNvSpPr>
            <a:spLocks noGrp="1"/>
          </p:cNvSpPr>
          <p:nvPr>
            <p:ph idx="1"/>
          </p:nvPr>
        </p:nvSpPr>
        <p:spPr>
          <a:xfrm>
            <a:off x="457200" y="838200"/>
            <a:ext cx="8458200" cy="4191001"/>
          </a:xfrm>
        </p:spPr>
        <p:txBody>
          <a:bodyPr>
            <a:normAutofit fontScale="77500" lnSpcReduction="20000"/>
          </a:bodyPr>
          <a:lstStyle/>
          <a:p>
            <a:r>
              <a:rPr lang="en-US" b="1" dirty="0" smtClean="0"/>
              <a:t>Cell mediated immunity</a:t>
            </a:r>
          </a:p>
          <a:p>
            <a:r>
              <a:rPr lang="en-US" b="1" dirty="0" smtClean="0"/>
              <a:t>CD4 cells</a:t>
            </a:r>
          </a:p>
          <a:p>
            <a:r>
              <a:rPr lang="en-US" dirty="0" smtClean="0"/>
              <a:t>CD4 cells that have been activated by an APC secrete cytokines, a protein that stimulates other lymphocytes.</a:t>
            </a:r>
          </a:p>
          <a:p>
            <a:r>
              <a:rPr lang="en-US" dirty="0" smtClean="0"/>
              <a:t>If B cells have contacted an antigen, the signal from the CD4 cell differentiates the B cell into an antibody producing cell.</a:t>
            </a:r>
          </a:p>
          <a:p>
            <a:r>
              <a:rPr lang="en-US" dirty="0" smtClean="0"/>
              <a:t>CD4 cells also play a role in stimulating CD8 cells to proliferate. </a:t>
            </a:r>
          </a:p>
          <a:p>
            <a:r>
              <a:rPr lang="en-US" dirty="0" smtClean="0">
                <a:hlinkClick r:id="rId2"/>
              </a:rPr>
              <a:t>http://highered.mcgraw-hill.com/sites/0072507470/student_view0/chapter22/animation__t-cell_dependent_antigens__quiz_2_.html</a:t>
            </a:r>
            <a:endParaRPr lang="en-US" dirty="0" smtClean="0"/>
          </a:p>
          <a:p>
            <a:endParaRPr lang="en-US" dirty="0" smtClean="0"/>
          </a:p>
          <a:p>
            <a:endParaRPr lang="en-US" dirty="0" smtClean="0"/>
          </a:p>
          <a:p>
            <a:endParaRPr lang="en-US" dirty="0" smtClean="0"/>
          </a:p>
          <a:p>
            <a:endParaRPr lang="en-US" dirty="0"/>
          </a:p>
        </p:txBody>
      </p:sp>
      <p:pic>
        <p:nvPicPr>
          <p:cNvPr id="108545" name="Picture 1"/>
          <p:cNvPicPr>
            <a:picLocks noChangeAspect="1" noChangeArrowheads="1"/>
          </p:cNvPicPr>
          <p:nvPr/>
        </p:nvPicPr>
        <p:blipFill>
          <a:blip r:embed="rId3" cstate="print"/>
          <a:srcRect/>
          <a:stretch>
            <a:fillRect/>
          </a:stretch>
        </p:blipFill>
        <p:spPr bwMode="auto">
          <a:xfrm>
            <a:off x="2743200" y="4724400"/>
            <a:ext cx="5791200" cy="1828800"/>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p:txBody>
          <a:bodyPr/>
          <a:lstStyle/>
          <a:p>
            <a:r>
              <a:rPr lang="en-US" b="1" dirty="0" err="1" smtClean="0"/>
              <a:t>Humoral</a:t>
            </a:r>
            <a:r>
              <a:rPr lang="en-US" b="1" dirty="0" smtClean="0"/>
              <a:t> Immunity</a:t>
            </a:r>
          </a:p>
          <a:p>
            <a:r>
              <a:rPr lang="en-US" b="1" dirty="0" smtClean="0"/>
              <a:t>B cells</a:t>
            </a:r>
            <a:r>
              <a:rPr lang="en-US" dirty="0" smtClean="0"/>
              <a:t> are involved in </a:t>
            </a:r>
            <a:r>
              <a:rPr lang="en-US" dirty="0" err="1" smtClean="0"/>
              <a:t>humoral</a:t>
            </a:r>
            <a:r>
              <a:rPr lang="en-US" dirty="0" smtClean="0"/>
              <a:t> immunity.</a:t>
            </a:r>
          </a:p>
          <a:p>
            <a:r>
              <a:rPr lang="en-US" dirty="0" smtClean="0"/>
              <a:t> B cells produce </a:t>
            </a:r>
            <a:r>
              <a:rPr lang="en-US" b="1" dirty="0" smtClean="0"/>
              <a:t>antibody</a:t>
            </a:r>
            <a:r>
              <a:rPr lang="en-US" dirty="0" smtClean="0"/>
              <a:t>.  The antibody produced by a B cell is specific for a particular antigen.</a:t>
            </a:r>
          </a:p>
          <a:p>
            <a:r>
              <a:rPr lang="en-US" dirty="0" smtClean="0"/>
              <a:t>There are </a:t>
            </a:r>
            <a:r>
              <a:rPr lang="en-US" b="1" dirty="0" smtClean="0"/>
              <a:t>two types of B cells</a:t>
            </a:r>
            <a:r>
              <a:rPr lang="en-US" dirty="0" smtClean="0"/>
              <a:t>:</a:t>
            </a:r>
          </a:p>
          <a:p>
            <a:pPr marL="514350" indent="-514350">
              <a:buAutoNum type="arabicPeriod"/>
            </a:pPr>
            <a:r>
              <a:rPr lang="en-US" b="1" dirty="0" smtClean="0"/>
              <a:t>Plasma Cells</a:t>
            </a:r>
          </a:p>
          <a:p>
            <a:pPr marL="514350" indent="-514350">
              <a:buAutoNum type="arabicPeriod"/>
            </a:pPr>
            <a:r>
              <a:rPr lang="en-US" b="1" dirty="0" smtClean="0"/>
              <a:t>Memory Cells</a:t>
            </a:r>
            <a:endParaRPr lang="en-US" b="1"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a:xfrm>
            <a:off x="0" y="1219200"/>
            <a:ext cx="4876800" cy="4906963"/>
          </a:xfrm>
        </p:spPr>
        <p:txBody>
          <a:bodyPr>
            <a:normAutofit fontScale="92500" lnSpcReduction="20000"/>
          </a:bodyPr>
          <a:lstStyle/>
          <a:p>
            <a:r>
              <a:rPr lang="en-US" b="1" dirty="0" err="1" smtClean="0"/>
              <a:t>Humoral</a:t>
            </a:r>
            <a:r>
              <a:rPr lang="en-US" b="1" dirty="0" smtClean="0"/>
              <a:t> immunity</a:t>
            </a:r>
          </a:p>
          <a:p>
            <a:r>
              <a:rPr lang="en-US" b="1" dirty="0" smtClean="0"/>
              <a:t>Plasma Cells</a:t>
            </a:r>
          </a:p>
          <a:p>
            <a:r>
              <a:rPr lang="en-US" dirty="0" smtClean="0"/>
              <a:t>A plasma cell encounters an antigen and secretes a specific antibody.</a:t>
            </a:r>
          </a:p>
          <a:p>
            <a:r>
              <a:rPr lang="en-US" dirty="0" smtClean="0"/>
              <a:t>Plasma cells are activated when they encounter an antigen and are stimulated by helper T cells.</a:t>
            </a:r>
          </a:p>
          <a:p>
            <a:r>
              <a:rPr lang="en-US" dirty="0" smtClean="0"/>
              <a:t>Plasma cells can produce more than 10 million antibodies in an hour.</a:t>
            </a:r>
            <a:endParaRPr lang="en-US" dirty="0"/>
          </a:p>
        </p:txBody>
      </p:sp>
      <p:pic>
        <p:nvPicPr>
          <p:cNvPr id="109570" name="Picture 2" descr="http://www.web-books.com/eLibrary/Medicine/Physiology/Immune/Bcell.gif"/>
          <p:cNvPicPr>
            <a:picLocks noChangeAspect="1" noChangeArrowheads="1"/>
          </p:cNvPicPr>
          <p:nvPr/>
        </p:nvPicPr>
        <p:blipFill>
          <a:blip r:embed="rId2" cstate="print"/>
          <a:srcRect/>
          <a:stretch>
            <a:fillRect/>
          </a:stretch>
        </p:blipFill>
        <p:spPr bwMode="auto">
          <a:xfrm>
            <a:off x="4705350" y="2286000"/>
            <a:ext cx="4438650" cy="2809876"/>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Acquired Immunity</a:t>
            </a:r>
            <a:endParaRPr lang="en-US" dirty="0"/>
          </a:p>
        </p:txBody>
      </p:sp>
      <p:sp>
        <p:nvSpPr>
          <p:cNvPr id="3" name="Content Placeholder 2"/>
          <p:cNvSpPr>
            <a:spLocks noGrp="1"/>
          </p:cNvSpPr>
          <p:nvPr>
            <p:ph idx="1"/>
          </p:nvPr>
        </p:nvSpPr>
        <p:spPr>
          <a:xfrm>
            <a:off x="457200" y="1143000"/>
            <a:ext cx="5029200" cy="5715000"/>
          </a:xfrm>
        </p:spPr>
        <p:txBody>
          <a:bodyPr>
            <a:normAutofit fontScale="77500" lnSpcReduction="20000"/>
          </a:bodyPr>
          <a:lstStyle/>
          <a:p>
            <a:r>
              <a:rPr lang="en-US" b="1" dirty="0" err="1" smtClean="0"/>
              <a:t>Humoral</a:t>
            </a:r>
            <a:r>
              <a:rPr lang="en-US" b="1" dirty="0" smtClean="0"/>
              <a:t> immunity</a:t>
            </a:r>
          </a:p>
          <a:p>
            <a:r>
              <a:rPr lang="en-US" b="1" dirty="0" smtClean="0"/>
              <a:t>Memory Cells</a:t>
            </a:r>
          </a:p>
          <a:p>
            <a:r>
              <a:rPr lang="en-US" dirty="0" smtClean="0"/>
              <a:t>Not all activated B cells become plasma cells.</a:t>
            </a:r>
          </a:p>
          <a:p>
            <a:r>
              <a:rPr lang="en-US" dirty="0" smtClean="0"/>
              <a:t>Some become memory cells and produce small amounts of antibody after an infection has been eliminated.</a:t>
            </a:r>
          </a:p>
          <a:p>
            <a:r>
              <a:rPr lang="en-US" dirty="0" smtClean="0"/>
              <a:t> If the same microorganism is encountered again, the memory cells change to plasma cells and begin producing antibody.</a:t>
            </a:r>
          </a:p>
          <a:p>
            <a:r>
              <a:rPr lang="en-US" dirty="0" smtClean="0"/>
              <a:t>This enables the immune system to attack rapidly and aggressively if there is re-infection.</a:t>
            </a:r>
            <a:endParaRPr lang="en-US" dirty="0"/>
          </a:p>
        </p:txBody>
      </p:sp>
      <p:pic>
        <p:nvPicPr>
          <p:cNvPr id="111618" name="Picture 2" descr="http://www.biology.arizona.edu/immunology/tutorials/immunology/graphics/clon_selection98.gif"/>
          <p:cNvPicPr>
            <a:picLocks noChangeAspect="1" noChangeArrowheads="1"/>
          </p:cNvPicPr>
          <p:nvPr/>
        </p:nvPicPr>
        <p:blipFill>
          <a:blip r:embed="rId2" cstate="print"/>
          <a:srcRect/>
          <a:stretch>
            <a:fillRect/>
          </a:stretch>
        </p:blipFill>
        <p:spPr bwMode="auto">
          <a:xfrm>
            <a:off x="5229044" y="2362200"/>
            <a:ext cx="3754412" cy="2362200"/>
          </a:xfrm>
          <a:prstGeom prst="rect">
            <a:avLst/>
          </a:prstGeom>
          <a:noFill/>
        </p:spPr>
      </p:pic>
      <p:sp>
        <p:nvSpPr>
          <p:cNvPr id="5" name="TextBox 4"/>
          <p:cNvSpPr txBox="1"/>
          <p:nvPr/>
        </p:nvSpPr>
        <p:spPr>
          <a:xfrm>
            <a:off x="5410200" y="5257800"/>
            <a:ext cx="3733800" cy="1477328"/>
          </a:xfrm>
          <a:prstGeom prst="rect">
            <a:avLst/>
          </a:prstGeom>
          <a:noFill/>
        </p:spPr>
        <p:txBody>
          <a:bodyPr wrap="square" rtlCol="0">
            <a:spAutoFit/>
          </a:bodyPr>
          <a:lstStyle/>
          <a:p>
            <a:r>
              <a:rPr lang="en-US" dirty="0" smtClean="0">
                <a:hlinkClick r:id="rId3"/>
              </a:rPr>
              <a:t>http://highered.mcgraw-hill.com/sites/0072495855/student_view0/chapter24/animation__the_immune_response.html</a:t>
            </a:r>
            <a:endParaRPr lang="en-US" dirty="0" smtClean="0"/>
          </a:p>
          <a:p>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Adaptive or Acquire Immunity</a:t>
            </a:r>
            <a:endParaRPr lang="en-US" dirty="0"/>
          </a:p>
        </p:txBody>
      </p:sp>
      <p:sp>
        <p:nvSpPr>
          <p:cNvPr id="3" name="Content Placeholder 2"/>
          <p:cNvSpPr>
            <a:spLocks noGrp="1"/>
          </p:cNvSpPr>
          <p:nvPr>
            <p:ph idx="1"/>
          </p:nvPr>
        </p:nvSpPr>
        <p:spPr>
          <a:xfrm>
            <a:off x="457200" y="1600201"/>
            <a:ext cx="8229600" cy="2209800"/>
          </a:xfrm>
        </p:spPr>
        <p:txBody>
          <a:bodyPr/>
          <a:lstStyle/>
          <a:p>
            <a:r>
              <a:rPr lang="en-US" b="1" dirty="0" smtClean="0"/>
              <a:t>Antibodies</a:t>
            </a:r>
          </a:p>
          <a:p>
            <a:pPr marL="514350" indent="-514350">
              <a:buAutoNum type="arabicPeriod"/>
            </a:pPr>
            <a:r>
              <a:rPr lang="en-US" dirty="0" smtClean="0"/>
              <a:t>Antibody structure and function</a:t>
            </a:r>
          </a:p>
          <a:p>
            <a:pPr marL="514350" indent="-514350">
              <a:buAutoNum type="arabicPeriod"/>
            </a:pPr>
            <a:r>
              <a:rPr lang="en-US" dirty="0" smtClean="0"/>
              <a:t>Disposal of antibody/antigen complex.</a:t>
            </a:r>
            <a:endParaRPr lang="en-US" dirty="0"/>
          </a:p>
        </p:txBody>
      </p:sp>
      <p:pic>
        <p:nvPicPr>
          <p:cNvPr id="112642" name="Picture 2" descr="http://passel.unl.edu/Image/siteImages/Antibody-antigenBindingLg.JPG"/>
          <p:cNvPicPr>
            <a:picLocks noChangeAspect="1" noChangeArrowheads="1"/>
          </p:cNvPicPr>
          <p:nvPr/>
        </p:nvPicPr>
        <p:blipFill>
          <a:blip r:embed="rId2" cstate="print"/>
          <a:srcRect/>
          <a:stretch>
            <a:fillRect/>
          </a:stretch>
        </p:blipFill>
        <p:spPr bwMode="auto">
          <a:xfrm>
            <a:off x="2362200" y="3400424"/>
            <a:ext cx="4610100" cy="34575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Adaptive or Acquired Immunity</a:t>
            </a:r>
            <a:endParaRPr lang="en-US" dirty="0"/>
          </a:p>
        </p:txBody>
      </p:sp>
      <p:sp>
        <p:nvSpPr>
          <p:cNvPr id="3" name="Content Placeholder 2"/>
          <p:cNvSpPr>
            <a:spLocks noGrp="1"/>
          </p:cNvSpPr>
          <p:nvPr>
            <p:ph idx="1"/>
          </p:nvPr>
        </p:nvSpPr>
        <p:spPr>
          <a:xfrm>
            <a:off x="0" y="914400"/>
            <a:ext cx="5410200" cy="5943600"/>
          </a:xfrm>
        </p:spPr>
        <p:txBody>
          <a:bodyPr>
            <a:normAutofit fontScale="85000" lnSpcReduction="10000"/>
          </a:bodyPr>
          <a:lstStyle/>
          <a:p>
            <a:r>
              <a:rPr lang="en-US" b="1" dirty="0" smtClean="0"/>
              <a:t>Antibody structure and function</a:t>
            </a:r>
          </a:p>
          <a:p>
            <a:r>
              <a:rPr lang="en-US" dirty="0" smtClean="0"/>
              <a:t>Antigens that elicit an antibody response are typically a protein or polysaccharide surface component of microbes.</a:t>
            </a:r>
          </a:p>
          <a:p>
            <a:r>
              <a:rPr lang="en-US" dirty="0" smtClean="0"/>
              <a:t>The antibody does not bind to the total antigen.</a:t>
            </a:r>
          </a:p>
          <a:p>
            <a:r>
              <a:rPr lang="en-US" dirty="0" smtClean="0"/>
              <a:t>A small accessible portion of antigen called an </a:t>
            </a:r>
            <a:r>
              <a:rPr lang="en-US" b="1" dirty="0" err="1" smtClean="0"/>
              <a:t>epitope</a:t>
            </a:r>
            <a:r>
              <a:rPr lang="en-US" b="1" dirty="0" smtClean="0"/>
              <a:t> or antigenic determinant </a:t>
            </a:r>
            <a:r>
              <a:rPr lang="en-US" dirty="0" smtClean="0"/>
              <a:t>is available for binding to the antibody.</a:t>
            </a:r>
          </a:p>
          <a:p>
            <a:r>
              <a:rPr lang="en-US" dirty="0" smtClean="0"/>
              <a:t>A single antigen has several </a:t>
            </a:r>
            <a:r>
              <a:rPr lang="en-US" dirty="0" err="1" smtClean="0"/>
              <a:t>epitopes</a:t>
            </a:r>
            <a:r>
              <a:rPr lang="en-US" dirty="0" smtClean="0"/>
              <a:t> and each </a:t>
            </a:r>
            <a:r>
              <a:rPr lang="en-US" dirty="0" err="1" smtClean="0"/>
              <a:t>epitope</a:t>
            </a:r>
            <a:r>
              <a:rPr lang="en-US" dirty="0" smtClean="0"/>
              <a:t> binds to a different antibody.</a:t>
            </a:r>
            <a:endParaRPr lang="en-US" dirty="0"/>
          </a:p>
        </p:txBody>
      </p:sp>
      <p:pic>
        <p:nvPicPr>
          <p:cNvPr id="113666" name="Picture 2"/>
          <p:cNvPicPr>
            <a:picLocks noChangeAspect="1" noChangeArrowheads="1"/>
          </p:cNvPicPr>
          <p:nvPr/>
        </p:nvPicPr>
        <p:blipFill>
          <a:blip r:embed="rId2" cstate="print"/>
          <a:srcRect/>
          <a:stretch>
            <a:fillRect/>
          </a:stretch>
        </p:blipFill>
        <p:spPr bwMode="auto">
          <a:xfrm>
            <a:off x="5181600" y="2286000"/>
            <a:ext cx="3962400" cy="28194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Custom 8">
      <a:dk1>
        <a:sysClr val="windowText" lastClr="000000"/>
      </a:dk1>
      <a:lt1>
        <a:srgbClr val="FFCC9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2252</TotalTime>
  <Words>6172</Words>
  <Application>Microsoft Macintosh PowerPoint</Application>
  <PresentationFormat>On-screen Show (4:3)</PresentationFormat>
  <Paragraphs>697</Paragraphs>
  <Slides>123</Slides>
  <Notes>0</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Office Theme</vt:lpstr>
      <vt:lpstr>Unit 5</vt:lpstr>
      <vt:lpstr>Lesson 1</vt:lpstr>
      <vt:lpstr>Lesson 2</vt:lpstr>
      <vt:lpstr>Infectious Disease Classification</vt:lpstr>
      <vt:lpstr>Infectious Disease Classification</vt:lpstr>
      <vt:lpstr>Infectious Disease Classification</vt:lpstr>
      <vt:lpstr>Infectious Disease Classification</vt:lpstr>
      <vt:lpstr>Infectious Disease Classification</vt:lpstr>
      <vt:lpstr>Infectious Disease Classification</vt:lpstr>
      <vt:lpstr>Infectious Disease Classification</vt:lpstr>
      <vt:lpstr>Infectious Disease Classification</vt:lpstr>
      <vt:lpstr>Infectious Disease Classification</vt:lpstr>
      <vt:lpstr>Transmission Infectious Disease</vt:lpstr>
      <vt:lpstr>Transmission Infectious Disease</vt:lpstr>
      <vt:lpstr>Transmission Infectious Disease</vt:lpstr>
      <vt:lpstr>Transmission Infectious Disease</vt:lpstr>
      <vt:lpstr>Transmission Infectious Disease</vt:lpstr>
      <vt:lpstr>Transmission Infectious Disease</vt:lpstr>
      <vt:lpstr>Prevention</vt:lpstr>
      <vt:lpstr>Lesson 3</vt:lpstr>
      <vt:lpstr>Stages of Infection</vt:lpstr>
      <vt:lpstr>Stages of Infection</vt:lpstr>
      <vt:lpstr>Stages of Infection</vt:lpstr>
      <vt:lpstr>Stages of Infection</vt:lpstr>
      <vt:lpstr>Diagnostic Tests- Traditional</vt:lpstr>
      <vt:lpstr>Diagnostic Tests - Traditional</vt:lpstr>
      <vt:lpstr>Diagnostic Tests-Traditional</vt:lpstr>
      <vt:lpstr>Diagnostic Tests-Traditional</vt:lpstr>
      <vt:lpstr>Diagnostic Tests- Traditional</vt:lpstr>
      <vt:lpstr>Diagnostic Tests- ELISA</vt:lpstr>
      <vt:lpstr>Diagnostic Tests- ELISA</vt:lpstr>
      <vt:lpstr>Molecular Diagnostic Tests</vt:lpstr>
      <vt:lpstr>Molecular Diagnostic Tests</vt:lpstr>
      <vt:lpstr>Epidemiology</vt:lpstr>
      <vt:lpstr>Epidemiology</vt:lpstr>
      <vt:lpstr>Epidemiology</vt:lpstr>
      <vt:lpstr>Epidemiology</vt:lpstr>
      <vt:lpstr>Epidemiology</vt:lpstr>
      <vt:lpstr>Epidemiology</vt:lpstr>
      <vt:lpstr>Epidemiology</vt:lpstr>
      <vt:lpstr>Epidemiology (descriptive)</vt:lpstr>
      <vt:lpstr>Epidemiology</vt:lpstr>
      <vt:lpstr>Epidemiology</vt:lpstr>
      <vt:lpstr>Epidemiology (cohort study)</vt:lpstr>
      <vt:lpstr>Epidemiology</vt:lpstr>
      <vt:lpstr>Epidemiology</vt:lpstr>
      <vt:lpstr>Epidemiology</vt:lpstr>
      <vt:lpstr>Epidemiology</vt:lpstr>
      <vt:lpstr>Lesson 4</vt:lpstr>
      <vt:lpstr>Origin of SARS &amp; Evolution</vt:lpstr>
      <vt:lpstr>Origin of SARS and Evolution</vt:lpstr>
      <vt:lpstr>Identification of SARS virus</vt:lpstr>
      <vt:lpstr>Identification of SARS virus</vt:lpstr>
      <vt:lpstr>Identification of SARS virus</vt:lpstr>
      <vt:lpstr>PowerPoint Presentation</vt:lpstr>
      <vt:lpstr>Identification of SARS virus</vt:lpstr>
      <vt:lpstr>Identification of SARS virus</vt:lpstr>
      <vt:lpstr>Patient Diagnostics -SARS</vt:lpstr>
      <vt:lpstr>Patient Diagnostics</vt:lpstr>
      <vt:lpstr>Patient Diagnosis</vt:lpstr>
      <vt:lpstr>Patient Diagnostics</vt:lpstr>
      <vt:lpstr>Lesson 5</vt:lpstr>
      <vt:lpstr>Immunology</vt:lpstr>
      <vt:lpstr>Immunology</vt:lpstr>
      <vt:lpstr>Immunology</vt:lpstr>
      <vt:lpstr>Immunology</vt:lpstr>
      <vt:lpstr>Innate or Non –Specific Immunity</vt:lpstr>
      <vt:lpstr>Innate or Non-Specific Immunity</vt:lpstr>
      <vt:lpstr>Innate or Non-specific Immunity</vt:lpstr>
      <vt:lpstr>Innate or Non-specific Immunity</vt:lpstr>
      <vt:lpstr>Innate or Non-specific Immumity</vt:lpstr>
      <vt:lpstr>Innate or Non-specific Immunity</vt:lpstr>
      <vt:lpstr>Innate or Non-specific Immunity</vt:lpstr>
      <vt:lpstr>Innate or Non-specific Immunity</vt:lpstr>
      <vt:lpstr>Innate or Non-specific Immunity</vt:lpstr>
      <vt:lpstr>Innate or Non-specific Immunity</vt:lpstr>
      <vt:lpstr>Innate or Non-Specific Immunity</vt:lpstr>
      <vt:lpstr>Innate or Non Specific Immunity</vt:lpstr>
      <vt:lpstr>Innate or Non-specific Immunity</vt:lpstr>
      <vt:lpstr>Innate or Non-specific Immunity</vt:lpstr>
      <vt:lpstr>Innate or Non-specific Immunity</vt:lpstr>
      <vt:lpstr>Innate of Non-specific Immunity</vt:lpstr>
      <vt:lpstr>Innate or Non-specific Immunity</vt:lpstr>
      <vt:lpstr>Innate or Non-specific Immunity</vt:lpstr>
      <vt:lpstr>Adaptive or Acquired Immunity</vt:lpstr>
      <vt:lpstr>Adaptive or Acquire Immunity</vt:lpstr>
      <vt:lpstr>Adaptive or Acquired Immunity</vt:lpstr>
      <vt:lpstr>Adaptive or Acquired Immunity</vt:lpstr>
      <vt:lpstr>Adaptive or Acquire Immunity</vt:lpstr>
      <vt:lpstr>Adaptive or Acquire Immunity</vt:lpstr>
      <vt:lpstr>Adaptive or Acquire Immunity</vt:lpstr>
      <vt:lpstr>Adaptive or Acquire Immunity</vt:lpstr>
      <vt:lpstr>Adaptive or Acquired Immunity</vt:lpstr>
      <vt:lpstr>Adaptive or Acquired Immunity</vt:lpstr>
      <vt:lpstr>Adaptive or Acquired Immunity</vt:lpstr>
      <vt:lpstr>Adaptive or Acquired Immunity</vt:lpstr>
      <vt:lpstr>Adaptive or Acquired Immunity</vt:lpstr>
      <vt:lpstr>Adaptive or Acquire Immunity</vt:lpstr>
      <vt:lpstr>Adaptive or Acquired Immunity</vt:lpstr>
      <vt:lpstr>Adaptive or Acquired Immunity</vt:lpstr>
      <vt:lpstr>Adaptive or Acquired Immunity</vt:lpstr>
      <vt:lpstr>Adaptive or Acquired Immunity</vt:lpstr>
      <vt:lpstr>PowerPoint Presentation</vt:lpstr>
      <vt:lpstr>Adaptive or Acquire Immunity</vt:lpstr>
      <vt:lpstr>PowerPoint Presentation</vt:lpstr>
      <vt:lpstr>Adaptive or Acquire Immunity</vt:lpstr>
      <vt:lpstr>PowerPoint Presentation</vt:lpstr>
      <vt:lpstr>Adaptive or Acquired Immunity</vt:lpstr>
      <vt:lpstr>PowerPoint Presentation</vt:lpstr>
      <vt:lpstr>Adaptive or Acquired Immunity</vt:lpstr>
      <vt:lpstr>Lesson 6</vt:lpstr>
      <vt:lpstr>Lesson 6</vt:lpstr>
      <vt:lpstr>Lesson 5</vt:lpstr>
      <vt:lpstr>Vaccines</vt:lpstr>
      <vt:lpstr>Vaccines</vt:lpstr>
      <vt:lpstr>Vaccines</vt:lpstr>
      <vt:lpstr>Vaccines</vt:lpstr>
      <vt:lpstr>Vaccines</vt:lpstr>
      <vt:lpstr>Vaccines</vt:lpstr>
      <vt:lpstr>Vaccines</vt:lpstr>
      <vt:lpstr>Vaccines</vt:lpstr>
      <vt:lpstr>Vaccines</vt:lpstr>
      <vt:lpstr>Vaccines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dc:title>
  <dc:creator>JPriest</dc:creator>
  <cp:lastModifiedBy>James Dixon</cp:lastModifiedBy>
  <cp:revision>292</cp:revision>
  <dcterms:created xsi:type="dcterms:W3CDTF">2012-08-09T11:49:10Z</dcterms:created>
  <dcterms:modified xsi:type="dcterms:W3CDTF">2014-05-02T18:18:50Z</dcterms:modified>
</cp:coreProperties>
</file>