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81" r:id="rId21"/>
    <p:sldId id="277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0"/>
  </p:normalViewPr>
  <p:slideViewPr>
    <p:cSldViewPr>
      <p:cViewPr varScale="1">
        <p:scale>
          <a:sx n="107" d="100"/>
          <a:sy n="107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CD394-7E06-44EE-9B49-F67DA54E821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2416F-01FB-4A71-BC7A-7CFC9E91C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important</a:t>
            </a:r>
            <a:r>
              <a:rPr lang="en-US" baseline="0" dirty="0" smtClean="0"/>
              <a:t> to include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416F-01FB-4A71-BC7A-7CFC9E91C9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711347-9488-4528-B58E-2CDC1EF133D0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B6B80-EE0F-4621-AAE6-EEC1CD87689D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47AA3-C9AC-4CCB-82F7-1742FB4FC982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01038-2366-4C8D-B4A2-B402598EBCB7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0AB64-ED56-468D-9B50-52AD079A8A4F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2AEE92-1370-4068-8F0A-3427596ECEE3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285C7-B8C4-4DD2-9BD3-5433721BF3D0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D8264-A0D1-4729-8A4F-7DA1955E92EB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E3B93-39A3-4601-B088-628C5AAC9344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9E76CF-ACA5-4591-9A3A-FA40998D4498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144363-784F-414C-90F7-248FFA58D31D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A0528E-3D26-482F-AF0A-352E141C425F}" type="datetime1">
              <a:rPr lang="en-US" smtClean="0"/>
              <a:pPr/>
              <a:t>4/14/2010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4CBBDB-5818-4C66-8033-86BC6750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Engineering Transcription Factors with Novel DNA-Binding Specificity using Comparative Genomics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Tasha A. Desai, Dmitry A. </a:t>
            </a:r>
            <a:r>
              <a:rPr lang="en-US" dirty="0" err="1" smtClean="0">
                <a:latin typeface="Calibri" pitchFamily="34" charset="0"/>
              </a:rPr>
              <a:t>Rodionov</a:t>
            </a:r>
            <a:r>
              <a:rPr lang="en-US" dirty="0" smtClean="0">
                <a:latin typeface="Calibri" pitchFamily="34" charset="0"/>
              </a:rPr>
              <a:t>, Mikhail S. </a:t>
            </a:r>
            <a:r>
              <a:rPr lang="en-US" dirty="0" err="1" smtClean="0">
                <a:latin typeface="Calibri" pitchFamily="34" charset="0"/>
              </a:rPr>
              <a:t>Gelfand</a:t>
            </a:r>
            <a:r>
              <a:rPr lang="en-US" dirty="0" smtClean="0">
                <a:latin typeface="Calibri" pitchFamily="34" charset="0"/>
              </a:rPr>
              <a:t>, Eric J. </a:t>
            </a:r>
            <a:r>
              <a:rPr lang="en-US" dirty="0" err="1" smtClean="0">
                <a:latin typeface="Calibri" pitchFamily="34" charset="0"/>
              </a:rPr>
              <a:t>Alm</a:t>
            </a:r>
            <a:r>
              <a:rPr lang="en-US" dirty="0" smtClean="0">
                <a:latin typeface="Calibri" pitchFamily="34" charset="0"/>
              </a:rPr>
              <a:t>, and Christopher V. </a:t>
            </a:r>
            <a:r>
              <a:rPr lang="en-US" dirty="0" err="1" smtClean="0">
                <a:latin typeface="Calibri" pitchFamily="34" charset="0"/>
              </a:rPr>
              <a:t>Rao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11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Alvin Chen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20.385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April 14, 2010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0" y="1828800"/>
            <a:ext cx="4191000" cy="4233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CRP1 – Strong activation in </a:t>
            </a:r>
            <a:r>
              <a:rPr lang="en-US" dirty="0" err="1" smtClean="0">
                <a:latin typeface="Calibri" pitchFamily="34" charset="0"/>
              </a:rPr>
              <a:t>atc</a:t>
            </a:r>
            <a:r>
              <a:rPr lang="en-US" dirty="0" smtClean="0">
                <a:latin typeface="Calibri" pitchFamily="34" charset="0"/>
              </a:rPr>
              <a:t>- and </a:t>
            </a:r>
            <a:r>
              <a:rPr lang="en-US" dirty="0" err="1" smtClean="0">
                <a:latin typeface="Calibri" pitchFamily="34" charset="0"/>
              </a:rPr>
              <a:t>atc</a:t>
            </a:r>
            <a:r>
              <a:rPr lang="en-US" dirty="0" smtClean="0">
                <a:latin typeface="Calibri" pitchFamily="34" charset="0"/>
              </a:rPr>
              <a:t>+ (most severe changes)</a:t>
            </a:r>
          </a:p>
          <a:p>
            <a:r>
              <a:rPr lang="en-US" dirty="0" smtClean="0">
                <a:latin typeface="Calibri" pitchFamily="34" charset="0"/>
              </a:rPr>
              <a:t>CRP4 able to bind to Om4 and activate reporter in dose-dependent manner</a:t>
            </a:r>
          </a:p>
          <a:p>
            <a:r>
              <a:rPr lang="en-US" dirty="0" smtClean="0">
                <a:latin typeface="Calibri" pitchFamily="34" charset="0"/>
              </a:rPr>
              <a:t>CRP7 activates Om7 only in absence of inducer </a:t>
            </a:r>
          </a:p>
          <a:p>
            <a:r>
              <a:rPr lang="en-US" dirty="0" smtClean="0">
                <a:latin typeface="Calibri" pitchFamily="34" charset="0"/>
              </a:rPr>
              <a:t>CRP5 weakly activates reporter (25% of wild-type level)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10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Four of Eight Mutants Can Activate Their Cognate Operator (sort of…)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4038600" cy="314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3857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11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Dose Response of CRP7/Om7 Pairing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0" y="1905000"/>
            <a:ext cx="4114800" cy="3810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CRP7-Om7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combination is active only at low levels of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atc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>
                <a:latin typeface="Calibri" pitchFamily="34" charset="0"/>
              </a:rPr>
              <a:t>Moderate decrease (25%) in cell density at higher </a:t>
            </a:r>
            <a:r>
              <a:rPr lang="en-US" sz="2700" noProof="0" dirty="0" err="1" smtClean="0">
                <a:latin typeface="Calibri" pitchFamily="34" charset="0"/>
              </a:rPr>
              <a:t>atc</a:t>
            </a:r>
            <a:r>
              <a:rPr lang="en-US" sz="2700" noProof="0" dirty="0" smtClean="0">
                <a:latin typeface="Calibri" pitchFamily="34" charset="0"/>
              </a:rPr>
              <a:t> concentrations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>
                <a:latin typeface="Calibri" pitchFamily="34" charset="0"/>
              </a:rPr>
              <a:t>Suggests </a:t>
            </a:r>
            <a:r>
              <a:rPr lang="en-US" sz="2700" noProof="0" dirty="0" err="1" smtClean="0">
                <a:latin typeface="Calibri" pitchFamily="34" charset="0"/>
              </a:rPr>
              <a:t>som</a:t>
            </a:r>
            <a:r>
              <a:rPr lang="en-US" sz="2700" dirty="0" smtClean="0">
                <a:latin typeface="Calibri" pitchFamily="34" charset="0"/>
              </a:rPr>
              <a:t>e level of toxicity due to CRP7/Om7 pairing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 b="50746"/>
          <a:stretch>
            <a:fillRect/>
          </a:stretch>
        </p:blipFill>
        <p:spPr bwMode="auto">
          <a:xfrm>
            <a:off x="457200" y="2209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12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Analysis of Pairing CRP &amp; Operator Mutations (</a:t>
            </a:r>
            <a:r>
              <a:rPr lang="en-US" dirty="0" err="1" smtClean="0">
                <a:latin typeface="Calibri" pitchFamily="34" charset="0"/>
              </a:rPr>
              <a:t>atc</a:t>
            </a:r>
            <a:r>
              <a:rPr lang="en-US" dirty="0" smtClean="0">
                <a:latin typeface="Calibri" pitchFamily="34" charset="0"/>
              </a:rPr>
              <a:t>-)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0" y="1905000"/>
            <a:ext cx="4114800" cy="3810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Strong activation by CRP6/Om7 pair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>
                <a:latin typeface="Calibri" pitchFamily="34" charset="0"/>
              </a:rPr>
              <a:t>Weak activation by CRP5/Om4 pair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>
                <a:latin typeface="Calibri" pitchFamily="34" charset="0"/>
              </a:rPr>
              <a:t>Non-specific mutations in Om6 prevent CRP6 and CRP7 from binding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13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Analysis of Pairing CRP &amp; Operator Mutations (</a:t>
            </a:r>
            <a:r>
              <a:rPr lang="en-US" dirty="0" err="1" smtClean="0">
                <a:latin typeface="Calibri" pitchFamily="34" charset="0"/>
              </a:rPr>
              <a:t>atc</a:t>
            </a:r>
            <a:r>
              <a:rPr lang="en-US" dirty="0" smtClean="0">
                <a:latin typeface="Calibri" pitchFamily="34" charset="0"/>
              </a:rPr>
              <a:t>+)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0" y="1905000"/>
            <a:ext cx="4114800" cy="3810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CRP1 able to activate Om1 and Om3 (non-specific interaction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has effect on affinity)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>
                <a:latin typeface="Calibri" pitchFamily="34" charset="0"/>
              </a:rPr>
              <a:t>Om4 activated by CRP4/</a:t>
            </a:r>
            <a:r>
              <a:rPr lang="en-US" sz="2700" noProof="0" dirty="0" err="1" smtClean="0">
                <a:latin typeface="Calibri" pitchFamily="34" charset="0"/>
              </a:rPr>
              <a:t>CRPwt</a:t>
            </a:r>
            <a:r>
              <a:rPr lang="en-US" sz="2700" noProof="0" dirty="0" smtClean="0">
                <a:latin typeface="Calibri" pitchFamily="34" charset="0"/>
              </a:rPr>
              <a:t> (strong) and CRP5/CRP7 (weak)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>
                <a:latin typeface="Calibri" pitchFamily="34" charset="0"/>
              </a:rPr>
              <a:t>CRP5 can weakly activate Om4 in + and – </a:t>
            </a:r>
            <a:r>
              <a:rPr lang="en-US" sz="2700" noProof="0" dirty="0" err="1" smtClean="0">
                <a:latin typeface="Calibri" pitchFamily="34" charset="0"/>
              </a:rPr>
              <a:t>atc</a:t>
            </a:r>
            <a:r>
              <a:rPr lang="en-US" sz="2700" noProof="0" dirty="0" smtClean="0">
                <a:latin typeface="Calibri" pitchFamily="34" charset="0"/>
              </a:rPr>
              <a:t> conditions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t="48665"/>
          <a:stretch>
            <a:fillRect/>
          </a:stretch>
        </p:blipFill>
        <p:spPr bwMode="auto">
          <a:xfrm>
            <a:off x="685800" y="2133600"/>
            <a:ext cx="3857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14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Optimization by Genetic Screening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81827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0" y="1905000"/>
            <a:ext cx="4114800" cy="3810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Randomized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the middle six positions of Om5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>
                <a:latin typeface="Calibri" pitchFamily="34" charset="0"/>
              </a:rPr>
              <a:t>Found three variants with increased activity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latin typeface="Calibri" pitchFamily="34" charset="0"/>
              </a:rPr>
              <a:t>Result doesn’t approach wild-type levels, but demonstrates that computational designs can be improved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Mode of binding is identical with the CRP family of regulators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If CRP binds to operator, it will activate transcription 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Limited cross-talk between species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15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Key Assumptions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16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Concerns - Uh oh!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1524000"/>
            <a:ext cx="8229600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Need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 proofread figures and text! (for example, mistakes in fig. 5A and caption of fig. 6)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Conditions questionable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– grew strains in glucose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Should show protein levels and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binding affinity/specificity by protein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footprinting</a:t>
            </a: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aseline="0" dirty="0" smtClean="0">
              <a:latin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Need to have possible explanations for unexpected behavior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aseline="0" dirty="0" smtClean="0">
              <a:latin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Paper goes overboard in proclaiming its success (at most just 1 of 8 mutants successful)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Comparative genomics is a </a:t>
            </a:r>
            <a:r>
              <a:rPr lang="en-US" i="1" dirty="0" smtClean="0">
                <a:latin typeface="Calibri" pitchFamily="34" charset="0"/>
              </a:rPr>
              <a:t>possibly </a:t>
            </a:r>
            <a:r>
              <a:rPr lang="en-US" dirty="0" smtClean="0">
                <a:latin typeface="Calibri" pitchFamily="34" charset="0"/>
              </a:rPr>
              <a:t>useful tool for transcription factor engineering</a:t>
            </a:r>
          </a:p>
          <a:p>
            <a:r>
              <a:rPr lang="en-US" dirty="0" smtClean="0">
                <a:latin typeface="Calibri" pitchFamily="34" charset="0"/>
              </a:rPr>
              <a:t>Can </a:t>
            </a:r>
            <a:r>
              <a:rPr lang="en-US" i="1" dirty="0" smtClean="0">
                <a:latin typeface="Calibri" pitchFamily="34" charset="0"/>
              </a:rPr>
              <a:t>possibly </a:t>
            </a:r>
            <a:r>
              <a:rPr lang="en-US" dirty="0" smtClean="0">
                <a:latin typeface="Calibri" pitchFamily="34" charset="0"/>
              </a:rPr>
              <a:t>use mutual information between transcription factors and DNA-binding site to inform protein engineering</a:t>
            </a:r>
          </a:p>
          <a:p>
            <a:r>
              <a:rPr lang="en-US" dirty="0" smtClean="0">
                <a:latin typeface="Calibri" pitchFamily="34" charset="0"/>
              </a:rPr>
              <a:t>Our understanding of simple protein-DNA interaction is limited (CRP7/Om7)</a:t>
            </a:r>
          </a:p>
          <a:p>
            <a:r>
              <a:rPr lang="en-US" dirty="0" smtClean="0">
                <a:latin typeface="Calibri" pitchFamily="34" charset="0"/>
              </a:rPr>
              <a:t>Bases that do not contact CRP can have impact in binding affinity</a:t>
            </a:r>
          </a:p>
          <a:p>
            <a:r>
              <a:rPr lang="en-US" dirty="0" smtClean="0">
                <a:latin typeface="Calibri" pitchFamily="34" charset="0"/>
              </a:rPr>
              <a:t>Possible to create orthogonal pathways with small number of mutations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smtClean="0">
                <a:latin typeface="Calibri" pitchFamily="34" charset="0"/>
              </a:rPr>
              <a:pPr/>
              <a:t>17</a:t>
            </a:fld>
            <a:endParaRPr lang="en-US" sz="14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Significance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001000" cy="122016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Design of Genetic Networks with Specified Functions by Evolution </a:t>
            </a:r>
            <a:r>
              <a:rPr lang="en-US" sz="3600" i="1" dirty="0" smtClean="0">
                <a:latin typeface="Calibri" pitchFamily="34" charset="0"/>
              </a:rPr>
              <a:t>in </a:t>
            </a:r>
            <a:r>
              <a:rPr lang="en-US" sz="3600" i="1" dirty="0" err="1" smtClean="0">
                <a:latin typeface="Calibri" pitchFamily="34" charset="0"/>
              </a:rPr>
              <a:t>silico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Paul Francois and Vincent Hakim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18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11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Alvin Chen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20.385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April 14, 2010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39433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19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List of Possible Reactions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Study of the relationship of genome structure and function across different species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Uses information based on selection patterns to help understand functions of genes and evolutionary processes that act on genomes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Can comparative genomics inform the design of bacterial transcription factors?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2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Comparative Genomics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Three Obtained </a:t>
            </a:r>
            <a:r>
              <a:rPr lang="en-US" dirty="0" err="1" smtClean="0">
                <a:latin typeface="Calibri" pitchFamily="34" charset="0"/>
              </a:rPr>
              <a:t>Bistable</a:t>
            </a:r>
            <a:r>
              <a:rPr lang="en-US" dirty="0" smtClean="0">
                <a:latin typeface="Calibri" pitchFamily="34" charset="0"/>
              </a:rPr>
              <a:t> Switches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4724400" cy="530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2971800" cy="47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21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Evolutionary Process Leads to Development of Oscillatory Network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Reporter System Works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 descr="Figure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191000" cy="297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066800" y="4800600"/>
            <a:ext cx="7162800" cy="1143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100" dirty="0" smtClean="0">
                <a:latin typeface="Calibri" pitchFamily="34" charset="0"/>
              </a:rPr>
              <a:t>In wild type cells, </a:t>
            </a:r>
            <a:r>
              <a:rPr lang="en-US" sz="2100" i="1" dirty="0" err="1" smtClean="0">
                <a:latin typeface="Calibri" pitchFamily="34" charset="0"/>
              </a:rPr>
              <a:t>lacZ-gfp</a:t>
            </a:r>
            <a:r>
              <a:rPr lang="en-US" sz="2100" i="1" dirty="0" smtClean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 reporter is active; inactive for </a:t>
            </a:r>
            <a:r>
              <a:rPr lang="en-US" sz="2100" i="1" dirty="0" err="1" smtClean="0">
                <a:latin typeface="Calibri" pitchFamily="34" charset="0"/>
              </a:rPr>
              <a:t>crp</a:t>
            </a:r>
            <a:r>
              <a:rPr lang="en-US" sz="2100" i="1" dirty="0" smtClean="0">
                <a:latin typeface="Calibri" pitchFamily="34" charset="0"/>
              </a:rPr>
              <a:t>-</a:t>
            </a:r>
            <a:endParaRPr lang="en-US" sz="2100" dirty="0" smtClean="0">
              <a:latin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100" dirty="0" err="1" smtClean="0">
                <a:latin typeface="Calibri" pitchFamily="34" charset="0"/>
              </a:rPr>
              <a:t>pCRP</a:t>
            </a:r>
            <a:r>
              <a:rPr lang="en-US" sz="2100" dirty="0" smtClean="0">
                <a:latin typeface="Calibri" pitchFamily="34" charset="0"/>
              </a:rPr>
              <a:t> can complement </a:t>
            </a:r>
            <a:r>
              <a:rPr lang="en-US" sz="2100" i="1" dirty="0" err="1" smtClean="0">
                <a:latin typeface="Calibri" pitchFamily="34" charset="0"/>
              </a:rPr>
              <a:t>crp</a:t>
            </a:r>
            <a:r>
              <a:rPr lang="en-US" sz="2100" i="1" dirty="0" smtClean="0">
                <a:latin typeface="Calibri" pitchFamily="34" charset="0"/>
              </a:rPr>
              <a:t>- </a:t>
            </a:r>
            <a:r>
              <a:rPr lang="en-US" sz="2100" dirty="0" smtClean="0">
                <a:latin typeface="Calibri" pitchFamily="34" charset="0"/>
              </a:rPr>
              <a:t>background when induced by </a:t>
            </a:r>
            <a:r>
              <a:rPr lang="en-US" sz="2100" dirty="0" err="1" smtClean="0">
                <a:latin typeface="Calibri" pitchFamily="34" charset="0"/>
              </a:rPr>
              <a:t>atc</a:t>
            </a:r>
            <a:endParaRPr lang="en-US" sz="2100" dirty="0" smtClean="0">
              <a:latin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Surprisingly, in presence of </a:t>
            </a:r>
            <a:r>
              <a:rPr kumimoji="0" lang="en-US" sz="2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atc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moderate inhibition of expression occurred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CRP binds cAMP, causing a conformational change which allows it to bind to various promoters, including the </a:t>
            </a:r>
            <a:r>
              <a:rPr lang="en-US" dirty="0" err="1" smtClean="0">
                <a:latin typeface="Calibri" pitchFamily="34" charset="0"/>
              </a:rPr>
              <a:t>lac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operon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Previous study shows that small number of AA’s can determine specificity of CRP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Predicted that Arg180/ Glu181/Arg185 make direct contact with DNA bases in major groove in </a:t>
            </a:r>
            <a:r>
              <a:rPr lang="en-US" i="1" dirty="0" smtClean="0">
                <a:latin typeface="Calibri" pitchFamily="34" charset="0"/>
              </a:rPr>
              <a:t>E. coli </a:t>
            </a:r>
            <a:r>
              <a:rPr lang="en-US" dirty="0" smtClean="0">
                <a:latin typeface="Calibri" pitchFamily="34" charset="0"/>
              </a:rPr>
              <a:t>CRP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3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cAMP Receptor Protein (CRP)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169" t="11268" r="9859" b="7981"/>
          <a:stretch>
            <a:fillRect/>
          </a:stretch>
        </p:blipFill>
        <p:spPr bwMode="auto">
          <a:xfrm>
            <a:off x="533400" y="1600200"/>
            <a:ext cx="358671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52578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latin typeface="Calibri" pitchFamily="34" charset="0"/>
              </a:rPr>
              <a:t>Schultz</a:t>
            </a:r>
            <a:r>
              <a:rPr lang="fr-FR" sz="1400" dirty="0" smtClean="0">
                <a:latin typeface="Calibri" pitchFamily="34" charset="0"/>
              </a:rPr>
              <a:t> et al., </a:t>
            </a:r>
            <a:r>
              <a:rPr lang="fr-FR" sz="1400" i="1" dirty="0" smtClean="0">
                <a:latin typeface="Calibri" pitchFamily="34" charset="0"/>
              </a:rPr>
              <a:t>Science, </a:t>
            </a:r>
            <a:r>
              <a:rPr lang="fr-FR" sz="1400" dirty="0" smtClean="0">
                <a:latin typeface="Calibri" pitchFamily="34" charset="0"/>
              </a:rPr>
              <a:t>(1991) 253(5023): 1004 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Tested correlations between residue identity and target DNA-binding sequence determined from previous study (wanted to figure out binding patterns)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Generated eight variants of </a:t>
            </a:r>
            <a:r>
              <a:rPr lang="en-US" i="1" dirty="0" smtClean="0">
                <a:latin typeface="Calibri" pitchFamily="34" charset="0"/>
              </a:rPr>
              <a:t>E. Coli </a:t>
            </a:r>
            <a:r>
              <a:rPr lang="en-US" dirty="0" smtClean="0">
                <a:latin typeface="Calibri" pitchFamily="34" charset="0"/>
              </a:rPr>
              <a:t>CRP and tested whether they could bind to cognate operator sequence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All variants were mutated at Arg180/Glu181/Arg185 triad of CRP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Operator mutated in </a:t>
            </a:r>
            <a:r>
              <a:rPr lang="en-US" i="1" dirty="0" err="1" smtClean="0">
                <a:latin typeface="Calibri" pitchFamily="34" charset="0"/>
              </a:rPr>
              <a:t>lacZ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promoter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LacZ</a:t>
            </a:r>
            <a:r>
              <a:rPr lang="en-US" dirty="0" smtClean="0">
                <a:latin typeface="Calibri" pitchFamily="34" charset="0"/>
              </a:rPr>
              <a:t> was fused to GFP so that fluorescence could be used as a readout of promoter activity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/>
              <a:pPr/>
              <a:t>4</a:t>
            </a:fld>
            <a:endParaRPr lang="en-US" sz="1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Overview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5339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5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Operator Site Mutations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447800" y="4648200"/>
            <a:ext cx="55626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latin typeface="Calibri" pitchFamily="34" charset="0"/>
              </a:rPr>
              <a:t>Bolded bases denote mutations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latin typeface="Calibri" pitchFamily="34" charset="0"/>
              </a:rPr>
              <a:t>Shaded </a:t>
            </a:r>
            <a:r>
              <a:rPr lang="en-US" sz="2700" dirty="0">
                <a:latin typeface="Calibri" pitchFamily="34" charset="0"/>
              </a:rPr>
              <a:t>columns denote bases that make direct contact to side chains in WT </a:t>
            </a:r>
            <a:r>
              <a:rPr lang="en-US" sz="2700" dirty="0" smtClean="0">
                <a:latin typeface="Calibri" pitchFamily="34" charset="0"/>
              </a:rPr>
              <a:t>CRP</a:t>
            </a: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aseline="0" dirty="0" smtClean="0">
                <a:latin typeface="Calibri" pitchFamily="34" charset="0"/>
              </a:rPr>
              <a:t>Arg180</a:t>
            </a:r>
            <a:r>
              <a:rPr lang="en-US" sz="2700" dirty="0" smtClean="0">
                <a:latin typeface="Calibri" pitchFamily="34" charset="0"/>
              </a:rPr>
              <a:t> contacts G5, Glu181 contacts C5, Arg185 contacts G7/T8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5867400" cy="33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smtClean="0">
                <a:latin typeface="Calibri" pitchFamily="34" charset="0"/>
              </a:rPr>
              <a:pPr/>
              <a:t>6</a:t>
            </a:fld>
            <a:endParaRPr lang="en-US" sz="1400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CRP Mutations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143000" y="4876800"/>
            <a:ext cx="71628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100" dirty="0" smtClean="0">
                <a:latin typeface="Calibri" pitchFamily="34" charset="0"/>
              </a:rPr>
              <a:t>Bolded residues denote mutations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100" dirty="0" smtClean="0">
                <a:latin typeface="Calibri" pitchFamily="34" charset="0"/>
              </a:rPr>
              <a:t>CRP4 and CRP4’ predicted to bind same Om4 site</a:t>
            </a:r>
            <a:endParaRPr kumimoji="0" lang="en-US" sz="2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0" y="1481329"/>
            <a:ext cx="4114800" cy="4233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All reporters in </a:t>
            </a:r>
            <a:r>
              <a:rPr lang="en-US" i="1" dirty="0" err="1" smtClean="0">
                <a:latin typeface="Calibri" pitchFamily="34" charset="0"/>
              </a:rPr>
              <a:t>crp</a:t>
            </a:r>
            <a:r>
              <a:rPr lang="en-US" dirty="0" smtClean="0">
                <a:latin typeface="Calibri" pitchFamily="34" charset="0"/>
              </a:rPr>
              <a:t>+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strains with mutated operators inactive except for Om4 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Om4 only mutated at position 5 (G -&gt; T) for bases that directly interact with CRP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All promoters in </a:t>
            </a:r>
            <a:r>
              <a:rPr lang="en-US" i="1" dirty="0" err="1" smtClean="0">
                <a:latin typeface="Calibri" pitchFamily="34" charset="0"/>
              </a:rPr>
              <a:t>crp</a:t>
            </a:r>
            <a:r>
              <a:rPr lang="en-US" i="1" dirty="0" smtClean="0">
                <a:latin typeface="Calibri" pitchFamily="34" charset="0"/>
              </a:rPr>
              <a:t>- </a:t>
            </a:r>
            <a:r>
              <a:rPr lang="en-US" dirty="0" smtClean="0">
                <a:latin typeface="Calibri" pitchFamily="34" charset="0"/>
              </a:rPr>
              <a:t>strains inactive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7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No Promiscuous Operator Binding (except for Om4)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b="67551"/>
          <a:stretch>
            <a:fillRect/>
          </a:stretch>
        </p:blipFill>
        <p:spPr bwMode="auto">
          <a:xfrm>
            <a:off x="457200" y="19812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All reporters inactive in absence of </a:t>
            </a:r>
            <a:r>
              <a:rPr lang="en-US" dirty="0" err="1" smtClean="0">
                <a:latin typeface="Calibri" pitchFamily="34" charset="0"/>
              </a:rPr>
              <a:t>atc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Om4 and WT reporters were active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Weak expression for Om5, Om6, and Om7 (no explanation given)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8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Analysis of Inducible CRP Expression on Mutated Operators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31846" b="32689"/>
          <a:stretch>
            <a:fillRect/>
          </a:stretch>
        </p:blipFill>
        <p:spPr bwMode="auto">
          <a:xfrm>
            <a:off x="457200" y="2057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0" y="1905000"/>
            <a:ext cx="41148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Ectopically expressed CRP was tested with the wild-type operator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None of the CRP variants were able to activate wild-type reporter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BBDB-5818-4C66-8033-86BC6750181A}" type="slidenum">
              <a:rPr lang="en-US" sz="1400" b="1" smtClean="0">
                <a:latin typeface="Calibri" pitchFamily="34" charset="0"/>
              </a:rPr>
              <a:pPr/>
              <a:t>9</a:t>
            </a:fld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CRP Mutants are Incapable of Activating Wild-Type Reporter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t="66828" b="-2052"/>
          <a:stretch>
            <a:fillRect/>
          </a:stretch>
        </p:blipFill>
        <p:spPr bwMode="auto">
          <a:xfrm>
            <a:off x="457200" y="19050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1075</TotalTime>
  <Words>873</Words>
  <Application>Microsoft Office PowerPoint</Application>
  <PresentationFormat>On-screen Show (4:3)</PresentationFormat>
  <Paragraphs>163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Engineering Transcription Factors with Novel DNA-Binding Specificity using Comparative Genomics</vt:lpstr>
      <vt:lpstr>Comparative Genomics</vt:lpstr>
      <vt:lpstr>cAMP Receptor Protein (CRP)</vt:lpstr>
      <vt:lpstr>Overview</vt:lpstr>
      <vt:lpstr>Operator Site Mutations</vt:lpstr>
      <vt:lpstr>CRP Mutations</vt:lpstr>
      <vt:lpstr>No Promiscuous Operator Binding (except for Om4)</vt:lpstr>
      <vt:lpstr>Analysis of Inducible CRP Expression on Mutated Operators</vt:lpstr>
      <vt:lpstr>CRP Mutants are Incapable of Activating Wild-Type Reporter</vt:lpstr>
      <vt:lpstr>Four of Eight Mutants Can Activate Their Cognate Operator (sort of…)</vt:lpstr>
      <vt:lpstr>Dose Response of CRP7/Om7 Pairing</vt:lpstr>
      <vt:lpstr>Analysis of Pairing CRP &amp; Operator Mutations (atc-)</vt:lpstr>
      <vt:lpstr>Analysis of Pairing CRP &amp; Operator Mutations (atc+)</vt:lpstr>
      <vt:lpstr>Optimization by Genetic Screening</vt:lpstr>
      <vt:lpstr>Key Assumptions</vt:lpstr>
      <vt:lpstr>Concerns - Uh oh!</vt:lpstr>
      <vt:lpstr>Significance</vt:lpstr>
      <vt:lpstr>Design of Genetic Networks with Specified Functions by Evolution in silico</vt:lpstr>
      <vt:lpstr>List of Possible Reactions</vt:lpstr>
      <vt:lpstr>Three Obtained Bistable Switches</vt:lpstr>
      <vt:lpstr>Evolutionary Process Leads to Development of Oscillatory Network</vt:lpstr>
      <vt:lpstr>Slide 22</vt:lpstr>
      <vt:lpstr>Slide 23</vt:lpstr>
      <vt:lpstr>Reporter System Works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Alvin Chen</dc:creator>
  <cp:lastModifiedBy> Alvin Chen</cp:lastModifiedBy>
  <cp:revision>106</cp:revision>
  <dcterms:created xsi:type="dcterms:W3CDTF">2010-04-13T00:31:31Z</dcterms:created>
  <dcterms:modified xsi:type="dcterms:W3CDTF">2010-04-14T16:40:00Z</dcterms:modified>
</cp:coreProperties>
</file>