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5" r:id="rId2"/>
    <p:sldId id="285" r:id="rId3"/>
    <p:sldId id="266" r:id="rId4"/>
    <p:sldId id="270" r:id="rId5"/>
    <p:sldId id="268" r:id="rId6"/>
    <p:sldId id="274" r:id="rId7"/>
    <p:sldId id="276" r:id="rId8"/>
    <p:sldId id="275" r:id="rId9"/>
    <p:sldId id="277" r:id="rId10"/>
    <p:sldId id="271" r:id="rId11"/>
    <p:sldId id="272" r:id="rId12"/>
    <p:sldId id="273" r:id="rId13"/>
    <p:sldId id="261" r:id="rId14"/>
    <p:sldId id="283" r:id="rId15"/>
    <p:sldId id="262" r:id="rId16"/>
    <p:sldId id="284" r:id="rId17"/>
    <p:sldId id="280" r:id="rId18"/>
    <p:sldId id="281" r:id="rId19"/>
    <p:sldId id="282" r:id="rId20"/>
    <p:sldId id="286"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4" d="100"/>
          <a:sy n="144" d="100"/>
        </p:scale>
        <p:origin x="-3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09BE19-6927-B54E-B706-6C75E0B94E3C}" type="datetimeFigureOut">
              <a:rPr lang="en-US" smtClean="0"/>
              <a:t>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6E268-1F5B-B245-94DE-6C61366DA477}" type="slidenum">
              <a:rPr lang="en-US" smtClean="0"/>
              <a:t>‹#›</a:t>
            </a:fld>
            <a:endParaRPr lang="en-US"/>
          </a:p>
        </p:txBody>
      </p:sp>
    </p:spTree>
    <p:extLst>
      <p:ext uri="{BB962C8B-B14F-4D97-AF65-F5344CB8AC3E}">
        <p14:creationId xmlns:p14="http://schemas.microsoft.com/office/powerpoint/2010/main" val="3450346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C2327-4876-8748-AC24-5D1C3D2343CB}" type="slidenum">
              <a:rPr lang="en-US"/>
              <a:pPr/>
              <a:t>3</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pPr>
              <a:lnSpc>
                <a:spcPct val="90000"/>
              </a:lnSpc>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2619E-CC5C-4A4C-B650-5272A9B8B0DC}" type="slidenum">
              <a:rPr lang="en-US"/>
              <a:pPr/>
              <a:t>5</a:t>
            </a:fld>
            <a:endParaRPr lang="en-US"/>
          </a:p>
        </p:txBody>
      </p:sp>
      <p:sp>
        <p:nvSpPr>
          <p:cNvPr id="34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5091" name="Rectangle 3"/>
          <p:cNvSpPr>
            <a:spLocks noGrp="1" noChangeArrowheads="1"/>
          </p:cNvSpPr>
          <p:nvPr>
            <p:ph type="body" idx="1"/>
          </p:nvPr>
        </p:nvSpPr>
        <p:spPr/>
        <p:txBody>
          <a:bodyPr/>
          <a:lstStyle/>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6D327-1DC2-4E4C-81F9-8673B41226D5}"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6D327-1DC2-4E4C-81F9-8673B41226D5}"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6D327-1DC2-4E4C-81F9-8673B41226D5}"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6D327-1DC2-4E4C-81F9-8673B41226D5}"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6D327-1DC2-4E4C-81F9-8673B41226D5}"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6D327-1DC2-4E4C-81F9-8673B41226D5}" type="datetimeFigureOut">
              <a:rPr lang="en-US" smtClean="0"/>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6D327-1DC2-4E4C-81F9-8673B41226D5}" type="datetimeFigureOut">
              <a:rPr lang="en-US" smtClean="0"/>
              <a:t>1/17/13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16D327-1DC2-4E4C-81F9-8673B41226D5}" type="datetimeFigureOut">
              <a:rPr lang="en-US" smtClean="0"/>
              <a:t>1/17/13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6D327-1DC2-4E4C-81F9-8673B41226D5}" type="datetimeFigureOut">
              <a:rPr lang="en-US" smtClean="0"/>
              <a:t>1/17/13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6D327-1DC2-4E4C-81F9-8673B41226D5}" type="datetimeFigureOut">
              <a:rPr lang="en-US" smtClean="0"/>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6D327-1DC2-4E4C-81F9-8673B41226D5}" type="datetimeFigureOut">
              <a:rPr lang="en-US" smtClean="0"/>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6D327-1DC2-4E4C-81F9-8673B41226D5}" type="datetimeFigureOut">
              <a:rPr lang="en-US" smtClean="0"/>
              <a:t>1/17/13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BF9F5-F26B-704E-8930-A70C9585DD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penwetware.org/wiki/Glucose_Senso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penwetware.org/wiki/ChemEng590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4182" y="2130425"/>
            <a:ext cx="8027939" cy="1470025"/>
          </a:xfrm>
        </p:spPr>
        <p:txBody>
          <a:bodyPr/>
          <a:lstStyle/>
          <a:p>
            <a:r>
              <a:rPr lang="en-US" dirty="0" smtClean="0"/>
              <a:t>Introduction to Tissue Engineering</a:t>
            </a:r>
            <a:endParaRPr lang="en-US" dirty="0"/>
          </a:p>
        </p:txBody>
      </p:sp>
      <p:sp>
        <p:nvSpPr>
          <p:cNvPr id="5" name="Subtitle 4"/>
          <p:cNvSpPr>
            <a:spLocks noGrp="1"/>
          </p:cNvSpPr>
          <p:nvPr>
            <p:ph type="subTitle" idx="1"/>
          </p:nvPr>
        </p:nvSpPr>
        <p:spPr/>
        <p:txBody>
          <a:bodyPr/>
          <a:lstStyle/>
          <a:p>
            <a:r>
              <a:rPr lang="en-US" dirty="0" err="1" smtClean="0"/>
              <a:t>ChemEng</a:t>
            </a:r>
            <a:r>
              <a:rPr lang="en-US" dirty="0" smtClean="0"/>
              <a:t> 590B: Tissue Engineering</a:t>
            </a:r>
          </a:p>
          <a:p>
            <a:r>
              <a:rPr lang="en-US" dirty="0" smtClean="0"/>
              <a:t>Lecture 1</a:t>
            </a:r>
          </a:p>
          <a:p>
            <a:r>
              <a:rPr lang="en-US" dirty="0" smtClean="0"/>
              <a:t>January 22</a:t>
            </a:r>
            <a:r>
              <a:rPr lang="en-US" baseline="30000" dirty="0" smtClean="0"/>
              <a:t>nd</a:t>
            </a:r>
            <a:r>
              <a:rPr lang="en-US" dirty="0" smtClean="0"/>
              <a:t>, 2013</a:t>
            </a:r>
            <a:endParaRPr lang="en-US" dirty="0"/>
          </a:p>
        </p:txBody>
      </p:sp>
    </p:spTree>
    <p:extLst>
      <p:ext uri="{BB962C8B-B14F-4D97-AF65-F5344CB8AC3E}">
        <p14:creationId xmlns:p14="http://schemas.microsoft.com/office/powerpoint/2010/main" val="121426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6"/>
            <a:ext cx="8229600" cy="879469"/>
          </a:xfrm>
        </p:spPr>
        <p:txBody>
          <a:bodyPr/>
          <a:lstStyle/>
          <a:p>
            <a:r>
              <a:rPr lang="en-US" dirty="0" smtClean="0"/>
              <a:t>Tissue Engineered Solutions</a:t>
            </a:r>
            <a:endParaRPr lang="en-US" dirty="0"/>
          </a:p>
        </p:txBody>
      </p:sp>
      <p:pic>
        <p:nvPicPr>
          <p:cNvPr id="4" name="Picture 3"/>
          <p:cNvPicPr>
            <a:picLocks noChangeAspect="1"/>
          </p:cNvPicPr>
          <p:nvPr/>
        </p:nvPicPr>
        <p:blipFill>
          <a:blip r:embed="rId2"/>
          <a:stretch>
            <a:fillRect/>
          </a:stretch>
        </p:blipFill>
        <p:spPr>
          <a:xfrm>
            <a:off x="129587" y="2593906"/>
            <a:ext cx="3708400" cy="3162300"/>
          </a:xfrm>
          <a:prstGeom prst="rect">
            <a:avLst/>
          </a:prstGeom>
        </p:spPr>
      </p:pic>
      <p:sp>
        <p:nvSpPr>
          <p:cNvPr id="5" name="TextBox 4"/>
          <p:cNvSpPr txBox="1"/>
          <p:nvPr/>
        </p:nvSpPr>
        <p:spPr>
          <a:xfrm>
            <a:off x="94243" y="5761780"/>
            <a:ext cx="3159839" cy="523220"/>
          </a:xfrm>
          <a:prstGeom prst="rect">
            <a:avLst/>
          </a:prstGeom>
          <a:noFill/>
        </p:spPr>
        <p:txBody>
          <a:bodyPr wrap="none" rtlCol="0">
            <a:spAutoFit/>
          </a:bodyPr>
          <a:lstStyle/>
          <a:p>
            <a:r>
              <a:rPr lang="en-US" sz="1400" dirty="0" err="1" smtClean="0">
                <a:latin typeface="Helvetica"/>
                <a:cs typeface="Helvetica"/>
              </a:rPr>
              <a:t>Huebsch</a:t>
            </a:r>
            <a:r>
              <a:rPr lang="en-US" sz="1400" dirty="0" smtClean="0">
                <a:latin typeface="Helvetica"/>
                <a:cs typeface="Helvetica"/>
              </a:rPr>
              <a:t> and Mooney, Nature, 2009</a:t>
            </a:r>
          </a:p>
          <a:p>
            <a:r>
              <a:rPr lang="en-US" sz="1400" i="1" dirty="0" smtClean="0">
                <a:latin typeface="Helvetica"/>
                <a:cs typeface="Helvetica"/>
              </a:rPr>
              <a:t>Posted on website</a:t>
            </a:r>
            <a:endParaRPr lang="en-US" sz="1400" i="1" dirty="0">
              <a:latin typeface="Helvetica"/>
              <a:cs typeface="Helvetica"/>
            </a:endParaRPr>
          </a:p>
        </p:txBody>
      </p:sp>
      <p:sp>
        <p:nvSpPr>
          <p:cNvPr id="6" name="TextBox 5"/>
          <p:cNvSpPr txBox="1"/>
          <p:nvPr/>
        </p:nvSpPr>
        <p:spPr>
          <a:xfrm>
            <a:off x="278538" y="1063123"/>
            <a:ext cx="4517121" cy="830997"/>
          </a:xfrm>
          <a:prstGeom prst="rect">
            <a:avLst/>
          </a:prstGeom>
          <a:noFill/>
        </p:spPr>
        <p:txBody>
          <a:bodyPr wrap="square" rtlCol="0">
            <a:spAutoFit/>
          </a:bodyPr>
          <a:lstStyle/>
          <a:p>
            <a:r>
              <a:rPr lang="en-US" sz="2400" b="1" dirty="0" smtClean="0"/>
              <a:t>Historically: Bio-inert materials to replace structural units of body</a:t>
            </a:r>
            <a:endParaRPr lang="en-US" sz="2400" b="1" dirty="0"/>
          </a:p>
        </p:txBody>
      </p:sp>
      <p:pic>
        <p:nvPicPr>
          <p:cNvPr id="7" name="Picture 6"/>
          <p:cNvPicPr>
            <a:picLocks noChangeAspect="1"/>
          </p:cNvPicPr>
          <p:nvPr/>
        </p:nvPicPr>
        <p:blipFill>
          <a:blip r:embed="rId3"/>
          <a:stretch>
            <a:fillRect/>
          </a:stretch>
        </p:blipFill>
        <p:spPr>
          <a:xfrm>
            <a:off x="5926793" y="1474766"/>
            <a:ext cx="2887940" cy="1709964"/>
          </a:xfrm>
          <a:prstGeom prst="rect">
            <a:avLst/>
          </a:prstGeom>
        </p:spPr>
      </p:pic>
      <p:sp>
        <p:nvSpPr>
          <p:cNvPr id="8" name="TextBox 7"/>
          <p:cNvSpPr txBox="1"/>
          <p:nvPr/>
        </p:nvSpPr>
        <p:spPr>
          <a:xfrm>
            <a:off x="6020870" y="1250617"/>
            <a:ext cx="2749471" cy="369332"/>
          </a:xfrm>
          <a:prstGeom prst="rect">
            <a:avLst/>
          </a:prstGeom>
          <a:noFill/>
        </p:spPr>
        <p:txBody>
          <a:bodyPr wrap="none" rtlCol="0">
            <a:spAutoFit/>
          </a:bodyPr>
          <a:lstStyle/>
          <a:p>
            <a:r>
              <a:rPr lang="en-US" dirty="0" err="1" smtClean="0"/>
              <a:t>Resorbable</a:t>
            </a:r>
            <a:r>
              <a:rPr lang="en-US" dirty="0" smtClean="0"/>
              <a:t> sutures, 600 BC</a:t>
            </a:r>
            <a:endParaRPr lang="en-US" dirty="0"/>
          </a:p>
        </p:txBody>
      </p:sp>
      <p:pic>
        <p:nvPicPr>
          <p:cNvPr id="9" name="Picture 8"/>
          <p:cNvPicPr>
            <a:picLocks noChangeAspect="1"/>
          </p:cNvPicPr>
          <p:nvPr/>
        </p:nvPicPr>
        <p:blipFill>
          <a:blip r:embed="rId4"/>
          <a:stretch>
            <a:fillRect/>
          </a:stretch>
        </p:blipFill>
        <p:spPr>
          <a:xfrm>
            <a:off x="6303194" y="3623888"/>
            <a:ext cx="2383606" cy="1943912"/>
          </a:xfrm>
          <a:prstGeom prst="rect">
            <a:avLst/>
          </a:prstGeom>
        </p:spPr>
      </p:pic>
      <p:sp>
        <p:nvSpPr>
          <p:cNvPr id="10" name="TextBox 9"/>
          <p:cNvSpPr txBox="1"/>
          <p:nvPr/>
        </p:nvSpPr>
        <p:spPr>
          <a:xfrm>
            <a:off x="6561904" y="3392626"/>
            <a:ext cx="1672253" cy="369332"/>
          </a:xfrm>
          <a:prstGeom prst="rect">
            <a:avLst/>
          </a:prstGeom>
          <a:noFill/>
        </p:spPr>
        <p:txBody>
          <a:bodyPr wrap="none" rtlCol="0">
            <a:spAutoFit/>
          </a:bodyPr>
          <a:lstStyle/>
          <a:p>
            <a:r>
              <a:rPr lang="en-US" dirty="0" smtClean="0"/>
              <a:t>Dental implants</a:t>
            </a:r>
            <a:endParaRPr lang="en-US" dirty="0"/>
          </a:p>
        </p:txBody>
      </p:sp>
    </p:spTree>
    <p:extLst>
      <p:ext uri="{BB962C8B-B14F-4D97-AF65-F5344CB8AC3E}">
        <p14:creationId xmlns:p14="http://schemas.microsoft.com/office/powerpoint/2010/main" val="41056676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28"/>
            <a:ext cx="9144000" cy="768316"/>
          </a:xfrm>
        </p:spPr>
        <p:txBody>
          <a:bodyPr>
            <a:normAutofit/>
          </a:bodyPr>
          <a:lstStyle/>
          <a:p>
            <a:r>
              <a:rPr lang="en-US" sz="3600" dirty="0" smtClean="0"/>
              <a:t>Machines to replace biological tissue function</a:t>
            </a:r>
            <a:endParaRPr lang="en-US" sz="3600" dirty="0"/>
          </a:p>
        </p:txBody>
      </p:sp>
      <p:pic>
        <p:nvPicPr>
          <p:cNvPr id="4" name="Picture 3"/>
          <p:cNvPicPr>
            <a:picLocks noChangeAspect="1"/>
          </p:cNvPicPr>
          <p:nvPr/>
        </p:nvPicPr>
        <p:blipFill>
          <a:blip r:embed="rId2"/>
          <a:stretch>
            <a:fillRect/>
          </a:stretch>
        </p:blipFill>
        <p:spPr>
          <a:xfrm>
            <a:off x="160743" y="1862416"/>
            <a:ext cx="3704432" cy="2189312"/>
          </a:xfrm>
          <a:prstGeom prst="rect">
            <a:avLst/>
          </a:prstGeom>
        </p:spPr>
      </p:pic>
      <p:sp>
        <p:nvSpPr>
          <p:cNvPr id="6" name="TextBox 5"/>
          <p:cNvSpPr txBox="1"/>
          <p:nvPr/>
        </p:nvSpPr>
        <p:spPr>
          <a:xfrm>
            <a:off x="1358238" y="1493084"/>
            <a:ext cx="1560756" cy="369332"/>
          </a:xfrm>
          <a:prstGeom prst="rect">
            <a:avLst/>
          </a:prstGeom>
          <a:noFill/>
        </p:spPr>
        <p:txBody>
          <a:bodyPr wrap="none" rtlCol="0">
            <a:spAutoFit/>
          </a:bodyPr>
          <a:lstStyle/>
          <a:p>
            <a:r>
              <a:rPr lang="en-US" dirty="0" smtClean="0"/>
              <a:t>Ex vivo dialysis</a:t>
            </a:r>
            <a:endParaRPr lang="en-US" dirty="0"/>
          </a:p>
        </p:txBody>
      </p:sp>
      <p:pic>
        <p:nvPicPr>
          <p:cNvPr id="7" name="Picture 6"/>
          <p:cNvPicPr>
            <a:picLocks noChangeAspect="1"/>
          </p:cNvPicPr>
          <p:nvPr/>
        </p:nvPicPr>
        <p:blipFill>
          <a:blip r:embed="rId3"/>
          <a:stretch>
            <a:fillRect/>
          </a:stretch>
        </p:blipFill>
        <p:spPr>
          <a:xfrm>
            <a:off x="565981" y="4327654"/>
            <a:ext cx="2878734" cy="2302987"/>
          </a:xfrm>
          <a:prstGeom prst="rect">
            <a:avLst/>
          </a:prstGeom>
        </p:spPr>
      </p:pic>
      <p:pic>
        <p:nvPicPr>
          <p:cNvPr id="8" name="Picture 7"/>
          <p:cNvPicPr>
            <a:picLocks noChangeAspect="1"/>
          </p:cNvPicPr>
          <p:nvPr/>
        </p:nvPicPr>
        <p:blipFill>
          <a:blip r:embed="rId4"/>
          <a:stretch>
            <a:fillRect/>
          </a:stretch>
        </p:blipFill>
        <p:spPr>
          <a:xfrm>
            <a:off x="5638291" y="707420"/>
            <a:ext cx="2974312" cy="2967230"/>
          </a:xfrm>
          <a:prstGeom prst="rect">
            <a:avLst/>
          </a:prstGeom>
        </p:spPr>
      </p:pic>
      <p:sp>
        <p:nvSpPr>
          <p:cNvPr id="9" name="TextBox 8"/>
          <p:cNvSpPr txBox="1"/>
          <p:nvPr/>
        </p:nvSpPr>
        <p:spPr>
          <a:xfrm>
            <a:off x="5698874" y="465491"/>
            <a:ext cx="2419164" cy="369332"/>
          </a:xfrm>
          <a:prstGeom prst="rect">
            <a:avLst/>
          </a:prstGeom>
          <a:noFill/>
        </p:spPr>
        <p:txBody>
          <a:bodyPr wrap="none" rtlCol="0">
            <a:spAutoFit/>
          </a:bodyPr>
          <a:lstStyle/>
          <a:p>
            <a:r>
              <a:rPr lang="en-US" dirty="0" err="1" smtClean="0"/>
              <a:t>AbioCore</a:t>
            </a:r>
            <a:r>
              <a:rPr lang="en-US" dirty="0" smtClean="0"/>
              <a:t> artificial heart</a:t>
            </a:r>
          </a:p>
        </p:txBody>
      </p:sp>
      <p:pic>
        <p:nvPicPr>
          <p:cNvPr id="10" name="Picture 9"/>
          <p:cNvPicPr>
            <a:picLocks noChangeAspect="1"/>
          </p:cNvPicPr>
          <p:nvPr/>
        </p:nvPicPr>
        <p:blipFill>
          <a:blip r:embed="rId5"/>
          <a:stretch>
            <a:fillRect/>
          </a:stretch>
        </p:blipFill>
        <p:spPr>
          <a:xfrm>
            <a:off x="5338817" y="4255046"/>
            <a:ext cx="3537699" cy="2641482"/>
          </a:xfrm>
          <a:prstGeom prst="rect">
            <a:avLst/>
          </a:prstGeom>
        </p:spPr>
      </p:pic>
      <p:sp>
        <p:nvSpPr>
          <p:cNvPr id="11" name="TextBox 10"/>
          <p:cNvSpPr txBox="1"/>
          <p:nvPr/>
        </p:nvSpPr>
        <p:spPr>
          <a:xfrm>
            <a:off x="5849962" y="3692114"/>
            <a:ext cx="2518638" cy="646331"/>
          </a:xfrm>
          <a:prstGeom prst="rect">
            <a:avLst/>
          </a:prstGeom>
          <a:noFill/>
        </p:spPr>
        <p:txBody>
          <a:bodyPr wrap="none" rtlCol="0">
            <a:spAutoFit/>
          </a:bodyPr>
          <a:lstStyle/>
          <a:p>
            <a:r>
              <a:rPr lang="en-US" dirty="0" smtClean="0"/>
              <a:t>“</a:t>
            </a:r>
            <a:r>
              <a:rPr lang="en-US" dirty="0" err="1" smtClean="0"/>
              <a:t>beatless</a:t>
            </a:r>
            <a:r>
              <a:rPr lang="en-US" dirty="0" smtClean="0"/>
              <a:t>” artificial heart</a:t>
            </a:r>
          </a:p>
          <a:p>
            <a:r>
              <a:rPr lang="en-US" dirty="0" smtClean="0"/>
              <a:t>Texas Heart Institute</a:t>
            </a:r>
          </a:p>
        </p:txBody>
      </p:sp>
    </p:spTree>
    <p:extLst>
      <p:ext uri="{BB962C8B-B14F-4D97-AF65-F5344CB8AC3E}">
        <p14:creationId xmlns:p14="http://schemas.microsoft.com/office/powerpoint/2010/main" val="17192136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
            <a:ext cx="8229600" cy="871629"/>
          </a:xfrm>
        </p:spPr>
        <p:txBody>
          <a:bodyPr/>
          <a:lstStyle/>
          <a:p>
            <a:r>
              <a:rPr lang="en-US" dirty="0" smtClean="0"/>
              <a:t>Engineered Biological Tissue</a:t>
            </a:r>
            <a:endParaRPr lang="en-US" dirty="0"/>
          </a:p>
        </p:txBody>
      </p:sp>
      <p:pic>
        <p:nvPicPr>
          <p:cNvPr id="9" name="Picture 8"/>
          <p:cNvPicPr>
            <a:picLocks noChangeAspect="1"/>
          </p:cNvPicPr>
          <p:nvPr/>
        </p:nvPicPr>
        <p:blipFill>
          <a:blip r:embed="rId2"/>
          <a:stretch>
            <a:fillRect/>
          </a:stretch>
        </p:blipFill>
        <p:spPr>
          <a:xfrm>
            <a:off x="105093" y="1673365"/>
            <a:ext cx="1869035" cy="1979360"/>
          </a:xfrm>
          <a:prstGeom prst="rect">
            <a:avLst/>
          </a:prstGeom>
        </p:spPr>
      </p:pic>
      <p:sp>
        <p:nvSpPr>
          <p:cNvPr id="10" name="TextBox 9"/>
          <p:cNvSpPr txBox="1"/>
          <p:nvPr/>
        </p:nvSpPr>
        <p:spPr>
          <a:xfrm>
            <a:off x="0" y="1027034"/>
            <a:ext cx="4161002" cy="646331"/>
          </a:xfrm>
          <a:prstGeom prst="rect">
            <a:avLst/>
          </a:prstGeom>
          <a:noFill/>
        </p:spPr>
        <p:txBody>
          <a:bodyPr wrap="none" rtlCol="0">
            <a:spAutoFit/>
          </a:bodyPr>
          <a:lstStyle/>
          <a:p>
            <a:r>
              <a:rPr lang="en-US" dirty="0" smtClean="0"/>
              <a:t>Trachea, </a:t>
            </a:r>
            <a:r>
              <a:rPr lang="en-US" dirty="0" err="1" smtClean="0"/>
              <a:t>Fauza</a:t>
            </a:r>
            <a:r>
              <a:rPr lang="en-US" dirty="0" smtClean="0"/>
              <a:t>, Children’s Hospital Boston</a:t>
            </a:r>
          </a:p>
          <a:p>
            <a:r>
              <a:rPr lang="en-US" dirty="0" err="1" smtClean="0"/>
              <a:t>Nanofiber</a:t>
            </a:r>
            <a:r>
              <a:rPr lang="en-US" dirty="0" smtClean="0"/>
              <a:t> Solutions</a:t>
            </a:r>
            <a:endParaRPr lang="en-US" dirty="0"/>
          </a:p>
        </p:txBody>
      </p:sp>
      <p:pic>
        <p:nvPicPr>
          <p:cNvPr id="11" name="Picture 10"/>
          <p:cNvPicPr>
            <a:picLocks noChangeAspect="1"/>
          </p:cNvPicPr>
          <p:nvPr/>
        </p:nvPicPr>
        <p:blipFill>
          <a:blip r:embed="rId3"/>
          <a:stretch>
            <a:fillRect/>
          </a:stretch>
        </p:blipFill>
        <p:spPr>
          <a:xfrm>
            <a:off x="340168" y="4279900"/>
            <a:ext cx="2286000" cy="1714500"/>
          </a:xfrm>
          <a:prstGeom prst="rect">
            <a:avLst/>
          </a:prstGeom>
        </p:spPr>
      </p:pic>
      <p:sp>
        <p:nvSpPr>
          <p:cNvPr id="12" name="TextBox 11"/>
          <p:cNvSpPr txBox="1"/>
          <p:nvPr/>
        </p:nvSpPr>
        <p:spPr>
          <a:xfrm>
            <a:off x="814836" y="3910568"/>
            <a:ext cx="1159292" cy="369332"/>
          </a:xfrm>
          <a:prstGeom prst="rect">
            <a:avLst/>
          </a:prstGeom>
          <a:noFill/>
        </p:spPr>
        <p:txBody>
          <a:bodyPr wrap="none" rtlCol="0">
            <a:spAutoFit/>
          </a:bodyPr>
          <a:lstStyle/>
          <a:p>
            <a:r>
              <a:rPr lang="en-US" dirty="0" smtClean="0"/>
              <a:t>Skin grafts</a:t>
            </a:r>
            <a:endParaRPr lang="en-US" dirty="0"/>
          </a:p>
        </p:txBody>
      </p:sp>
      <p:pic>
        <p:nvPicPr>
          <p:cNvPr id="13" name="Picture 12"/>
          <p:cNvPicPr>
            <a:picLocks noChangeAspect="1"/>
          </p:cNvPicPr>
          <p:nvPr/>
        </p:nvPicPr>
        <p:blipFill>
          <a:blip r:embed="rId4"/>
          <a:stretch>
            <a:fillRect/>
          </a:stretch>
        </p:blipFill>
        <p:spPr>
          <a:xfrm>
            <a:off x="5252545" y="1396366"/>
            <a:ext cx="3650786" cy="2667882"/>
          </a:xfrm>
          <a:prstGeom prst="rect">
            <a:avLst/>
          </a:prstGeom>
        </p:spPr>
      </p:pic>
      <p:sp>
        <p:nvSpPr>
          <p:cNvPr id="14" name="TextBox 13"/>
          <p:cNvSpPr txBox="1"/>
          <p:nvPr/>
        </p:nvSpPr>
        <p:spPr>
          <a:xfrm>
            <a:off x="5621046" y="1050554"/>
            <a:ext cx="3140628" cy="369332"/>
          </a:xfrm>
          <a:prstGeom prst="rect">
            <a:avLst/>
          </a:prstGeom>
          <a:noFill/>
        </p:spPr>
        <p:txBody>
          <a:bodyPr wrap="none" rtlCol="0">
            <a:spAutoFit/>
          </a:bodyPr>
          <a:lstStyle/>
          <a:p>
            <a:r>
              <a:rPr lang="en-US" dirty="0" smtClean="0"/>
              <a:t>Engineered bladder, tony </a:t>
            </a:r>
            <a:r>
              <a:rPr lang="en-US" dirty="0" err="1" smtClean="0"/>
              <a:t>attala</a:t>
            </a:r>
            <a:endParaRPr lang="en-US" dirty="0"/>
          </a:p>
        </p:txBody>
      </p:sp>
      <p:pic>
        <p:nvPicPr>
          <p:cNvPr id="3" name="Picture 2"/>
          <p:cNvPicPr>
            <a:picLocks noChangeAspect="1"/>
          </p:cNvPicPr>
          <p:nvPr/>
        </p:nvPicPr>
        <p:blipFill>
          <a:blip r:embed="rId5"/>
          <a:stretch>
            <a:fillRect/>
          </a:stretch>
        </p:blipFill>
        <p:spPr>
          <a:xfrm>
            <a:off x="1974128" y="1819765"/>
            <a:ext cx="2483984" cy="1200127"/>
          </a:xfrm>
          <a:prstGeom prst="rect">
            <a:avLst/>
          </a:prstGeom>
        </p:spPr>
      </p:pic>
    </p:spTree>
    <p:extLst>
      <p:ext uri="{BB962C8B-B14F-4D97-AF65-F5344CB8AC3E}">
        <p14:creationId xmlns:p14="http://schemas.microsoft.com/office/powerpoint/2010/main" val="124101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7"/>
            <a:ext cx="8229600" cy="746606"/>
          </a:xfrm>
        </p:spPr>
        <p:txBody>
          <a:bodyPr>
            <a:normAutofit fontScale="90000"/>
          </a:bodyPr>
          <a:lstStyle/>
          <a:p>
            <a:r>
              <a:rPr lang="en-US" dirty="0" smtClean="0"/>
              <a:t>SYLLABUS OVERVIEW</a:t>
            </a:r>
            <a:endParaRPr lang="en-US" dirty="0"/>
          </a:p>
        </p:txBody>
      </p:sp>
      <p:sp>
        <p:nvSpPr>
          <p:cNvPr id="3" name="Rectangle 2"/>
          <p:cNvSpPr/>
          <p:nvPr/>
        </p:nvSpPr>
        <p:spPr>
          <a:xfrm>
            <a:off x="0" y="915938"/>
            <a:ext cx="9144000" cy="5170647"/>
          </a:xfrm>
          <a:prstGeom prst="rect">
            <a:avLst/>
          </a:prstGeom>
        </p:spPr>
        <p:txBody>
          <a:bodyPr wrap="square">
            <a:spAutoFit/>
          </a:bodyPr>
          <a:lstStyle/>
          <a:p>
            <a:r>
              <a:rPr lang="en-US" sz="1100" dirty="0"/>
              <a:t> </a:t>
            </a:r>
            <a:r>
              <a:rPr lang="en-US" sz="1100" b="1" cap="small" dirty="0" smtClean="0"/>
              <a:t>Course </a:t>
            </a:r>
            <a:r>
              <a:rPr lang="en-US" sz="1100" b="1" cap="small" dirty="0"/>
              <a:t>Outcomes</a:t>
            </a:r>
            <a:endParaRPr lang="en-US" sz="1100" b="1" i="1" dirty="0"/>
          </a:p>
          <a:p>
            <a:pPr marL="171450" lvl="0" indent="-171450">
              <a:buFont typeface="Arial"/>
              <a:buChar char="•"/>
            </a:pPr>
            <a:r>
              <a:rPr lang="en-US" sz="1100" dirty="0"/>
              <a:t>To understand the growing need for tissue replacements, the evolution of the field of Tissue Engineering, where it originated, and perspectives on the future of the field and potential impacts on society.</a:t>
            </a:r>
          </a:p>
          <a:p>
            <a:pPr marL="171450" lvl="0" indent="-171450">
              <a:buFont typeface="Arial"/>
              <a:buChar char="•"/>
            </a:pPr>
            <a:r>
              <a:rPr lang="en-US" sz="1100" dirty="0"/>
              <a:t>To understand extracellular matrix and the chemical and physical properties of biomaterials can guide cell survival, adhesion, migration, and differentiation.</a:t>
            </a:r>
          </a:p>
          <a:p>
            <a:pPr marL="171450" lvl="0" indent="-171450">
              <a:buFont typeface="Arial"/>
              <a:buChar char="•"/>
            </a:pPr>
            <a:r>
              <a:rPr lang="en-US" sz="1100" dirty="0"/>
              <a:t>To use quantitative engineering approaches to understand and design engineered tissues.</a:t>
            </a:r>
          </a:p>
          <a:p>
            <a:pPr marL="171450" lvl="0" indent="-171450">
              <a:buFont typeface="Arial"/>
              <a:buChar char="•"/>
            </a:pPr>
            <a:r>
              <a:rPr lang="en-US" sz="1100" dirty="0"/>
              <a:t>Develop skills in scientific writing, information dissemination/presentation, literature review, and collaboration through a grant-writing project.</a:t>
            </a:r>
          </a:p>
          <a:p>
            <a:pPr marL="171450" lvl="0" indent="-171450">
              <a:buFont typeface="Arial"/>
              <a:buChar char="•"/>
            </a:pPr>
            <a:r>
              <a:rPr lang="en-US" sz="1100" dirty="0"/>
              <a:t>Learn to create a wiki page and present a novel tissue engineering tool or device</a:t>
            </a:r>
            <a:r>
              <a:rPr lang="en-US" sz="1100" dirty="0" smtClean="0"/>
              <a:t>.</a:t>
            </a:r>
            <a:endParaRPr lang="en-US" sz="1100" dirty="0"/>
          </a:p>
          <a:p>
            <a:r>
              <a:rPr lang="en-US" sz="1100" dirty="0"/>
              <a:t> </a:t>
            </a:r>
          </a:p>
          <a:p>
            <a:r>
              <a:rPr lang="en-US" sz="1100" b="1" cap="small" dirty="0"/>
              <a:t>Instructor	</a:t>
            </a:r>
            <a:endParaRPr lang="en-US" sz="1100" b="1" dirty="0"/>
          </a:p>
          <a:p>
            <a:r>
              <a:rPr lang="en-US" sz="1100" dirty="0"/>
              <a:t>Professor Shelly Peyton</a:t>
            </a:r>
          </a:p>
          <a:p>
            <a:r>
              <a:rPr lang="en-US" sz="1100" dirty="0"/>
              <a:t>Chemical Engineering Department</a:t>
            </a:r>
          </a:p>
          <a:p>
            <a:r>
              <a:rPr lang="en-US" sz="1100" dirty="0" err="1"/>
              <a:t>speyton@ecs.umass.edu</a:t>
            </a:r>
            <a:endParaRPr lang="en-US" sz="1100" dirty="0"/>
          </a:p>
          <a:p>
            <a:r>
              <a:rPr lang="en-US" sz="1100" dirty="0"/>
              <a:t>154D </a:t>
            </a:r>
            <a:r>
              <a:rPr lang="en-US" sz="1100" dirty="0" err="1"/>
              <a:t>Goessmann</a:t>
            </a:r>
            <a:r>
              <a:rPr lang="en-US" sz="1100" dirty="0"/>
              <a:t> Laboratory</a:t>
            </a:r>
          </a:p>
          <a:p>
            <a:r>
              <a:rPr lang="en-US" sz="1100" dirty="0"/>
              <a:t>Telephone: 545-1133</a:t>
            </a:r>
          </a:p>
          <a:p>
            <a:r>
              <a:rPr lang="en-US" sz="1100" dirty="0"/>
              <a:t>Office hours: Tuesdays 2-4pm</a:t>
            </a:r>
          </a:p>
          <a:p>
            <a:r>
              <a:rPr lang="en-US" sz="1100" dirty="0"/>
              <a:t>  </a:t>
            </a:r>
          </a:p>
          <a:p>
            <a:r>
              <a:rPr lang="en-US" sz="1100" b="1" cap="small" dirty="0"/>
              <a:t>Course Logistics	</a:t>
            </a:r>
            <a:endParaRPr lang="en-US" sz="1100" b="1" dirty="0"/>
          </a:p>
          <a:p>
            <a:r>
              <a:rPr lang="en-US" sz="1100" dirty="0"/>
              <a:t>Lectures are scheduled on Tuesdays and Thursdays, </a:t>
            </a:r>
            <a:r>
              <a:rPr lang="en-US" sz="1100" dirty="0" smtClean="0"/>
              <a:t>4-5:15PM, </a:t>
            </a:r>
            <a:r>
              <a:rPr lang="en-US" sz="1100" dirty="0" smtClean="0"/>
              <a:t>LGRC A201</a:t>
            </a:r>
            <a:endParaRPr lang="en-US" sz="1100" dirty="0"/>
          </a:p>
          <a:p>
            <a:r>
              <a:rPr lang="en-US" sz="1100" dirty="0"/>
              <a:t> </a:t>
            </a:r>
          </a:p>
          <a:p>
            <a:r>
              <a:rPr lang="en-US" sz="1100" b="1" cap="small" dirty="0"/>
              <a:t>Textbooks and Other Materials	</a:t>
            </a:r>
            <a:endParaRPr lang="en-US" sz="1100" dirty="0"/>
          </a:p>
          <a:p>
            <a:r>
              <a:rPr lang="en-US" sz="1100" dirty="0"/>
              <a:t>The required textbook for this class is:</a:t>
            </a:r>
          </a:p>
          <a:p>
            <a:r>
              <a:rPr lang="en-US" sz="1100" dirty="0"/>
              <a:t>	</a:t>
            </a:r>
            <a:r>
              <a:rPr lang="en-US" sz="1100" i="1" dirty="0"/>
              <a:t>Tissue Engineering</a:t>
            </a:r>
            <a:r>
              <a:rPr lang="en-US" sz="1100" dirty="0"/>
              <a:t>:  by Saltzman, Oxford University Press (2004)</a:t>
            </a:r>
          </a:p>
          <a:p>
            <a:r>
              <a:rPr lang="en-US" sz="1100" dirty="0"/>
              <a:t> </a:t>
            </a:r>
          </a:p>
          <a:p>
            <a:r>
              <a:rPr lang="en-US" sz="1100" dirty="0"/>
              <a:t>Other textbooks that might be helpful as references (and are available at the Library) are:</a:t>
            </a:r>
          </a:p>
          <a:p>
            <a:r>
              <a:rPr lang="en-US" sz="1100" i="1" dirty="0" smtClean="0"/>
              <a:t>	Molecular </a:t>
            </a:r>
            <a:r>
              <a:rPr lang="en-US" sz="1100" i="1" dirty="0"/>
              <a:t>Biology of the Cell</a:t>
            </a:r>
            <a:r>
              <a:rPr lang="en-US" sz="1100" dirty="0"/>
              <a:t>, by </a:t>
            </a:r>
            <a:r>
              <a:rPr lang="en-US" sz="1100" dirty="0" err="1"/>
              <a:t>Alberts</a:t>
            </a:r>
            <a:r>
              <a:rPr lang="en-US" sz="1100" dirty="0"/>
              <a:t> et al. </a:t>
            </a:r>
            <a:r>
              <a:rPr lang="en-US" sz="1100" dirty="0" smtClean="0"/>
              <a:t> </a:t>
            </a:r>
            <a:r>
              <a:rPr lang="en-US" sz="1100" b="1" dirty="0" smtClean="0"/>
              <a:t>SEVERAL READINGS COME FROM THIS TEXT</a:t>
            </a:r>
            <a:endParaRPr lang="en-US" sz="1100" b="1" dirty="0"/>
          </a:p>
          <a:p>
            <a:r>
              <a:rPr lang="en-US" sz="1100" i="1" dirty="0" smtClean="0"/>
              <a:t>	Biology </a:t>
            </a:r>
            <a:r>
              <a:rPr lang="en-US" sz="1100" i="1" dirty="0"/>
              <a:t>for Engineers</a:t>
            </a:r>
            <a:r>
              <a:rPr lang="en-US" sz="1100" dirty="0"/>
              <a:t>, by Johnson</a:t>
            </a:r>
          </a:p>
          <a:p>
            <a:r>
              <a:rPr lang="en-US" sz="1100" i="1" dirty="0" smtClean="0"/>
              <a:t>	Molecular </a:t>
            </a:r>
            <a:r>
              <a:rPr lang="en-US" sz="1100" i="1" dirty="0"/>
              <a:t>Cell Biology</a:t>
            </a:r>
            <a:r>
              <a:rPr lang="en-US" sz="1100" dirty="0"/>
              <a:t> by </a:t>
            </a:r>
            <a:r>
              <a:rPr lang="en-US" sz="1100" dirty="0" err="1"/>
              <a:t>Lodish</a:t>
            </a:r>
            <a:r>
              <a:rPr lang="en-US" sz="1100" dirty="0"/>
              <a:t> et al.</a:t>
            </a:r>
          </a:p>
          <a:p>
            <a:r>
              <a:rPr lang="en-US" sz="1100" i="1" dirty="0" smtClean="0"/>
              <a:t>	Principles </a:t>
            </a:r>
            <a:r>
              <a:rPr lang="en-US" sz="1100" i="1" dirty="0"/>
              <a:t>of Polymer Chemistry</a:t>
            </a:r>
            <a:r>
              <a:rPr lang="en-US" sz="1100" dirty="0"/>
              <a:t> by Flory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3" y="2495"/>
            <a:ext cx="8229600" cy="911905"/>
          </a:xfrm>
        </p:spPr>
        <p:txBody>
          <a:bodyPr/>
          <a:lstStyle/>
          <a:p>
            <a:r>
              <a:rPr lang="en-US" dirty="0" smtClean="0"/>
              <a:t>Note on Textbooks</a:t>
            </a:r>
            <a:endParaRPr lang="en-US" dirty="0"/>
          </a:p>
        </p:txBody>
      </p:sp>
      <p:sp>
        <p:nvSpPr>
          <p:cNvPr id="3" name="Content Placeholder 2"/>
          <p:cNvSpPr>
            <a:spLocks noGrp="1"/>
          </p:cNvSpPr>
          <p:nvPr>
            <p:ph idx="1"/>
          </p:nvPr>
        </p:nvSpPr>
        <p:spPr>
          <a:xfrm>
            <a:off x="176397" y="939800"/>
            <a:ext cx="8784591" cy="5606143"/>
          </a:xfrm>
        </p:spPr>
        <p:txBody>
          <a:bodyPr>
            <a:normAutofit fontScale="77500" lnSpcReduction="20000"/>
          </a:bodyPr>
          <a:lstStyle/>
          <a:p>
            <a:pPr marL="514350" indent="-514350">
              <a:buFont typeface="+mj-lt"/>
              <a:buAutoNum type="arabicPeriod"/>
            </a:pPr>
            <a:r>
              <a:rPr lang="en-US" dirty="0" smtClean="0"/>
              <a:t>Most of class (</a:t>
            </a:r>
            <a:r>
              <a:rPr lang="en-US" dirty="0" smtClean="0"/>
              <a:t>12 </a:t>
            </a:r>
            <a:r>
              <a:rPr lang="en-US" dirty="0" smtClean="0"/>
              <a:t>of </a:t>
            </a:r>
            <a:r>
              <a:rPr lang="en-US" dirty="0" smtClean="0"/>
              <a:t>17 </a:t>
            </a:r>
            <a:r>
              <a:rPr lang="en-US" dirty="0" smtClean="0"/>
              <a:t>lectures) will follow (though not in order) the </a:t>
            </a:r>
            <a:r>
              <a:rPr lang="en-US" i="1" dirty="0" smtClean="0"/>
              <a:t>Tissue Engineering </a:t>
            </a:r>
            <a:r>
              <a:rPr lang="en-US" dirty="0" smtClean="0"/>
              <a:t>book by Saltzman.</a:t>
            </a:r>
          </a:p>
          <a:p>
            <a:pPr marL="514350" indent="-514350">
              <a:buFont typeface="+mj-lt"/>
              <a:buAutoNum type="arabicPeriod"/>
            </a:pPr>
            <a:endParaRPr lang="en-US" dirty="0" smtClean="0"/>
          </a:p>
          <a:p>
            <a:pPr marL="514350" indent="-514350">
              <a:buFont typeface="+mj-lt"/>
              <a:buAutoNum type="arabicPeriod"/>
            </a:pPr>
            <a:r>
              <a:rPr lang="en-US" dirty="0" smtClean="0"/>
              <a:t>Lectures outside of book will follow research papers, since book can’t cover everything that I think is interesting or updated since 2004.  Papers will be posted online.</a:t>
            </a:r>
          </a:p>
          <a:p>
            <a:pPr marL="514350" indent="-514350">
              <a:buFont typeface="+mj-lt"/>
              <a:buAutoNum type="arabicPeriod"/>
            </a:pPr>
            <a:endParaRPr lang="en-US" dirty="0" smtClean="0">
              <a:sym typeface="Wingdings"/>
            </a:endParaRPr>
          </a:p>
          <a:p>
            <a:pPr marL="514350" indent="-514350">
              <a:buFont typeface="+mj-lt"/>
              <a:buAutoNum type="arabicPeriod"/>
            </a:pPr>
            <a:r>
              <a:rPr lang="en-US" dirty="0" smtClean="0"/>
              <a:t>A few lectures will also take information from MBOC (5</a:t>
            </a:r>
            <a:r>
              <a:rPr lang="en-US" baseline="30000" dirty="0" smtClean="0"/>
              <a:t>th</a:t>
            </a:r>
            <a:r>
              <a:rPr lang="en-US" dirty="0" smtClean="0"/>
              <a:t> edition).  This is not required reading, but you might find it very helpful if your biology background is weak, so I will list the relevant chapters covered at lecture.  MBOC (4</a:t>
            </a:r>
            <a:r>
              <a:rPr lang="en-US" baseline="30000" dirty="0" smtClean="0"/>
              <a:t>th</a:t>
            </a:r>
            <a:r>
              <a:rPr lang="en-US" dirty="0" smtClean="0"/>
              <a:t> edition) is on reserve at the library.  5</a:t>
            </a:r>
            <a:r>
              <a:rPr lang="en-US" baseline="30000" dirty="0" smtClean="0"/>
              <a:t>th</a:t>
            </a:r>
            <a:r>
              <a:rPr lang="en-US" dirty="0" smtClean="0"/>
              <a:t> edition is available via 5-college.</a:t>
            </a:r>
          </a:p>
          <a:p>
            <a:pPr marL="514350" indent="-514350">
              <a:buFont typeface="+mj-lt"/>
              <a:buAutoNum type="arabicPeriod"/>
            </a:pPr>
            <a:endParaRPr lang="en-US" dirty="0" smtClean="0"/>
          </a:p>
          <a:p>
            <a:pPr marL="514350" indent="-514350">
              <a:buFont typeface="+mj-lt"/>
              <a:buAutoNum type="arabicPeriod"/>
            </a:pPr>
            <a:r>
              <a:rPr lang="en-US" dirty="0"/>
              <a:t>Class website! </a:t>
            </a:r>
            <a:r>
              <a:rPr lang="en-US" dirty="0"/>
              <a:t>http://</a:t>
            </a:r>
            <a:r>
              <a:rPr lang="en-US" dirty="0" err="1"/>
              <a:t>openwetware.org</a:t>
            </a:r>
            <a:r>
              <a:rPr lang="en-US" dirty="0"/>
              <a:t>/wiki/ChemEng_590B</a:t>
            </a:r>
            <a:endParaRPr lang="en-US" dirty="0"/>
          </a:p>
        </p:txBody>
      </p:sp>
    </p:spTree>
    <p:extLst>
      <p:ext uri="{BB962C8B-B14F-4D97-AF65-F5344CB8AC3E}">
        <p14:creationId xmlns:p14="http://schemas.microsoft.com/office/powerpoint/2010/main" val="418183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33"/>
            <a:ext cx="8229600" cy="760728"/>
          </a:xfrm>
        </p:spPr>
        <p:txBody>
          <a:bodyPr>
            <a:normAutofit fontScale="90000"/>
          </a:bodyPr>
          <a:lstStyle/>
          <a:p>
            <a:r>
              <a:rPr lang="en-US" dirty="0" smtClean="0"/>
              <a:t>SYLLABUS, CONT.</a:t>
            </a:r>
            <a:endParaRPr lang="en-US" dirty="0"/>
          </a:p>
        </p:txBody>
      </p:sp>
      <p:sp>
        <p:nvSpPr>
          <p:cNvPr id="3" name="Rectangle 2"/>
          <p:cNvSpPr/>
          <p:nvPr/>
        </p:nvSpPr>
        <p:spPr>
          <a:xfrm>
            <a:off x="0" y="618544"/>
            <a:ext cx="9144000" cy="6340195"/>
          </a:xfrm>
          <a:prstGeom prst="rect">
            <a:avLst/>
          </a:prstGeom>
        </p:spPr>
        <p:txBody>
          <a:bodyPr wrap="square">
            <a:spAutoFit/>
          </a:bodyPr>
          <a:lstStyle/>
          <a:p>
            <a:r>
              <a:rPr lang="en-US" sz="1400" b="1" cap="small" dirty="0"/>
              <a:t>Assignments	</a:t>
            </a:r>
            <a:endParaRPr lang="en-US" sz="1400" dirty="0"/>
          </a:p>
          <a:p>
            <a:pPr lvl="0"/>
            <a:r>
              <a:rPr lang="en-US" sz="1400" b="1" i="1" dirty="0"/>
              <a:t>Readings</a:t>
            </a:r>
            <a:r>
              <a:rPr lang="en-US" sz="1400" dirty="0"/>
              <a:t>: It is critical that you keep up with the reading assignments, as class lectures will give overviews of the reading with an additional focus on recent advances in the field of bioengineering.  Readings come from </a:t>
            </a:r>
            <a:r>
              <a:rPr lang="en-US" sz="1400" i="1" dirty="0"/>
              <a:t>Tissue Engineering</a:t>
            </a:r>
            <a:r>
              <a:rPr lang="en-US" sz="1400" dirty="0"/>
              <a:t> and current literature (research papers).</a:t>
            </a:r>
          </a:p>
          <a:p>
            <a:endParaRPr lang="en-US" sz="1400" b="1" i="1" dirty="0"/>
          </a:p>
          <a:p>
            <a:pPr lvl="0"/>
            <a:r>
              <a:rPr lang="en-US" sz="1400" b="1" i="1" dirty="0"/>
              <a:t>Wiki Pages</a:t>
            </a:r>
            <a:r>
              <a:rPr lang="en-US" sz="1400" b="1" dirty="0"/>
              <a:t>:</a:t>
            </a:r>
            <a:r>
              <a:rPr lang="en-US" sz="1400" dirty="0"/>
              <a:t> Each class member will research one topical area of tissue engineering, create a wiki page on that topic, and do a short research presentation in class.  http://</a:t>
            </a:r>
            <a:r>
              <a:rPr lang="en-US" sz="1400" dirty="0" err="1"/>
              <a:t>openwetware.org</a:t>
            </a:r>
            <a:r>
              <a:rPr lang="en-US" sz="1400" dirty="0"/>
              <a:t>/wiki/590B_Wikis.</a:t>
            </a:r>
          </a:p>
          <a:p>
            <a:r>
              <a:rPr lang="en-US" sz="1400" dirty="0"/>
              <a:t> </a:t>
            </a:r>
          </a:p>
          <a:p>
            <a:pPr lvl="0"/>
            <a:r>
              <a:rPr lang="en-US" sz="1400" b="1" i="1" dirty="0"/>
              <a:t>Research Project</a:t>
            </a:r>
            <a:r>
              <a:rPr lang="en-US" sz="1400" dirty="0"/>
              <a:t>: There will be a group research project consisting of writing an NIH-style grant, and a research presentation.</a:t>
            </a:r>
          </a:p>
          <a:p>
            <a:pPr lvl="0"/>
            <a:r>
              <a:rPr lang="en-US" sz="1400" dirty="0"/>
              <a:t> </a:t>
            </a:r>
          </a:p>
          <a:p>
            <a:r>
              <a:rPr lang="en-US" sz="1400" b="1" cap="small" dirty="0"/>
              <a:t>Examinations</a:t>
            </a:r>
            <a:endParaRPr lang="en-US" sz="1400" dirty="0"/>
          </a:p>
          <a:p>
            <a:r>
              <a:rPr lang="en-US" sz="1400" dirty="0"/>
              <a:t>There will be a total of three exams during the semester including the final exam. Schedule below. </a:t>
            </a:r>
          </a:p>
          <a:p>
            <a:r>
              <a:rPr lang="en-US" sz="1400" b="1" dirty="0"/>
              <a:t> </a:t>
            </a:r>
            <a:endParaRPr lang="en-US" sz="1400" dirty="0"/>
          </a:p>
          <a:p>
            <a:r>
              <a:rPr lang="en-US" sz="1400" b="1" cap="small" dirty="0" smtClean="0"/>
              <a:t>Grading	</a:t>
            </a:r>
            <a:endParaRPr lang="en-US" sz="1400" dirty="0" smtClean="0"/>
          </a:p>
          <a:p>
            <a:r>
              <a:rPr lang="en-US" sz="1400" dirty="0"/>
              <a:t>This course will </a:t>
            </a:r>
            <a:r>
              <a:rPr lang="en-US" sz="1400" b="1" dirty="0"/>
              <a:t>NOT BE CURVED.</a:t>
            </a:r>
            <a:r>
              <a:rPr lang="en-US" sz="1400" dirty="0"/>
              <a:t>  Numerical grades will be assigned for each homework assignment, examination, and project. Your final grade will be computed based on your performance in all aspects of the course with weights as follows </a:t>
            </a:r>
            <a:r>
              <a:rPr lang="en-US" sz="1400" dirty="0" smtClean="0"/>
              <a:t>:</a:t>
            </a:r>
          </a:p>
          <a:p>
            <a:endParaRPr lang="en-US" sz="1400" dirty="0" smtClean="0"/>
          </a:p>
          <a:p>
            <a:r>
              <a:rPr lang="en-US" sz="1400" dirty="0" smtClean="0"/>
              <a:t>Research </a:t>
            </a:r>
            <a:r>
              <a:rPr lang="en-US" sz="1400" dirty="0"/>
              <a:t>Project			35%</a:t>
            </a:r>
          </a:p>
          <a:p>
            <a:r>
              <a:rPr lang="en-US" sz="1400" dirty="0"/>
              <a:t>Wiki Pages &amp; Presentation	20%</a:t>
            </a:r>
          </a:p>
          <a:p>
            <a:r>
              <a:rPr lang="en-US" sz="1400" dirty="0"/>
              <a:t>Exam 1				15%</a:t>
            </a:r>
          </a:p>
          <a:p>
            <a:r>
              <a:rPr lang="en-US" sz="1400" dirty="0"/>
              <a:t>Exam 2				15%</a:t>
            </a:r>
          </a:p>
          <a:p>
            <a:r>
              <a:rPr lang="en-US" sz="1400" dirty="0"/>
              <a:t>Exam 3 (Final)			15%</a:t>
            </a:r>
          </a:p>
          <a:p>
            <a:r>
              <a:rPr lang="en-US" sz="1400" dirty="0"/>
              <a:t> </a:t>
            </a:r>
          </a:p>
          <a:p>
            <a:r>
              <a:rPr lang="en-US" sz="1400" b="1" cap="small" dirty="0"/>
              <a:t>Academic Honesty	</a:t>
            </a:r>
            <a:endParaRPr lang="en-US" sz="1400" dirty="0"/>
          </a:p>
          <a:p>
            <a:r>
              <a:rPr lang="en-US" sz="1400" dirty="0"/>
              <a:t>Each student is responsible for all individual assignments. The University policy on academic honesty will be strictly enforced. The details of this policy as well as examples of violations are outlined in the “Undergraduate Rights and Responsibilities” document.  Further information can be found at http://</a:t>
            </a:r>
            <a:r>
              <a:rPr lang="en-US" sz="1400" dirty="0" err="1"/>
              <a:t>www.umass.edu</a:t>
            </a:r>
            <a:r>
              <a:rPr lang="en-US" sz="1400" dirty="0"/>
              <a:t>/</a:t>
            </a:r>
            <a:r>
              <a:rPr lang="en-US" sz="1400" dirty="0" err="1"/>
              <a:t>dean_students</a:t>
            </a:r>
            <a:r>
              <a:rPr lang="en-US" sz="1400" dirty="0"/>
              <a:t>/</a:t>
            </a:r>
            <a:r>
              <a:rPr lang="en-US" sz="1400" dirty="0" err="1"/>
              <a:t>codeofconduct</a:t>
            </a:r>
            <a:r>
              <a:rPr lang="en-US" sz="1400" dirty="0"/>
              <a:t>/</a:t>
            </a:r>
            <a:r>
              <a:rPr lang="en-US" sz="1400" dirty="0" err="1"/>
              <a:t>acadhonesty</a:t>
            </a:r>
            <a:r>
              <a:rPr lang="en-US" sz="1400" dirty="0"/>
              <a: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on Grading</a:t>
            </a:r>
            <a:endParaRPr lang="en-US" dirty="0"/>
          </a:p>
        </p:txBody>
      </p:sp>
      <p:sp>
        <p:nvSpPr>
          <p:cNvPr id="3" name="Content Placeholder 2"/>
          <p:cNvSpPr>
            <a:spLocks noGrp="1"/>
          </p:cNvSpPr>
          <p:nvPr>
            <p:ph idx="1"/>
          </p:nvPr>
        </p:nvSpPr>
        <p:spPr/>
        <p:txBody>
          <a:bodyPr>
            <a:normAutofit lnSpcReduction="10000"/>
          </a:bodyPr>
          <a:lstStyle/>
          <a:p>
            <a:r>
              <a:rPr lang="en-US" dirty="0"/>
              <a:t>Research Project			</a:t>
            </a:r>
            <a:r>
              <a:rPr lang="en-US" dirty="0" smtClean="0"/>
              <a:t>		35</a:t>
            </a:r>
            <a:r>
              <a:rPr lang="en-US" dirty="0"/>
              <a:t>%</a:t>
            </a:r>
          </a:p>
          <a:p>
            <a:r>
              <a:rPr lang="en-US" dirty="0"/>
              <a:t>Wiki Pages &amp; Presentation	20%</a:t>
            </a:r>
          </a:p>
          <a:p>
            <a:r>
              <a:rPr lang="en-US" dirty="0"/>
              <a:t>Exam 1				</a:t>
            </a:r>
            <a:r>
              <a:rPr lang="en-US" dirty="0" smtClean="0"/>
              <a:t>				15</a:t>
            </a:r>
            <a:r>
              <a:rPr lang="en-US" dirty="0"/>
              <a:t>%</a:t>
            </a:r>
          </a:p>
          <a:p>
            <a:r>
              <a:rPr lang="en-US" dirty="0"/>
              <a:t>Exam 2				</a:t>
            </a:r>
            <a:r>
              <a:rPr lang="en-US" dirty="0" smtClean="0"/>
              <a:t>				15</a:t>
            </a:r>
            <a:r>
              <a:rPr lang="en-US" dirty="0"/>
              <a:t>%</a:t>
            </a:r>
          </a:p>
          <a:p>
            <a:r>
              <a:rPr lang="en-US" dirty="0"/>
              <a:t>Exam 3 (Final)			</a:t>
            </a:r>
            <a:r>
              <a:rPr lang="en-US" dirty="0" smtClean="0"/>
              <a:t>			15</a:t>
            </a:r>
            <a:r>
              <a:rPr lang="en-US" dirty="0"/>
              <a:t>%</a:t>
            </a:r>
          </a:p>
          <a:p>
            <a:pPr marL="0" indent="0">
              <a:buNone/>
            </a:pPr>
            <a:endParaRPr lang="en-US" dirty="0" smtClean="0"/>
          </a:p>
          <a:p>
            <a:r>
              <a:rPr lang="en-US" dirty="0" smtClean="0"/>
              <a:t>COURSE IS NOT CURVED!  Extra credit wiki pages can help you boost your grade.</a:t>
            </a:r>
            <a:endParaRPr lang="en-US" dirty="0"/>
          </a:p>
        </p:txBody>
      </p:sp>
    </p:spTree>
    <p:extLst>
      <p:ext uri="{BB962C8B-B14F-4D97-AF65-F5344CB8AC3E}">
        <p14:creationId xmlns:p14="http://schemas.microsoft.com/office/powerpoint/2010/main" val="325286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9"/>
            <a:ext cx="8229600" cy="753436"/>
          </a:xfrm>
        </p:spPr>
        <p:txBody>
          <a:bodyPr>
            <a:normAutofit fontScale="90000"/>
          </a:bodyPr>
          <a:lstStyle/>
          <a:p>
            <a:r>
              <a:rPr lang="en-US" dirty="0" smtClean="0"/>
              <a:t>Wiki Pages</a:t>
            </a:r>
            <a:endParaRPr lang="en-US" dirty="0"/>
          </a:p>
        </p:txBody>
      </p:sp>
      <p:sp>
        <p:nvSpPr>
          <p:cNvPr id="3" name="Content Placeholder 2"/>
          <p:cNvSpPr>
            <a:spLocks noGrp="1"/>
          </p:cNvSpPr>
          <p:nvPr>
            <p:ph idx="1"/>
          </p:nvPr>
        </p:nvSpPr>
        <p:spPr>
          <a:xfrm>
            <a:off x="457200" y="1134250"/>
            <a:ext cx="8229600" cy="5312085"/>
          </a:xfrm>
        </p:spPr>
        <p:txBody>
          <a:bodyPr>
            <a:normAutofit fontScale="77500" lnSpcReduction="20000"/>
          </a:bodyPr>
          <a:lstStyle/>
          <a:p>
            <a:r>
              <a:rPr lang="en-US" dirty="0" smtClean="0"/>
              <a:t>Create a Wiki page giving a thorough description, with references, of your tissue engineering device, company, or leader in the field.</a:t>
            </a:r>
          </a:p>
          <a:p>
            <a:pPr marL="0" indent="0">
              <a:buNone/>
            </a:pPr>
            <a:endParaRPr lang="en-US" dirty="0" smtClean="0"/>
          </a:p>
          <a:p>
            <a:r>
              <a:rPr lang="en-US" dirty="0"/>
              <a:t>Post at http://</a:t>
            </a:r>
            <a:r>
              <a:rPr lang="en-US" dirty="0" err="1"/>
              <a:t>openwetware.org</a:t>
            </a:r>
            <a:r>
              <a:rPr lang="en-US" dirty="0"/>
              <a:t>/wiki/590B_Wikis</a:t>
            </a:r>
            <a:r>
              <a:rPr lang="en-US" dirty="0" smtClean="0"/>
              <a:t>.</a:t>
            </a:r>
          </a:p>
          <a:p>
            <a:pPr lvl="1"/>
            <a:r>
              <a:rPr lang="en-US" dirty="0" smtClean="0"/>
              <a:t>You will need to “sign up” </a:t>
            </a:r>
            <a:r>
              <a:rPr lang="en-US" dirty="0"/>
              <a:t>at http://</a:t>
            </a:r>
            <a:r>
              <a:rPr lang="en-US" dirty="0" err="1"/>
              <a:t>openwetware.org</a:t>
            </a:r>
            <a:r>
              <a:rPr lang="en-US" dirty="0"/>
              <a:t>/wiki/</a:t>
            </a:r>
            <a:r>
              <a:rPr lang="en-US" dirty="0" err="1"/>
              <a:t>OpenWetWare:How_to_join</a:t>
            </a:r>
            <a:endParaRPr lang="en-US" dirty="0" smtClean="0"/>
          </a:p>
          <a:p>
            <a:pPr marL="0" indent="0">
              <a:buNone/>
            </a:pPr>
            <a:endParaRPr lang="en-US" dirty="0" smtClean="0"/>
          </a:p>
          <a:p>
            <a:r>
              <a:rPr lang="en-US" dirty="0" smtClean="0"/>
              <a:t>Pages created in 2012 are </a:t>
            </a:r>
            <a:r>
              <a:rPr lang="en-US" dirty="0"/>
              <a:t>at http://</a:t>
            </a:r>
            <a:r>
              <a:rPr lang="en-US" dirty="0" err="1"/>
              <a:t>openwetware.org</a:t>
            </a:r>
            <a:r>
              <a:rPr lang="en-US" dirty="0"/>
              <a:t>/wiki/</a:t>
            </a:r>
            <a:r>
              <a:rPr lang="en-US" dirty="0" smtClean="0"/>
              <a:t>2012_Wiki_Pages</a:t>
            </a:r>
          </a:p>
          <a:p>
            <a:pPr lvl="1"/>
            <a:r>
              <a:rPr lang="en-US" dirty="0" smtClean="0"/>
              <a:t>Walk through a </a:t>
            </a:r>
            <a:r>
              <a:rPr lang="en-US" dirty="0"/>
              <a:t>sample page: </a:t>
            </a:r>
            <a:r>
              <a:rPr lang="en-US" dirty="0">
                <a:hlinkClick r:id="rId2"/>
              </a:rPr>
              <a:t>http://openwetware.org/wiki/</a:t>
            </a:r>
            <a:r>
              <a:rPr lang="en-US" dirty="0" smtClean="0">
                <a:hlinkClick r:id="rId2"/>
              </a:rPr>
              <a:t>Glucose_Sensors</a:t>
            </a:r>
            <a:endParaRPr lang="en-US" dirty="0" smtClean="0"/>
          </a:p>
          <a:p>
            <a:endParaRPr lang="en-US" dirty="0" smtClean="0"/>
          </a:p>
          <a:p>
            <a:r>
              <a:rPr lang="en-US" dirty="0" smtClean="0"/>
              <a:t>Wiki page + presentation = 20% of final grade (10% each)</a:t>
            </a:r>
          </a:p>
        </p:txBody>
      </p:sp>
    </p:spTree>
    <p:extLst>
      <p:ext uri="{BB962C8B-B14F-4D97-AF65-F5344CB8AC3E}">
        <p14:creationId xmlns:p14="http://schemas.microsoft.com/office/powerpoint/2010/main" val="424247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2"/>
            <a:ext cx="8229600" cy="825500"/>
          </a:xfrm>
        </p:spPr>
        <p:txBody>
          <a:bodyPr>
            <a:normAutofit fontScale="90000"/>
          </a:bodyPr>
          <a:lstStyle/>
          <a:p>
            <a:r>
              <a:rPr lang="en-US" dirty="0" smtClean="0"/>
              <a:t>Mini Research Presentation</a:t>
            </a:r>
            <a:br>
              <a:rPr lang="en-US" dirty="0" smtClean="0"/>
            </a:br>
            <a:r>
              <a:rPr lang="en-US" dirty="0" smtClean="0"/>
              <a:t>(from Wiki Pages Assignment)</a:t>
            </a:r>
            <a:endParaRPr lang="en-US" dirty="0"/>
          </a:p>
        </p:txBody>
      </p:sp>
      <p:sp>
        <p:nvSpPr>
          <p:cNvPr id="3" name="Content Placeholder 2"/>
          <p:cNvSpPr>
            <a:spLocks noGrp="1"/>
          </p:cNvSpPr>
          <p:nvPr>
            <p:ph idx="1"/>
          </p:nvPr>
        </p:nvSpPr>
        <p:spPr>
          <a:xfrm>
            <a:off x="0" y="1218798"/>
            <a:ext cx="9144000" cy="5778500"/>
          </a:xfrm>
        </p:spPr>
        <p:txBody>
          <a:bodyPr>
            <a:normAutofit fontScale="70000" lnSpcReduction="20000"/>
          </a:bodyPr>
          <a:lstStyle/>
          <a:p>
            <a:r>
              <a:rPr lang="en-US" dirty="0" smtClean="0"/>
              <a:t>Give a 10min presentation on a tissue engineered device, with another 5-10min for questions.</a:t>
            </a:r>
          </a:p>
          <a:p>
            <a:pPr lvl="1"/>
            <a:r>
              <a:rPr lang="en-US" dirty="0" smtClean="0"/>
              <a:t>Discuss the following items</a:t>
            </a:r>
          </a:p>
          <a:p>
            <a:pPr marL="1371600" lvl="2" indent="-457200">
              <a:buFont typeface="+mj-lt"/>
              <a:buAutoNum type="arabicPeriod"/>
            </a:pPr>
            <a:r>
              <a:rPr lang="en-US" dirty="0" smtClean="0"/>
              <a:t>The human health problem or need that initiated the design of the device.</a:t>
            </a:r>
          </a:p>
          <a:p>
            <a:pPr marL="1371600" lvl="2" indent="-457200">
              <a:buFont typeface="+mj-lt"/>
              <a:buAutoNum type="arabicPeriod"/>
            </a:pPr>
            <a:r>
              <a:rPr lang="en-US" dirty="0"/>
              <a:t>Potential market for the device (how many patients could it serve, what is the economic impact?</a:t>
            </a:r>
            <a:r>
              <a:rPr lang="en-US" dirty="0" smtClean="0"/>
              <a:t>)</a:t>
            </a:r>
          </a:p>
          <a:p>
            <a:pPr marL="1371600" lvl="2" indent="-457200">
              <a:buFont typeface="+mj-lt"/>
              <a:buAutoNum type="arabicPeriod"/>
            </a:pPr>
            <a:r>
              <a:rPr lang="en-US" dirty="0" smtClean="0"/>
              <a:t>The scientific literature leading up to the design (i.e. what role did initial scientists have in coming up with the idea.)</a:t>
            </a:r>
          </a:p>
          <a:p>
            <a:pPr marL="1371600" lvl="2" indent="-457200">
              <a:buFont typeface="+mj-lt"/>
              <a:buAutoNum type="arabicPeriod"/>
            </a:pPr>
            <a:r>
              <a:rPr lang="en-US" dirty="0" smtClean="0"/>
              <a:t>The partners involved (academic institution, VCs, industry)</a:t>
            </a:r>
          </a:p>
          <a:p>
            <a:pPr marL="1371600" lvl="2" indent="-457200">
              <a:buFont typeface="+mj-lt"/>
              <a:buAutoNum type="arabicPeriod"/>
            </a:pPr>
            <a:r>
              <a:rPr lang="en-US" dirty="0" smtClean="0"/>
              <a:t>Evolution of the device and its implementation</a:t>
            </a:r>
          </a:p>
          <a:p>
            <a:pPr marL="1371600" lvl="2" indent="-457200">
              <a:buFont typeface="+mj-lt"/>
              <a:buAutoNum type="arabicPeriod"/>
            </a:pPr>
            <a:r>
              <a:rPr lang="en-US" dirty="0" smtClean="0"/>
              <a:t>Role of animal studies and clinical trials</a:t>
            </a:r>
          </a:p>
          <a:p>
            <a:pPr marL="1371600" lvl="2" indent="-457200">
              <a:buFont typeface="+mj-lt"/>
              <a:buAutoNum type="arabicPeriod"/>
            </a:pPr>
            <a:r>
              <a:rPr lang="en-US" dirty="0" smtClean="0"/>
              <a:t>Reasons for its success or failure (both successful and unsuccessful examples desirable!)</a:t>
            </a:r>
          </a:p>
          <a:p>
            <a:pPr marL="1371600" lvl="2" indent="-457200">
              <a:buFont typeface="+mj-lt"/>
              <a:buAutoNum type="arabicPeriod"/>
            </a:pPr>
            <a:r>
              <a:rPr lang="en-US" dirty="0" smtClean="0"/>
              <a:t>You will need to identify 1-2 papers that support your presentation to post on your </a:t>
            </a:r>
            <a:r>
              <a:rPr lang="en-US" dirty="0" err="1" smtClean="0"/>
              <a:t>WikiPage</a:t>
            </a:r>
            <a:r>
              <a:rPr lang="en-US" dirty="0" smtClean="0"/>
              <a:t>.</a:t>
            </a:r>
          </a:p>
          <a:p>
            <a:pPr marL="571500" indent="-457200"/>
            <a:r>
              <a:rPr lang="en-US" dirty="0" smtClean="0"/>
              <a:t>Topics for presentation have already been assigned a date.  You can sign up for any one you like, but the dates are fixed.</a:t>
            </a:r>
          </a:p>
          <a:p>
            <a:pPr marL="571500" indent="-457200"/>
            <a:r>
              <a:rPr lang="en-US" dirty="0" smtClean="0"/>
              <a:t>Any exams and </a:t>
            </a:r>
            <a:r>
              <a:rPr lang="en-US" dirty="0" err="1" smtClean="0"/>
              <a:t>homeworks</a:t>
            </a:r>
            <a:r>
              <a:rPr lang="en-US" dirty="0" smtClean="0"/>
              <a:t> that occur after these presentations will include material from the additional reading and talk!</a:t>
            </a:r>
          </a:p>
          <a:p>
            <a:pPr marL="571500" indent="-457200"/>
            <a:r>
              <a:rPr lang="en-US" dirty="0" smtClean="0"/>
              <a:t>Check your plagiarism beforehand with </a:t>
            </a:r>
            <a:r>
              <a:rPr lang="en-US" dirty="0" err="1" smtClean="0"/>
              <a:t>TurnItIn</a:t>
            </a:r>
            <a:r>
              <a:rPr lang="en-US" dirty="0"/>
              <a:t>:  http://</a:t>
            </a:r>
            <a:r>
              <a:rPr lang="en-US" dirty="0" err="1"/>
              <a:t>www.library.umass.edu</a:t>
            </a:r>
            <a:r>
              <a:rPr lang="en-US" dirty="0"/>
              <a:t>/services/plagiarism-prevention/</a:t>
            </a:r>
            <a:endParaRPr lang="en-US" dirty="0" smtClean="0"/>
          </a:p>
        </p:txBody>
      </p:sp>
    </p:spTree>
    <p:extLst>
      <p:ext uri="{BB962C8B-B14F-4D97-AF65-F5344CB8AC3E}">
        <p14:creationId xmlns:p14="http://schemas.microsoft.com/office/powerpoint/2010/main" val="28626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75" y="269609"/>
            <a:ext cx="2374729" cy="923330"/>
          </a:xfrm>
          <a:prstGeom prst="rect">
            <a:avLst/>
          </a:prstGeom>
          <a:noFill/>
        </p:spPr>
        <p:txBody>
          <a:bodyPr wrap="square" rtlCol="0">
            <a:spAutoFit/>
          </a:bodyPr>
          <a:lstStyle/>
          <a:p>
            <a:r>
              <a:rPr lang="en-US" dirty="0" smtClean="0"/>
              <a:t>Wiki Pages, Presentation Sign Up Sheet and Topics</a:t>
            </a:r>
            <a:endParaRPr lang="en-US" dirty="0"/>
          </a:p>
        </p:txBody>
      </p:sp>
      <p:pic>
        <p:nvPicPr>
          <p:cNvPr id="8" name="Picture 7"/>
          <p:cNvPicPr>
            <a:picLocks noChangeAspect="1"/>
          </p:cNvPicPr>
          <p:nvPr/>
        </p:nvPicPr>
        <p:blipFill>
          <a:blip r:embed="rId2"/>
          <a:stretch>
            <a:fillRect/>
          </a:stretch>
        </p:blipFill>
        <p:spPr>
          <a:xfrm>
            <a:off x="2889430" y="124328"/>
            <a:ext cx="4394019" cy="5550340"/>
          </a:xfrm>
          <a:prstGeom prst="rect">
            <a:avLst/>
          </a:prstGeom>
        </p:spPr>
      </p:pic>
      <p:pic>
        <p:nvPicPr>
          <p:cNvPr id="9" name="Picture 8"/>
          <p:cNvPicPr>
            <a:picLocks noChangeAspect="1"/>
          </p:cNvPicPr>
          <p:nvPr/>
        </p:nvPicPr>
        <p:blipFill>
          <a:blip r:embed="rId3"/>
          <a:stretch>
            <a:fillRect/>
          </a:stretch>
        </p:blipFill>
        <p:spPr>
          <a:xfrm>
            <a:off x="2889430" y="5667735"/>
            <a:ext cx="4394019" cy="1259991"/>
          </a:xfrm>
          <a:prstGeom prst="rect">
            <a:avLst/>
          </a:prstGeom>
        </p:spPr>
      </p:pic>
    </p:spTree>
    <p:extLst>
      <p:ext uri="{BB962C8B-B14F-4D97-AF65-F5344CB8AC3E}">
        <p14:creationId xmlns:p14="http://schemas.microsoft.com/office/powerpoint/2010/main" val="299006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  PRE-COURSE QUIZ!</a:t>
            </a:r>
            <a:endParaRPr lang="en-US" dirty="0"/>
          </a:p>
        </p:txBody>
      </p:sp>
      <p:sp>
        <p:nvSpPr>
          <p:cNvPr id="3" name="Content Placeholder 2"/>
          <p:cNvSpPr>
            <a:spLocks noGrp="1"/>
          </p:cNvSpPr>
          <p:nvPr>
            <p:ph idx="1"/>
          </p:nvPr>
        </p:nvSpPr>
        <p:spPr/>
        <p:txBody>
          <a:bodyPr/>
          <a:lstStyle/>
          <a:p>
            <a:r>
              <a:rPr lang="en-US" dirty="0" smtClean="0"/>
              <a:t>Take a pre-course quiz handout.  You have 5-10min to complete.</a:t>
            </a:r>
          </a:p>
          <a:p>
            <a:endParaRPr lang="en-US" dirty="0"/>
          </a:p>
          <a:p>
            <a:endParaRPr lang="en-US" dirty="0" smtClean="0"/>
          </a:p>
          <a:p>
            <a:endParaRPr lang="en-US" dirty="0"/>
          </a:p>
          <a:p>
            <a:endParaRPr lang="en-US" dirty="0" smtClean="0"/>
          </a:p>
          <a:p>
            <a:r>
              <a:rPr lang="en-US" dirty="0" smtClean="0"/>
              <a:t>When finished, hand to a neighbor for in-class grading.</a:t>
            </a:r>
            <a:endParaRPr lang="en-US" dirty="0"/>
          </a:p>
        </p:txBody>
      </p:sp>
    </p:spTree>
    <p:extLst>
      <p:ext uri="{BB962C8B-B14F-4D97-AF65-F5344CB8AC3E}">
        <p14:creationId xmlns:p14="http://schemas.microsoft.com/office/powerpoint/2010/main" val="406397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website</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http://openwetware.org/wiki/</a:t>
            </a:r>
            <a:r>
              <a:rPr lang="en-US" dirty="0" smtClean="0">
                <a:hlinkClick r:id="rId2"/>
              </a:rPr>
              <a:t>ChemEng_590B</a:t>
            </a:r>
            <a:endParaRPr lang="en-US" dirty="0" smtClean="0"/>
          </a:p>
          <a:p>
            <a:pPr marL="0" indent="0">
              <a:buNone/>
            </a:pPr>
            <a:endParaRPr lang="en-US" dirty="0"/>
          </a:p>
        </p:txBody>
      </p:sp>
    </p:spTree>
    <p:extLst>
      <p:ext uri="{BB962C8B-B14F-4D97-AF65-F5344CB8AC3E}">
        <p14:creationId xmlns:p14="http://schemas.microsoft.com/office/powerpoint/2010/main" val="1052636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
            <a:ext cx="8229600" cy="737513"/>
          </a:xfrm>
        </p:spPr>
        <p:txBody>
          <a:bodyPr>
            <a:normAutofit fontScale="90000"/>
          </a:bodyPr>
          <a:lstStyle/>
          <a:p>
            <a:r>
              <a:rPr lang="en-US" dirty="0" smtClean="0"/>
              <a:t>Schedule, Tentative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80547424"/>
              </p:ext>
            </p:extLst>
          </p:nvPr>
        </p:nvGraphicFramePr>
        <p:xfrm>
          <a:off x="1" y="985747"/>
          <a:ext cx="9154158" cy="5522284"/>
        </p:xfrm>
        <a:graphic>
          <a:graphicData uri="http://schemas.openxmlformats.org/drawingml/2006/table">
            <a:tbl>
              <a:tblPr/>
              <a:tblGrid>
                <a:gridCol w="735948"/>
                <a:gridCol w="735948"/>
                <a:gridCol w="4364041"/>
                <a:gridCol w="813416"/>
                <a:gridCol w="2504805"/>
              </a:tblGrid>
              <a:tr h="183137">
                <a:tc>
                  <a:txBody>
                    <a:bodyPr/>
                    <a:lstStyle/>
                    <a:p>
                      <a:pPr algn="l" fontAlgn="b"/>
                      <a:r>
                        <a:rPr lang="en-US" sz="900" b="0" i="0" u="none" strike="noStrike">
                          <a:effectLst/>
                          <a:latin typeface="Verdana"/>
                        </a:rPr>
                        <a:t>Lecture #</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Date</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Topic</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Reading</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Assignments</a:t>
                      </a:r>
                    </a:p>
                  </a:txBody>
                  <a:tcPr marL="11546" marR="11546" marT="11546" marB="0" anchor="b">
                    <a:lnL>
                      <a:noFill/>
                    </a:lnL>
                    <a:lnR>
                      <a:noFill/>
                    </a:lnR>
                    <a:lnT>
                      <a:noFill/>
                    </a:lnT>
                    <a:lnB>
                      <a:noFill/>
                    </a:lnB>
                  </a:tcPr>
                </a:tc>
              </a:tr>
              <a:tr h="211311">
                <a:tc>
                  <a:txBody>
                    <a:bodyPr/>
                    <a:lstStyle/>
                    <a:p>
                      <a:pPr algn="r" fontAlgn="b"/>
                      <a:r>
                        <a:rPr lang="en-US" sz="900" b="0" i="0" u="none" strike="noStrike">
                          <a:effectLst/>
                          <a:latin typeface="Verdana"/>
                        </a:rPr>
                        <a:t>1</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22-Jan</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Intro to Tissue Engineering</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2</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24-Jan</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Review of Cell Biology</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3</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29-Jan</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Organs and Organ Systems</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4</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31-Jan</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Mesenchymal and Tissue-Specific Stem Cells</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5</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5-Feb</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Embryonic and Reprogrammed Stem Cells</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1"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6</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7-Feb</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The ECM, Cell Adhesion, and Integrins</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7</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12-Feb</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Intro to Biomaterials</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EXAM 1 HANDED OUT IN CLASS</a:t>
                      </a:r>
                    </a:p>
                  </a:txBody>
                  <a:tcPr marL="11546" marR="11546" marT="11546" marB="0" anchor="b">
                    <a:lnL>
                      <a:noFill/>
                    </a:lnL>
                    <a:lnR>
                      <a:noFill/>
                    </a:lnR>
                    <a:lnT>
                      <a:noFill/>
                    </a:lnT>
                    <a:lnB>
                      <a:noFill/>
                    </a:lnB>
                  </a:tcPr>
                </a:tc>
              </a:tr>
              <a:tr h="183137">
                <a:tc>
                  <a:txBody>
                    <a:bodyPr/>
                    <a:lstStyle/>
                    <a:p>
                      <a:pPr algn="l" fontAlgn="b"/>
                      <a:endParaRPr lang="en-US" sz="900" b="1"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1" i="0" u="none" strike="noStrike">
                          <a:effectLst/>
                          <a:latin typeface="Verdana"/>
                        </a:rPr>
                        <a:t>14-Feb</a:t>
                      </a:r>
                    </a:p>
                  </a:txBody>
                  <a:tcPr marL="11546" marR="11546" marT="11546" marB="0" anchor="b">
                    <a:lnL>
                      <a:noFill/>
                    </a:lnL>
                    <a:lnR>
                      <a:noFill/>
                    </a:lnR>
                    <a:lnT>
                      <a:noFill/>
                    </a:lnT>
                    <a:lnB>
                      <a:noFill/>
                    </a:lnB>
                  </a:tcPr>
                </a:tc>
                <a:tc>
                  <a:txBody>
                    <a:bodyPr/>
                    <a:lstStyle/>
                    <a:p>
                      <a:pPr algn="l" fontAlgn="b"/>
                      <a:r>
                        <a:rPr lang="en-US" sz="900" b="1" i="0" u="none" strike="noStrike">
                          <a:effectLst/>
                          <a:latin typeface="Verdana"/>
                        </a:rPr>
                        <a:t>No Class, Exam 1 Due</a:t>
                      </a:r>
                    </a:p>
                  </a:txBody>
                  <a:tcPr marL="11546" marR="11546" marT="11546" marB="0" anchor="b">
                    <a:lnL>
                      <a:noFill/>
                    </a:lnL>
                    <a:lnR>
                      <a:noFill/>
                    </a:lnR>
                    <a:lnT>
                      <a:noFill/>
                    </a:lnT>
                    <a:lnB>
                      <a:noFill/>
                    </a:lnB>
                  </a:tcPr>
                </a:tc>
                <a:tc>
                  <a:txBody>
                    <a:bodyPr/>
                    <a:lstStyle/>
                    <a:p>
                      <a:pPr algn="l" fontAlgn="b"/>
                      <a:endParaRPr lang="en-US" sz="900" b="1" i="0" u="none" strike="noStrike">
                        <a:effectLst/>
                        <a:latin typeface="Verdana"/>
                      </a:endParaRPr>
                    </a:p>
                  </a:txBody>
                  <a:tcPr marL="11546" marR="11546" marT="11546" marB="0" anchor="b">
                    <a:lnL>
                      <a:noFill/>
                    </a:lnL>
                    <a:lnR>
                      <a:noFill/>
                    </a:lnR>
                    <a:lnT>
                      <a:noFill/>
                    </a:lnT>
                    <a:lnB>
                      <a:noFill/>
                    </a:lnB>
                  </a:tcPr>
                </a:tc>
                <a:tc>
                  <a:txBody>
                    <a:bodyPr/>
                    <a:lstStyle/>
                    <a:p>
                      <a:pPr algn="l" fontAlgn="b"/>
                      <a:r>
                        <a:rPr lang="en-US" sz="900" b="1" i="0" u="none" strike="noStrike">
                          <a:effectLst/>
                          <a:latin typeface="Verdana"/>
                        </a:rPr>
                        <a:t>EXAM 1 DUE</a:t>
                      </a:r>
                    </a:p>
                  </a:txBody>
                  <a:tcPr marL="11546" marR="11546" marT="11546" marB="0" anchor="b">
                    <a:lnL>
                      <a:noFill/>
                    </a:lnL>
                    <a:lnR>
                      <a:noFill/>
                    </a:lnR>
                    <a:lnT>
                      <a:noFill/>
                    </a:lnT>
                    <a:lnB>
                      <a:noFill/>
                    </a:lnB>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19-Feb</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No class - Tuesday schedule followed (pres day)</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8</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21-Feb</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Introduction to NIH Research Projects</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NIH GPG</a:t>
                      </a:r>
                    </a:p>
                  </a:txBody>
                  <a:tcPr marL="11546" marR="11546" marT="11546" marB="0" anchor="b">
                    <a:lnL>
                      <a:noFill/>
                    </a:lnL>
                    <a:lnR>
                      <a:noFill/>
                    </a:lnR>
                    <a:lnT>
                      <a:noFill/>
                    </a:lnT>
                    <a:lnB>
                      <a:noFill/>
                    </a:lnB>
                  </a:tcPr>
                </a:tc>
                <a:tc>
                  <a:txBody>
                    <a:bodyPr/>
                    <a:lstStyle/>
                    <a:p>
                      <a:pPr algn="l" fontAlgn="b"/>
                      <a:r>
                        <a:rPr lang="en-US" sz="900" b="1" i="0" u="none" strike="noStrike">
                          <a:effectLst/>
                          <a:latin typeface="Verdana"/>
                        </a:rPr>
                        <a:t>HAND OUT EXAMPLE GRANTS</a:t>
                      </a:r>
                    </a:p>
                  </a:txBody>
                  <a:tcPr marL="11546" marR="11546" marT="11546" marB="0" anchor="b">
                    <a:lnL>
                      <a:noFill/>
                    </a:lnL>
                    <a:lnR>
                      <a:noFill/>
                    </a:lnR>
                    <a:lnT>
                      <a:noFill/>
                    </a:lnT>
                    <a:lnB>
                      <a:noFill/>
                    </a:lnB>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26-Feb</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No Class, Prof. Peyton in DC</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9</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28-Feb</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Cell migration and the cytoskeleton + haptotaxis</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5-Mar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No class - MCB seminar</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10</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7-Mar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Diffusion models of cell migration + chemotaxis</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11</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12-Mar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Cell and Tissue Mechanics, mechanical properties of biomaterials</a:t>
                      </a:r>
                      <a:endParaRPr lang="en-US" sz="900" b="1" i="1"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EXAM 2 HANDED OUT IN CLASS</a:t>
                      </a:r>
                    </a:p>
                  </a:txBody>
                  <a:tcPr marL="11546" marR="11546" marT="11546" marB="0" anchor="b">
                    <a:lnL>
                      <a:noFill/>
                    </a:lnL>
                    <a:lnR>
                      <a:noFill/>
                    </a:lnR>
                    <a:lnT>
                      <a:noFill/>
                    </a:lnT>
                    <a:lnB>
                      <a:noFill/>
                    </a:lnB>
                  </a:tcPr>
                </a:tc>
              </a:tr>
              <a:tr h="183137">
                <a:tc>
                  <a:txBody>
                    <a:bodyPr/>
                    <a:lstStyle/>
                    <a:p>
                      <a:pPr algn="l" fontAlgn="b"/>
                      <a:endParaRPr lang="en-US" sz="900" b="1"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1" i="0" u="none" strike="noStrike">
                          <a:effectLst/>
                          <a:latin typeface="Verdana"/>
                        </a:rPr>
                        <a:t>14-Mar</a:t>
                      </a:r>
                    </a:p>
                  </a:txBody>
                  <a:tcPr marL="11546" marR="11546" marT="11546" marB="0" anchor="b">
                    <a:lnL>
                      <a:noFill/>
                    </a:lnL>
                    <a:lnR>
                      <a:noFill/>
                    </a:lnR>
                    <a:lnT>
                      <a:noFill/>
                    </a:lnT>
                    <a:lnB>
                      <a:noFill/>
                    </a:lnB>
                  </a:tcPr>
                </a:tc>
                <a:tc>
                  <a:txBody>
                    <a:bodyPr/>
                    <a:lstStyle/>
                    <a:p>
                      <a:pPr algn="l" fontAlgn="b"/>
                      <a:r>
                        <a:rPr lang="en-US" sz="900" b="1" i="0" u="none" strike="noStrike">
                          <a:effectLst/>
                          <a:latin typeface="Verdana"/>
                        </a:rPr>
                        <a:t>No Class, Exam 2 Due</a:t>
                      </a:r>
                    </a:p>
                  </a:txBody>
                  <a:tcPr marL="11546" marR="11546" marT="11546" marB="0" anchor="b">
                    <a:lnL>
                      <a:noFill/>
                    </a:lnL>
                    <a:lnR>
                      <a:noFill/>
                    </a:lnR>
                    <a:lnT>
                      <a:noFill/>
                    </a:lnT>
                    <a:lnB>
                      <a:noFill/>
                    </a:lnB>
                  </a:tcPr>
                </a:tc>
                <a:tc>
                  <a:txBody>
                    <a:bodyPr/>
                    <a:lstStyle/>
                    <a:p>
                      <a:pPr algn="l" fontAlgn="b"/>
                      <a:endParaRPr lang="en-US" sz="900" b="1" i="0" u="none" strike="noStrike">
                        <a:effectLst/>
                        <a:latin typeface="Verdana"/>
                      </a:endParaRPr>
                    </a:p>
                  </a:txBody>
                  <a:tcPr marL="11546" marR="11546" marT="11546" marB="0" anchor="b">
                    <a:lnL>
                      <a:noFill/>
                    </a:lnL>
                    <a:lnR>
                      <a:noFill/>
                    </a:lnR>
                    <a:lnT>
                      <a:noFill/>
                    </a:lnT>
                    <a:lnB>
                      <a:noFill/>
                    </a:lnB>
                  </a:tcPr>
                </a:tc>
                <a:tc>
                  <a:txBody>
                    <a:bodyPr/>
                    <a:lstStyle/>
                    <a:p>
                      <a:pPr algn="l" fontAlgn="b"/>
                      <a:r>
                        <a:rPr lang="en-US" sz="900" b="1" i="0" u="none" strike="noStrike">
                          <a:effectLst/>
                          <a:latin typeface="Verdana"/>
                        </a:rPr>
                        <a:t>EXAM 2 DUE</a:t>
                      </a:r>
                    </a:p>
                  </a:txBody>
                  <a:tcPr marL="11546" marR="11546" marT="11546" marB="0" anchor="b">
                    <a:lnL>
                      <a:noFill/>
                    </a:lnL>
                    <a:lnR>
                      <a:noFill/>
                    </a:lnR>
                    <a:lnT>
                      <a:noFill/>
                    </a:lnT>
                    <a:lnB>
                      <a:noFill/>
                    </a:lnB>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19-Mar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No class - Spring Break</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21-Mar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No class - Spring Break</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12</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26-Mar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mechanotransduction and tensegrity</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13</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28-Mar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durotaxis</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1"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14</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2-Apr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Grant Review Day</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r>
                        <a:rPr lang="en-US" sz="900" b="1" i="0" u="none" strike="noStrike">
                          <a:effectLst/>
                          <a:latin typeface="Verdana"/>
                        </a:rPr>
                        <a:t>Grant reviews due</a:t>
                      </a: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15</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4-Apr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Imaging, Optics</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1" i="0" u="none" strike="noStrike">
                        <a:effectLst/>
                        <a:latin typeface="Verdana"/>
                      </a:endParaRPr>
                    </a:p>
                  </a:txBody>
                  <a:tcPr marL="11546" marR="11546" marT="11546" marB="0" anchor="b">
                    <a:lnL>
                      <a:noFill/>
                    </a:lnL>
                    <a:lnR>
                      <a:noFill/>
                    </a:lnR>
                    <a:lnT>
                      <a:noFill/>
                    </a:lnT>
                    <a:lnB>
                      <a:noFill/>
                    </a:lnB>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9-Apr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No Class, Prof. Peyton in DC</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16</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11-Apr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The Immune System</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r" fontAlgn="b"/>
                      <a:r>
                        <a:rPr lang="en-US" sz="900" b="0" i="0" u="none" strike="noStrike">
                          <a:effectLst/>
                          <a:latin typeface="Verdana"/>
                        </a:rPr>
                        <a:t>17</a:t>
                      </a: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16-Apr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drug and cell delivery</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18-Apr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Research Project presentations</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groups 1-2</a:t>
                      </a:r>
                    </a:p>
                  </a:txBody>
                  <a:tcPr marL="11546" marR="11546" marT="11546" marB="0" anchor="b">
                    <a:lnL>
                      <a:noFill/>
                    </a:lnL>
                    <a:lnR>
                      <a:noFill/>
                    </a:lnR>
                    <a:lnT>
                      <a:noFill/>
                    </a:lnT>
                    <a:lnB>
                      <a:noFill/>
                    </a:lnB>
                  </a:tcPr>
                </a:tc>
                <a:tc>
                  <a:txBody>
                    <a:bodyPr/>
                    <a:lstStyle/>
                    <a:p>
                      <a:pPr algn="l" fontAlgn="b"/>
                      <a:r>
                        <a:rPr lang="en-US" sz="900" b="1" i="0" u="none" strike="noStrike">
                          <a:effectLst/>
                          <a:latin typeface="Verdana"/>
                        </a:rPr>
                        <a:t>Full Paper grant proposals due</a:t>
                      </a:r>
                    </a:p>
                  </a:txBody>
                  <a:tcPr marL="11546" marR="11546" marT="11546" marB="0" anchor="b">
                    <a:lnL>
                      <a:noFill/>
                    </a:lnL>
                    <a:lnR>
                      <a:noFill/>
                    </a:lnR>
                    <a:lnT>
                      <a:noFill/>
                    </a:lnT>
                    <a:lnB>
                      <a:noFill/>
                    </a:lnB>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23-Apr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research project presentations</a:t>
                      </a:r>
                    </a:p>
                  </a:txBody>
                  <a:tcPr marL="11546" marR="11546" marT="11546" marB="0" anchor="b">
                    <a:lnL>
                      <a:noFill/>
                    </a:lnL>
                    <a:lnR>
                      <a:noFill/>
                    </a:lnR>
                    <a:lnT>
                      <a:noFill/>
                    </a:lnT>
                    <a:lnB>
                      <a:noFill/>
                    </a:lnB>
                  </a:tcPr>
                </a:tc>
                <a:tc gridSpan="2">
                  <a:txBody>
                    <a:bodyPr/>
                    <a:lstStyle/>
                    <a:p>
                      <a:pPr algn="l" fontAlgn="b"/>
                      <a:r>
                        <a:rPr lang="en-US" sz="900" b="0" i="0" u="none" strike="noStrike">
                          <a:effectLst/>
                          <a:latin typeface="Verdana"/>
                        </a:rPr>
                        <a:t>groups 3-4</a:t>
                      </a:r>
                    </a:p>
                  </a:txBody>
                  <a:tcPr marL="11546" marR="11546" marT="11546" marB="0" anchor="b">
                    <a:lnL>
                      <a:noFill/>
                    </a:lnL>
                    <a:lnR>
                      <a:noFill/>
                    </a:lnR>
                    <a:lnT>
                      <a:noFill/>
                    </a:lnT>
                    <a:lnB>
                      <a:noFill/>
                    </a:lnB>
                  </a:tcPr>
                </a:tc>
                <a:tc hMerge="1">
                  <a:txBody>
                    <a:bodyPr/>
                    <a:lstStyle/>
                    <a:p>
                      <a:endParaRPr lang="en-US"/>
                    </a:p>
                  </a:txBody>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0" i="0" u="none" strike="noStrike">
                          <a:effectLst/>
                          <a:latin typeface="Verdana"/>
                        </a:rPr>
                        <a:t>25-Apr</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research project presentations</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groups 5-6</a:t>
                      </a:r>
                    </a:p>
                  </a:txBody>
                  <a:tcPr marL="11546" marR="11546" marT="11546" marB="0" anchor="b">
                    <a:lnL>
                      <a:noFill/>
                    </a:lnL>
                    <a:lnR>
                      <a:noFill/>
                    </a:lnR>
                    <a:lnT>
                      <a:noFill/>
                    </a:lnT>
                    <a:lnB>
                      <a:noFill/>
                    </a:lnB>
                  </a:tcPr>
                </a:tc>
                <a:tc>
                  <a:txBody>
                    <a:bodyPr/>
                    <a:lstStyle/>
                    <a:p>
                      <a:pPr algn="l" fontAlgn="b"/>
                      <a:r>
                        <a:rPr lang="en-US" sz="900" b="0" i="0" u="none" strike="noStrike">
                          <a:effectLst/>
                          <a:latin typeface="Verdana"/>
                        </a:rPr>
                        <a:t>FINAL EXAM HANDED OUT IN CLASS</a:t>
                      </a:r>
                    </a:p>
                  </a:txBody>
                  <a:tcPr marL="11546" marR="11546" marT="11546" marB="0" anchor="b">
                    <a:lnL>
                      <a:noFill/>
                    </a:lnL>
                    <a:lnR>
                      <a:noFill/>
                    </a:lnR>
                    <a:lnT>
                      <a:noFill/>
                    </a:lnT>
                    <a:lnB>
                      <a:noFill/>
                    </a:lnB>
                  </a:tcPr>
                </a:tc>
              </a:tr>
              <a:tr h="183137">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r" fontAlgn="b"/>
                      <a:r>
                        <a:rPr lang="en-US" sz="900" b="1" i="0" u="none" strike="noStrike">
                          <a:effectLst/>
                          <a:latin typeface="Verdana"/>
                        </a:rPr>
                        <a:t>30-Apr</a:t>
                      </a:r>
                    </a:p>
                  </a:txBody>
                  <a:tcPr marL="11546" marR="11546" marT="11546" marB="0" anchor="b">
                    <a:lnL>
                      <a:noFill/>
                    </a:lnL>
                    <a:lnR>
                      <a:noFill/>
                    </a:lnR>
                    <a:lnT>
                      <a:noFill/>
                    </a:lnT>
                    <a:lnB>
                      <a:noFill/>
                    </a:lnB>
                  </a:tcPr>
                </a:tc>
                <a:tc>
                  <a:txBody>
                    <a:bodyPr/>
                    <a:lstStyle/>
                    <a:p>
                      <a:pPr algn="l" fontAlgn="b"/>
                      <a:r>
                        <a:rPr lang="en-US" sz="900" b="1" i="0" u="none" strike="noStrike">
                          <a:effectLst/>
                          <a:latin typeface="Verdana"/>
                        </a:rPr>
                        <a:t>No Class, Final Exam Due</a:t>
                      </a:r>
                    </a:p>
                  </a:txBody>
                  <a:tcPr marL="11546" marR="11546" marT="11546" marB="0" anchor="b">
                    <a:lnL>
                      <a:noFill/>
                    </a:lnL>
                    <a:lnR>
                      <a:noFill/>
                    </a:lnR>
                    <a:lnT>
                      <a:noFill/>
                    </a:lnT>
                    <a:lnB>
                      <a:noFill/>
                    </a:lnB>
                  </a:tcPr>
                </a:tc>
                <a:tc>
                  <a:txBody>
                    <a:bodyPr/>
                    <a:lstStyle/>
                    <a:p>
                      <a:pPr algn="l" fontAlgn="b"/>
                      <a:endParaRPr lang="en-US" sz="900" b="0" i="0" u="none" strike="noStrike">
                        <a:effectLst/>
                        <a:latin typeface="Verdana"/>
                      </a:endParaRPr>
                    </a:p>
                  </a:txBody>
                  <a:tcPr marL="11546" marR="11546" marT="11546" marB="0" anchor="b">
                    <a:lnL>
                      <a:noFill/>
                    </a:lnL>
                    <a:lnR>
                      <a:noFill/>
                    </a:lnR>
                    <a:lnT>
                      <a:noFill/>
                    </a:lnT>
                    <a:lnB>
                      <a:noFill/>
                    </a:lnB>
                  </a:tcPr>
                </a:tc>
                <a:tc>
                  <a:txBody>
                    <a:bodyPr/>
                    <a:lstStyle/>
                    <a:p>
                      <a:pPr algn="l" fontAlgn="b"/>
                      <a:r>
                        <a:rPr lang="en-US" sz="900" b="1" i="0" u="none" strike="noStrike" dirty="0">
                          <a:effectLst/>
                          <a:latin typeface="Verdana"/>
                        </a:rPr>
                        <a:t>FINAL EXAM DUE</a:t>
                      </a:r>
                    </a:p>
                  </a:txBody>
                  <a:tcPr marL="11546" marR="11546" marT="11546" marB="0" anchor="b">
                    <a:lnL>
                      <a:noFill/>
                    </a:lnL>
                    <a:lnR>
                      <a:noFill/>
                    </a:lnR>
                    <a:lnT>
                      <a:noFill/>
                    </a:lnT>
                    <a:lnB>
                      <a:noFill/>
                    </a:lnB>
                  </a:tcPr>
                </a:tc>
              </a:tr>
            </a:tbl>
          </a:graphicData>
        </a:graphic>
      </p:graphicFrame>
    </p:spTree>
    <p:extLst>
      <p:ext uri="{BB962C8B-B14F-4D97-AF65-F5344CB8AC3E}">
        <p14:creationId xmlns:p14="http://schemas.microsoft.com/office/powerpoint/2010/main" val="229696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808038"/>
          </a:xfrm>
        </p:spPr>
        <p:txBody>
          <a:bodyPr>
            <a:normAutofit fontScale="90000"/>
          </a:bodyPr>
          <a:lstStyle/>
          <a:p>
            <a:r>
              <a:rPr lang="en-US" sz="4000" dirty="0"/>
              <a:t>Tissue </a:t>
            </a:r>
            <a:r>
              <a:rPr lang="en-US" sz="4000" dirty="0" smtClean="0"/>
              <a:t>Engineering Seeks to Provide Replacement Tissues</a:t>
            </a:r>
            <a:endParaRPr lang="en-US" sz="4000" dirty="0"/>
          </a:p>
        </p:txBody>
      </p:sp>
      <p:sp>
        <p:nvSpPr>
          <p:cNvPr id="55299" name="Rectangle 3"/>
          <p:cNvSpPr>
            <a:spLocks noGrp="1" noChangeArrowheads="1"/>
          </p:cNvSpPr>
          <p:nvPr>
            <p:ph type="body" idx="1"/>
          </p:nvPr>
        </p:nvSpPr>
        <p:spPr>
          <a:xfrm>
            <a:off x="5715000" y="1066799"/>
            <a:ext cx="3200400" cy="5383262"/>
          </a:xfrm>
        </p:spPr>
        <p:txBody>
          <a:bodyPr>
            <a:normAutofit/>
          </a:bodyPr>
          <a:lstStyle/>
          <a:p>
            <a:pPr>
              <a:lnSpc>
                <a:spcPct val="80000"/>
              </a:lnSpc>
            </a:pPr>
            <a:r>
              <a:rPr lang="en-US" sz="1800" dirty="0"/>
              <a:t>Current lack of organ donors to meet rising demand of transplants</a:t>
            </a:r>
          </a:p>
          <a:p>
            <a:pPr>
              <a:lnSpc>
                <a:spcPct val="80000"/>
              </a:lnSpc>
            </a:pPr>
            <a:endParaRPr lang="en-US" sz="1600" dirty="0">
              <a:latin typeface="Times" charset="0"/>
            </a:endParaRPr>
          </a:p>
          <a:p>
            <a:pPr>
              <a:lnSpc>
                <a:spcPct val="80000"/>
              </a:lnSpc>
            </a:pPr>
            <a:r>
              <a:rPr lang="en-US" sz="1800" dirty="0"/>
              <a:t>Each year, </a:t>
            </a:r>
            <a:r>
              <a:rPr lang="en-US" sz="1800" b="1" dirty="0"/>
              <a:t>40 to 90 million </a:t>
            </a:r>
            <a:r>
              <a:rPr lang="en-US" sz="1800" dirty="0"/>
              <a:t>hospital</a:t>
            </a:r>
            <a:r>
              <a:rPr lang="en-US" sz="1800" b="1" dirty="0"/>
              <a:t> </a:t>
            </a:r>
            <a:r>
              <a:rPr lang="en-US" sz="1800" dirty="0"/>
              <a:t>days are attributed to the treatment of tissue and organ failure in the United States. </a:t>
            </a:r>
          </a:p>
          <a:p>
            <a:pPr>
              <a:lnSpc>
                <a:spcPct val="80000"/>
              </a:lnSpc>
            </a:pPr>
            <a:endParaRPr lang="en-US" sz="1800" dirty="0"/>
          </a:p>
          <a:p>
            <a:pPr>
              <a:lnSpc>
                <a:spcPct val="80000"/>
              </a:lnSpc>
            </a:pPr>
            <a:r>
              <a:rPr lang="en-US" sz="1800" dirty="0" smtClean="0"/>
              <a:t>$</a:t>
            </a:r>
            <a:r>
              <a:rPr lang="en-US" sz="1800" dirty="0"/>
              <a:t>400 billion per year is estimated as the total national health care cost for the 8 million or so procedures performed on patients suffering end-stage organ failure or tissue loss within the US. </a:t>
            </a:r>
          </a:p>
          <a:p>
            <a:pPr>
              <a:lnSpc>
                <a:spcPct val="80000"/>
              </a:lnSpc>
            </a:pPr>
            <a:endParaRPr lang="en-US" sz="1600" dirty="0"/>
          </a:p>
        </p:txBody>
      </p:sp>
      <p:pic>
        <p:nvPicPr>
          <p:cNvPr id="55303" name="Picture 7" descr="transplant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5431"/>
            <a:ext cx="54864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8"/>
          <p:cNvSpPr>
            <a:spLocks noChangeArrowheads="1"/>
          </p:cNvSpPr>
          <p:nvPr/>
        </p:nvSpPr>
        <p:spPr bwMode="auto">
          <a:xfrm>
            <a:off x="5049212" y="5410200"/>
            <a:ext cx="40947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0000"/>
              </a:lnSpc>
              <a:spcBef>
                <a:spcPct val="20000"/>
              </a:spcBef>
              <a:buFontTx/>
              <a:buChar char="•"/>
            </a:pPr>
            <a:r>
              <a:rPr lang="en-US" sz="2000" dirty="0">
                <a:ea typeface="Osaka" charset="0"/>
                <a:cs typeface="Osaka" charset="0"/>
              </a:rPr>
              <a:t>Critical problems for tissue engineering</a:t>
            </a:r>
          </a:p>
          <a:p>
            <a:pPr marL="800100" lvl="1" indent="-342900">
              <a:lnSpc>
                <a:spcPct val="80000"/>
              </a:lnSpc>
              <a:spcBef>
                <a:spcPct val="20000"/>
              </a:spcBef>
              <a:buAutoNum type="arabicPeriod"/>
            </a:pPr>
            <a:r>
              <a:rPr lang="en-US" dirty="0" smtClean="0">
                <a:ea typeface="Osaka" charset="0"/>
                <a:cs typeface="Osaka" charset="0"/>
              </a:rPr>
              <a:t>Vascularization</a:t>
            </a:r>
          </a:p>
          <a:p>
            <a:pPr marL="800100" lvl="1" indent="-342900">
              <a:lnSpc>
                <a:spcPct val="80000"/>
              </a:lnSpc>
              <a:spcBef>
                <a:spcPct val="20000"/>
              </a:spcBef>
              <a:buAutoNum type="arabicPeriod"/>
            </a:pPr>
            <a:r>
              <a:rPr lang="en-US" dirty="0" smtClean="0">
                <a:ea typeface="Osaka" charset="0"/>
                <a:cs typeface="Osaka" charset="0"/>
              </a:rPr>
              <a:t>Cell Delivery</a:t>
            </a:r>
            <a:endParaRPr lang="en-US" dirty="0">
              <a:ea typeface="Osaka" charset="0"/>
              <a:cs typeface="Osaka" charset="0"/>
            </a:endParaRPr>
          </a:p>
          <a:p>
            <a:pPr marL="742950" lvl="1" indent="-285750">
              <a:lnSpc>
                <a:spcPct val="80000"/>
              </a:lnSpc>
              <a:spcBef>
                <a:spcPct val="20000"/>
              </a:spcBef>
            </a:pPr>
            <a:r>
              <a:rPr lang="en-US" dirty="0" smtClean="0">
                <a:ea typeface="Osaka" charset="0"/>
                <a:cs typeface="Osaka" charset="0"/>
              </a:rPr>
              <a:t>3.  </a:t>
            </a:r>
            <a:r>
              <a:rPr lang="en-US" dirty="0">
                <a:ea typeface="Osaka" charset="0"/>
                <a:cs typeface="Osaka" charset="0"/>
              </a:rPr>
              <a:t>Mechanical </a:t>
            </a:r>
            <a:r>
              <a:rPr lang="en-US" dirty="0" smtClean="0">
                <a:ea typeface="Osaka" charset="0"/>
                <a:cs typeface="Osaka" charset="0"/>
              </a:rPr>
              <a:t>mismatch</a:t>
            </a:r>
            <a:endParaRPr lang="en-US" dirty="0">
              <a:ea typeface="Osaka" charset="0"/>
              <a:cs typeface="Osaka" charset="0"/>
            </a:endParaRPr>
          </a:p>
        </p:txBody>
      </p:sp>
    </p:spTree>
    <p:extLst>
      <p:ext uri="{BB962C8B-B14F-4D97-AF65-F5344CB8AC3E}">
        <p14:creationId xmlns:p14="http://schemas.microsoft.com/office/powerpoint/2010/main" val="2670277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6-29 at 1.24.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03919" cy="6858000"/>
          </a:xfrm>
          <a:prstGeom prst="rect">
            <a:avLst/>
          </a:prstGeom>
        </p:spPr>
      </p:pic>
      <p:pic>
        <p:nvPicPr>
          <p:cNvPr id="5" name="Picture 4" descr="Screen shot 2011-06-29 at 1.26.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544" y="0"/>
            <a:ext cx="4056063" cy="6858000"/>
          </a:xfrm>
          <a:prstGeom prst="rect">
            <a:avLst/>
          </a:prstGeom>
        </p:spPr>
      </p:pic>
    </p:spTree>
    <p:extLst>
      <p:ext uri="{BB962C8B-B14F-4D97-AF65-F5344CB8AC3E}">
        <p14:creationId xmlns:p14="http://schemas.microsoft.com/office/powerpoint/2010/main" val="11586148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85800" y="152400"/>
            <a:ext cx="7772400" cy="990600"/>
          </a:xfrm>
        </p:spPr>
        <p:txBody>
          <a:bodyPr/>
          <a:lstStyle/>
          <a:p>
            <a:r>
              <a:rPr lang="en-US"/>
              <a:t>Tissue Replacement Strategy</a:t>
            </a:r>
          </a:p>
        </p:txBody>
      </p:sp>
      <p:pic>
        <p:nvPicPr>
          <p:cNvPr id="342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06488"/>
            <a:ext cx="8077200"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16369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4"/>
            <a:ext cx="8229600" cy="816749"/>
          </a:xfrm>
        </p:spPr>
        <p:txBody>
          <a:bodyPr/>
          <a:lstStyle/>
          <a:p>
            <a:r>
              <a:rPr lang="en-US" dirty="0" smtClean="0"/>
              <a:t>Wound Healing: Strategies</a:t>
            </a:r>
            <a:endParaRPr lang="en-US" dirty="0"/>
          </a:p>
        </p:txBody>
      </p:sp>
      <p:sp>
        <p:nvSpPr>
          <p:cNvPr id="5" name="Freeform 8"/>
          <p:cNvSpPr>
            <a:spLocks noChangeAspect="1"/>
          </p:cNvSpPr>
          <p:nvPr/>
        </p:nvSpPr>
        <p:spPr bwMode="auto">
          <a:xfrm flipH="1">
            <a:off x="4866920" y="2735369"/>
            <a:ext cx="2143125" cy="1243013"/>
          </a:xfrm>
          <a:custGeom>
            <a:avLst/>
            <a:gdLst>
              <a:gd name="T0" fmla="*/ 2147483647 w 2208"/>
              <a:gd name="T1" fmla="*/ 2147483647 h 1280"/>
              <a:gd name="T2" fmla="*/ 2147483647 w 2208"/>
              <a:gd name="T3" fmla="*/ 2147483647 h 1280"/>
              <a:gd name="T4" fmla="*/ 2147483647 w 2208"/>
              <a:gd name="T5" fmla="*/ 2147483647 h 1280"/>
              <a:gd name="T6" fmla="*/ 2147483647 w 2208"/>
              <a:gd name="T7" fmla="*/ 0 h 1280"/>
              <a:gd name="T8" fmla="*/ 2147483647 w 2208"/>
              <a:gd name="T9" fmla="*/ 2147483647 h 1280"/>
              <a:gd name="T10" fmla="*/ 2147483647 w 2208"/>
              <a:gd name="T11" fmla="*/ 2147483647 h 1280"/>
              <a:gd name="T12" fmla="*/ 2147483647 w 2208"/>
              <a:gd name="T13" fmla="*/ 2147483647 h 1280"/>
              <a:gd name="T14" fmla="*/ 2147483647 w 2208"/>
              <a:gd name="T15" fmla="*/ 2147483647 h 1280"/>
              <a:gd name="T16" fmla="*/ 2147483647 w 2208"/>
              <a:gd name="T17" fmla="*/ 2147483647 h 1280"/>
              <a:gd name="T18" fmla="*/ 2147483647 w 2208"/>
              <a:gd name="T19" fmla="*/ 2147483647 h 1280"/>
              <a:gd name="T20" fmla="*/ 2147483647 w 2208"/>
              <a:gd name="T21" fmla="*/ 2147483647 h 1280"/>
              <a:gd name="T22" fmla="*/ 2147483647 w 2208"/>
              <a:gd name="T23" fmla="*/ 2147483647 h 1280"/>
              <a:gd name="T24" fmla="*/ 2147483647 w 2208"/>
              <a:gd name="T25" fmla="*/ 2147483647 h 1280"/>
              <a:gd name="T26" fmla="*/ 2147483647 w 2208"/>
              <a:gd name="T27" fmla="*/ 2147483647 h 1280"/>
              <a:gd name="T28" fmla="*/ 2147483647 w 2208"/>
              <a:gd name="T29" fmla="*/ 2147483647 h 1280"/>
              <a:gd name="T30" fmla="*/ 2147483647 w 2208"/>
              <a:gd name="T31" fmla="*/ 2147483647 h 1280"/>
              <a:gd name="T32" fmla="*/ 2147483647 w 2208"/>
              <a:gd name="T33" fmla="*/ 2147483647 h 1280"/>
              <a:gd name="T34" fmla="*/ 2147483647 w 2208"/>
              <a:gd name="T35" fmla="*/ 2147483647 h 1280"/>
              <a:gd name="T36" fmla="*/ 2147483647 w 2208"/>
              <a:gd name="T37" fmla="*/ 2147483647 h 1280"/>
              <a:gd name="T38" fmla="*/ 2147483647 w 2208"/>
              <a:gd name="T39" fmla="*/ 2147483647 h 1280"/>
              <a:gd name="T40" fmla="*/ 2147483647 w 2208"/>
              <a:gd name="T41" fmla="*/ 2147483647 h 1280"/>
              <a:gd name="T42" fmla="*/ 2147483647 w 2208"/>
              <a:gd name="T43" fmla="*/ 2147483647 h 1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8"/>
              <a:gd name="T67" fmla="*/ 0 h 1280"/>
              <a:gd name="T68" fmla="*/ 2208 w 2208"/>
              <a:gd name="T69" fmla="*/ 1280 h 1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8" h="1280">
                <a:moveTo>
                  <a:pt x="496" y="528"/>
                </a:moveTo>
                <a:cubicBezTo>
                  <a:pt x="560" y="416"/>
                  <a:pt x="408" y="360"/>
                  <a:pt x="400" y="288"/>
                </a:cubicBezTo>
                <a:cubicBezTo>
                  <a:pt x="392" y="216"/>
                  <a:pt x="408" y="144"/>
                  <a:pt x="448" y="96"/>
                </a:cubicBezTo>
                <a:cubicBezTo>
                  <a:pt x="488" y="48"/>
                  <a:pt x="576" y="0"/>
                  <a:pt x="640" y="0"/>
                </a:cubicBezTo>
                <a:cubicBezTo>
                  <a:pt x="704" y="0"/>
                  <a:pt x="784" y="64"/>
                  <a:pt x="832" y="96"/>
                </a:cubicBezTo>
                <a:cubicBezTo>
                  <a:pt x="880" y="128"/>
                  <a:pt x="832" y="176"/>
                  <a:pt x="928" y="192"/>
                </a:cubicBezTo>
                <a:cubicBezTo>
                  <a:pt x="1024" y="208"/>
                  <a:pt x="1256" y="192"/>
                  <a:pt x="1408" y="192"/>
                </a:cubicBezTo>
                <a:cubicBezTo>
                  <a:pt x="1560" y="192"/>
                  <a:pt x="1744" y="192"/>
                  <a:pt x="1840" y="192"/>
                </a:cubicBezTo>
                <a:cubicBezTo>
                  <a:pt x="1936" y="192"/>
                  <a:pt x="1976" y="176"/>
                  <a:pt x="1984" y="192"/>
                </a:cubicBezTo>
                <a:cubicBezTo>
                  <a:pt x="1992" y="208"/>
                  <a:pt x="1888" y="256"/>
                  <a:pt x="1888" y="288"/>
                </a:cubicBezTo>
                <a:cubicBezTo>
                  <a:pt x="1888" y="320"/>
                  <a:pt x="1976" y="352"/>
                  <a:pt x="1984" y="384"/>
                </a:cubicBezTo>
                <a:cubicBezTo>
                  <a:pt x="1992" y="416"/>
                  <a:pt x="1936" y="440"/>
                  <a:pt x="1936" y="480"/>
                </a:cubicBezTo>
                <a:cubicBezTo>
                  <a:pt x="1936" y="520"/>
                  <a:pt x="1984" y="584"/>
                  <a:pt x="1984" y="624"/>
                </a:cubicBezTo>
                <a:cubicBezTo>
                  <a:pt x="1984" y="664"/>
                  <a:pt x="1936" y="696"/>
                  <a:pt x="1936" y="720"/>
                </a:cubicBezTo>
                <a:cubicBezTo>
                  <a:pt x="1936" y="744"/>
                  <a:pt x="1968" y="744"/>
                  <a:pt x="1984" y="768"/>
                </a:cubicBezTo>
                <a:cubicBezTo>
                  <a:pt x="2000" y="792"/>
                  <a:pt x="2208" y="848"/>
                  <a:pt x="2032" y="864"/>
                </a:cubicBezTo>
                <a:cubicBezTo>
                  <a:pt x="1856" y="880"/>
                  <a:pt x="1136" y="848"/>
                  <a:pt x="928" y="864"/>
                </a:cubicBezTo>
                <a:cubicBezTo>
                  <a:pt x="720" y="880"/>
                  <a:pt x="824" y="912"/>
                  <a:pt x="784" y="960"/>
                </a:cubicBezTo>
                <a:cubicBezTo>
                  <a:pt x="744" y="1008"/>
                  <a:pt x="752" y="1104"/>
                  <a:pt x="688" y="1152"/>
                </a:cubicBezTo>
                <a:cubicBezTo>
                  <a:pt x="624" y="1200"/>
                  <a:pt x="512" y="1280"/>
                  <a:pt x="400" y="1248"/>
                </a:cubicBezTo>
                <a:cubicBezTo>
                  <a:pt x="288" y="1216"/>
                  <a:pt x="0" y="1080"/>
                  <a:pt x="16" y="960"/>
                </a:cubicBezTo>
                <a:cubicBezTo>
                  <a:pt x="32" y="840"/>
                  <a:pt x="432" y="640"/>
                  <a:pt x="496" y="528"/>
                </a:cubicBezTo>
                <a:close/>
              </a:path>
            </a:pathLst>
          </a:custGeom>
          <a:solidFill>
            <a:schemeClr val="bg1">
              <a:lumMod val="65000"/>
            </a:schemeClr>
          </a:solidFill>
          <a:ln w="9525">
            <a:solidFill>
              <a:schemeClr val="tx1"/>
            </a:solidFill>
            <a:round/>
            <a:headEnd/>
            <a:tailEnd/>
          </a:ln>
        </p:spPr>
        <p:txBody>
          <a:bodyPr wrap="none" lIns="80002" tIns="40001" rIns="80002" bIns="40001" anchor="ctr">
            <a:prstTxWarp prst="textNoShape">
              <a:avLst/>
            </a:prstTxWarp>
          </a:bodyPr>
          <a:lstStyle/>
          <a:p>
            <a:endParaRPr lang="en-US"/>
          </a:p>
        </p:txBody>
      </p:sp>
      <p:sp>
        <p:nvSpPr>
          <p:cNvPr id="10" name="Freeform 7"/>
          <p:cNvSpPr>
            <a:spLocks noChangeAspect="1"/>
          </p:cNvSpPr>
          <p:nvPr/>
        </p:nvSpPr>
        <p:spPr bwMode="auto">
          <a:xfrm>
            <a:off x="2033232" y="2729019"/>
            <a:ext cx="2143125" cy="1243013"/>
          </a:xfrm>
          <a:custGeom>
            <a:avLst/>
            <a:gdLst>
              <a:gd name="T0" fmla="*/ 2147483647 w 2208"/>
              <a:gd name="T1" fmla="*/ 2147483647 h 1280"/>
              <a:gd name="T2" fmla="*/ 2147483647 w 2208"/>
              <a:gd name="T3" fmla="*/ 2147483647 h 1280"/>
              <a:gd name="T4" fmla="*/ 2147483647 w 2208"/>
              <a:gd name="T5" fmla="*/ 2147483647 h 1280"/>
              <a:gd name="T6" fmla="*/ 2147483647 w 2208"/>
              <a:gd name="T7" fmla="*/ 0 h 1280"/>
              <a:gd name="T8" fmla="*/ 2147483647 w 2208"/>
              <a:gd name="T9" fmla="*/ 2147483647 h 1280"/>
              <a:gd name="T10" fmla="*/ 2147483647 w 2208"/>
              <a:gd name="T11" fmla="*/ 2147483647 h 1280"/>
              <a:gd name="T12" fmla="*/ 2147483647 w 2208"/>
              <a:gd name="T13" fmla="*/ 2147483647 h 1280"/>
              <a:gd name="T14" fmla="*/ 2147483647 w 2208"/>
              <a:gd name="T15" fmla="*/ 2147483647 h 1280"/>
              <a:gd name="T16" fmla="*/ 2147483647 w 2208"/>
              <a:gd name="T17" fmla="*/ 2147483647 h 1280"/>
              <a:gd name="T18" fmla="*/ 2147483647 w 2208"/>
              <a:gd name="T19" fmla="*/ 2147483647 h 1280"/>
              <a:gd name="T20" fmla="*/ 2147483647 w 2208"/>
              <a:gd name="T21" fmla="*/ 2147483647 h 1280"/>
              <a:gd name="T22" fmla="*/ 2147483647 w 2208"/>
              <a:gd name="T23" fmla="*/ 2147483647 h 1280"/>
              <a:gd name="T24" fmla="*/ 2147483647 w 2208"/>
              <a:gd name="T25" fmla="*/ 2147483647 h 1280"/>
              <a:gd name="T26" fmla="*/ 2147483647 w 2208"/>
              <a:gd name="T27" fmla="*/ 2147483647 h 1280"/>
              <a:gd name="T28" fmla="*/ 2147483647 w 2208"/>
              <a:gd name="T29" fmla="*/ 2147483647 h 1280"/>
              <a:gd name="T30" fmla="*/ 2147483647 w 2208"/>
              <a:gd name="T31" fmla="*/ 2147483647 h 1280"/>
              <a:gd name="T32" fmla="*/ 2147483647 w 2208"/>
              <a:gd name="T33" fmla="*/ 2147483647 h 1280"/>
              <a:gd name="T34" fmla="*/ 2147483647 w 2208"/>
              <a:gd name="T35" fmla="*/ 2147483647 h 1280"/>
              <a:gd name="T36" fmla="*/ 2147483647 w 2208"/>
              <a:gd name="T37" fmla="*/ 2147483647 h 1280"/>
              <a:gd name="T38" fmla="*/ 2147483647 w 2208"/>
              <a:gd name="T39" fmla="*/ 2147483647 h 1280"/>
              <a:gd name="T40" fmla="*/ 2147483647 w 2208"/>
              <a:gd name="T41" fmla="*/ 2147483647 h 1280"/>
              <a:gd name="T42" fmla="*/ 2147483647 w 2208"/>
              <a:gd name="T43" fmla="*/ 2147483647 h 1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8"/>
              <a:gd name="T67" fmla="*/ 0 h 1280"/>
              <a:gd name="T68" fmla="*/ 2208 w 2208"/>
              <a:gd name="T69" fmla="*/ 1280 h 1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8" h="1280">
                <a:moveTo>
                  <a:pt x="496" y="528"/>
                </a:moveTo>
                <a:cubicBezTo>
                  <a:pt x="560" y="416"/>
                  <a:pt x="408" y="360"/>
                  <a:pt x="400" y="288"/>
                </a:cubicBezTo>
                <a:cubicBezTo>
                  <a:pt x="392" y="216"/>
                  <a:pt x="408" y="144"/>
                  <a:pt x="448" y="96"/>
                </a:cubicBezTo>
                <a:cubicBezTo>
                  <a:pt x="488" y="48"/>
                  <a:pt x="576" y="0"/>
                  <a:pt x="640" y="0"/>
                </a:cubicBezTo>
                <a:cubicBezTo>
                  <a:pt x="704" y="0"/>
                  <a:pt x="784" y="64"/>
                  <a:pt x="832" y="96"/>
                </a:cubicBezTo>
                <a:cubicBezTo>
                  <a:pt x="880" y="128"/>
                  <a:pt x="832" y="176"/>
                  <a:pt x="928" y="192"/>
                </a:cubicBezTo>
                <a:cubicBezTo>
                  <a:pt x="1024" y="208"/>
                  <a:pt x="1256" y="192"/>
                  <a:pt x="1408" y="192"/>
                </a:cubicBezTo>
                <a:cubicBezTo>
                  <a:pt x="1560" y="192"/>
                  <a:pt x="1744" y="192"/>
                  <a:pt x="1840" y="192"/>
                </a:cubicBezTo>
                <a:cubicBezTo>
                  <a:pt x="1936" y="192"/>
                  <a:pt x="1976" y="176"/>
                  <a:pt x="1984" y="192"/>
                </a:cubicBezTo>
                <a:cubicBezTo>
                  <a:pt x="1992" y="208"/>
                  <a:pt x="1888" y="256"/>
                  <a:pt x="1888" y="288"/>
                </a:cubicBezTo>
                <a:cubicBezTo>
                  <a:pt x="1888" y="320"/>
                  <a:pt x="1976" y="352"/>
                  <a:pt x="1984" y="384"/>
                </a:cubicBezTo>
                <a:cubicBezTo>
                  <a:pt x="1992" y="416"/>
                  <a:pt x="1936" y="440"/>
                  <a:pt x="1936" y="480"/>
                </a:cubicBezTo>
                <a:cubicBezTo>
                  <a:pt x="1936" y="520"/>
                  <a:pt x="1984" y="584"/>
                  <a:pt x="1984" y="624"/>
                </a:cubicBezTo>
                <a:cubicBezTo>
                  <a:pt x="1984" y="664"/>
                  <a:pt x="1936" y="696"/>
                  <a:pt x="1936" y="720"/>
                </a:cubicBezTo>
                <a:cubicBezTo>
                  <a:pt x="1936" y="744"/>
                  <a:pt x="1968" y="744"/>
                  <a:pt x="1984" y="768"/>
                </a:cubicBezTo>
                <a:cubicBezTo>
                  <a:pt x="2000" y="792"/>
                  <a:pt x="2208" y="848"/>
                  <a:pt x="2032" y="864"/>
                </a:cubicBezTo>
                <a:cubicBezTo>
                  <a:pt x="1856" y="880"/>
                  <a:pt x="1136" y="848"/>
                  <a:pt x="928" y="864"/>
                </a:cubicBezTo>
                <a:cubicBezTo>
                  <a:pt x="720" y="880"/>
                  <a:pt x="824" y="912"/>
                  <a:pt x="784" y="960"/>
                </a:cubicBezTo>
                <a:cubicBezTo>
                  <a:pt x="744" y="1008"/>
                  <a:pt x="752" y="1104"/>
                  <a:pt x="688" y="1152"/>
                </a:cubicBezTo>
                <a:cubicBezTo>
                  <a:pt x="624" y="1200"/>
                  <a:pt x="512" y="1280"/>
                  <a:pt x="400" y="1248"/>
                </a:cubicBezTo>
                <a:cubicBezTo>
                  <a:pt x="288" y="1216"/>
                  <a:pt x="0" y="1080"/>
                  <a:pt x="16" y="960"/>
                </a:cubicBezTo>
                <a:cubicBezTo>
                  <a:pt x="32" y="840"/>
                  <a:pt x="432" y="640"/>
                  <a:pt x="496" y="528"/>
                </a:cubicBezTo>
                <a:close/>
              </a:path>
            </a:pathLst>
          </a:custGeom>
          <a:solidFill>
            <a:schemeClr val="bg1">
              <a:lumMod val="65000"/>
            </a:schemeClr>
          </a:solidFill>
          <a:ln w="9525">
            <a:solidFill>
              <a:schemeClr val="tx1"/>
            </a:solidFill>
            <a:round/>
            <a:headEnd/>
            <a:tailEnd/>
          </a:ln>
        </p:spPr>
        <p:txBody>
          <a:bodyPr wrap="none" lIns="80002" tIns="40001" rIns="80002" bIns="40001" anchor="ctr">
            <a:prstTxWarp prst="textNoShape">
              <a:avLst/>
            </a:prstTxWarp>
          </a:bodyPr>
          <a:lstStyle/>
          <a:p>
            <a:endParaRPr lang="en-US"/>
          </a:p>
        </p:txBody>
      </p:sp>
      <p:sp>
        <p:nvSpPr>
          <p:cNvPr id="11" name="TextBox 10"/>
          <p:cNvSpPr txBox="1"/>
          <p:nvPr/>
        </p:nvSpPr>
        <p:spPr>
          <a:xfrm>
            <a:off x="1473858" y="1929483"/>
            <a:ext cx="6288901" cy="369332"/>
          </a:xfrm>
          <a:prstGeom prst="rect">
            <a:avLst/>
          </a:prstGeom>
          <a:noFill/>
        </p:spPr>
        <p:txBody>
          <a:bodyPr wrap="none" rtlCol="0">
            <a:spAutoFit/>
          </a:bodyPr>
          <a:lstStyle/>
          <a:p>
            <a:r>
              <a:rPr lang="en-US" dirty="0" smtClean="0"/>
              <a:t>To start: a critically sized defect that cannot autonomously repair</a:t>
            </a:r>
            <a:endParaRPr lang="en-US" dirty="0"/>
          </a:p>
        </p:txBody>
      </p:sp>
    </p:spTree>
    <p:extLst>
      <p:ext uri="{BB962C8B-B14F-4D97-AF65-F5344CB8AC3E}">
        <p14:creationId xmlns:p14="http://schemas.microsoft.com/office/powerpoint/2010/main" val="41641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4"/>
            <a:ext cx="8229600" cy="816749"/>
          </a:xfrm>
        </p:spPr>
        <p:txBody>
          <a:bodyPr/>
          <a:lstStyle/>
          <a:p>
            <a:r>
              <a:rPr lang="en-US" dirty="0" smtClean="0"/>
              <a:t>Wound Healing: Strategies</a:t>
            </a:r>
            <a:endParaRPr lang="en-US" dirty="0"/>
          </a:p>
        </p:txBody>
      </p:sp>
      <p:sp>
        <p:nvSpPr>
          <p:cNvPr id="5" name="Freeform 8"/>
          <p:cNvSpPr>
            <a:spLocks noChangeAspect="1"/>
          </p:cNvSpPr>
          <p:nvPr/>
        </p:nvSpPr>
        <p:spPr bwMode="auto">
          <a:xfrm flipH="1">
            <a:off x="4866920" y="2735369"/>
            <a:ext cx="2143125" cy="1243013"/>
          </a:xfrm>
          <a:custGeom>
            <a:avLst/>
            <a:gdLst>
              <a:gd name="T0" fmla="*/ 2147483647 w 2208"/>
              <a:gd name="T1" fmla="*/ 2147483647 h 1280"/>
              <a:gd name="T2" fmla="*/ 2147483647 w 2208"/>
              <a:gd name="T3" fmla="*/ 2147483647 h 1280"/>
              <a:gd name="T4" fmla="*/ 2147483647 w 2208"/>
              <a:gd name="T5" fmla="*/ 2147483647 h 1280"/>
              <a:gd name="T6" fmla="*/ 2147483647 w 2208"/>
              <a:gd name="T7" fmla="*/ 0 h 1280"/>
              <a:gd name="T8" fmla="*/ 2147483647 w 2208"/>
              <a:gd name="T9" fmla="*/ 2147483647 h 1280"/>
              <a:gd name="T10" fmla="*/ 2147483647 w 2208"/>
              <a:gd name="T11" fmla="*/ 2147483647 h 1280"/>
              <a:gd name="T12" fmla="*/ 2147483647 w 2208"/>
              <a:gd name="T13" fmla="*/ 2147483647 h 1280"/>
              <a:gd name="T14" fmla="*/ 2147483647 w 2208"/>
              <a:gd name="T15" fmla="*/ 2147483647 h 1280"/>
              <a:gd name="T16" fmla="*/ 2147483647 w 2208"/>
              <a:gd name="T17" fmla="*/ 2147483647 h 1280"/>
              <a:gd name="T18" fmla="*/ 2147483647 w 2208"/>
              <a:gd name="T19" fmla="*/ 2147483647 h 1280"/>
              <a:gd name="T20" fmla="*/ 2147483647 w 2208"/>
              <a:gd name="T21" fmla="*/ 2147483647 h 1280"/>
              <a:gd name="T22" fmla="*/ 2147483647 w 2208"/>
              <a:gd name="T23" fmla="*/ 2147483647 h 1280"/>
              <a:gd name="T24" fmla="*/ 2147483647 w 2208"/>
              <a:gd name="T25" fmla="*/ 2147483647 h 1280"/>
              <a:gd name="T26" fmla="*/ 2147483647 w 2208"/>
              <a:gd name="T27" fmla="*/ 2147483647 h 1280"/>
              <a:gd name="T28" fmla="*/ 2147483647 w 2208"/>
              <a:gd name="T29" fmla="*/ 2147483647 h 1280"/>
              <a:gd name="T30" fmla="*/ 2147483647 w 2208"/>
              <a:gd name="T31" fmla="*/ 2147483647 h 1280"/>
              <a:gd name="T32" fmla="*/ 2147483647 w 2208"/>
              <a:gd name="T33" fmla="*/ 2147483647 h 1280"/>
              <a:gd name="T34" fmla="*/ 2147483647 w 2208"/>
              <a:gd name="T35" fmla="*/ 2147483647 h 1280"/>
              <a:gd name="T36" fmla="*/ 2147483647 w 2208"/>
              <a:gd name="T37" fmla="*/ 2147483647 h 1280"/>
              <a:gd name="T38" fmla="*/ 2147483647 w 2208"/>
              <a:gd name="T39" fmla="*/ 2147483647 h 1280"/>
              <a:gd name="T40" fmla="*/ 2147483647 w 2208"/>
              <a:gd name="T41" fmla="*/ 2147483647 h 1280"/>
              <a:gd name="T42" fmla="*/ 2147483647 w 2208"/>
              <a:gd name="T43" fmla="*/ 2147483647 h 1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8"/>
              <a:gd name="T67" fmla="*/ 0 h 1280"/>
              <a:gd name="T68" fmla="*/ 2208 w 2208"/>
              <a:gd name="T69" fmla="*/ 1280 h 1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8" h="1280">
                <a:moveTo>
                  <a:pt x="496" y="528"/>
                </a:moveTo>
                <a:cubicBezTo>
                  <a:pt x="560" y="416"/>
                  <a:pt x="408" y="360"/>
                  <a:pt x="400" y="288"/>
                </a:cubicBezTo>
                <a:cubicBezTo>
                  <a:pt x="392" y="216"/>
                  <a:pt x="408" y="144"/>
                  <a:pt x="448" y="96"/>
                </a:cubicBezTo>
                <a:cubicBezTo>
                  <a:pt x="488" y="48"/>
                  <a:pt x="576" y="0"/>
                  <a:pt x="640" y="0"/>
                </a:cubicBezTo>
                <a:cubicBezTo>
                  <a:pt x="704" y="0"/>
                  <a:pt x="784" y="64"/>
                  <a:pt x="832" y="96"/>
                </a:cubicBezTo>
                <a:cubicBezTo>
                  <a:pt x="880" y="128"/>
                  <a:pt x="832" y="176"/>
                  <a:pt x="928" y="192"/>
                </a:cubicBezTo>
                <a:cubicBezTo>
                  <a:pt x="1024" y="208"/>
                  <a:pt x="1256" y="192"/>
                  <a:pt x="1408" y="192"/>
                </a:cubicBezTo>
                <a:cubicBezTo>
                  <a:pt x="1560" y="192"/>
                  <a:pt x="1744" y="192"/>
                  <a:pt x="1840" y="192"/>
                </a:cubicBezTo>
                <a:cubicBezTo>
                  <a:pt x="1936" y="192"/>
                  <a:pt x="1976" y="176"/>
                  <a:pt x="1984" y="192"/>
                </a:cubicBezTo>
                <a:cubicBezTo>
                  <a:pt x="1992" y="208"/>
                  <a:pt x="1888" y="256"/>
                  <a:pt x="1888" y="288"/>
                </a:cubicBezTo>
                <a:cubicBezTo>
                  <a:pt x="1888" y="320"/>
                  <a:pt x="1976" y="352"/>
                  <a:pt x="1984" y="384"/>
                </a:cubicBezTo>
                <a:cubicBezTo>
                  <a:pt x="1992" y="416"/>
                  <a:pt x="1936" y="440"/>
                  <a:pt x="1936" y="480"/>
                </a:cubicBezTo>
                <a:cubicBezTo>
                  <a:pt x="1936" y="520"/>
                  <a:pt x="1984" y="584"/>
                  <a:pt x="1984" y="624"/>
                </a:cubicBezTo>
                <a:cubicBezTo>
                  <a:pt x="1984" y="664"/>
                  <a:pt x="1936" y="696"/>
                  <a:pt x="1936" y="720"/>
                </a:cubicBezTo>
                <a:cubicBezTo>
                  <a:pt x="1936" y="744"/>
                  <a:pt x="1968" y="744"/>
                  <a:pt x="1984" y="768"/>
                </a:cubicBezTo>
                <a:cubicBezTo>
                  <a:pt x="2000" y="792"/>
                  <a:pt x="2208" y="848"/>
                  <a:pt x="2032" y="864"/>
                </a:cubicBezTo>
                <a:cubicBezTo>
                  <a:pt x="1856" y="880"/>
                  <a:pt x="1136" y="848"/>
                  <a:pt x="928" y="864"/>
                </a:cubicBezTo>
                <a:cubicBezTo>
                  <a:pt x="720" y="880"/>
                  <a:pt x="824" y="912"/>
                  <a:pt x="784" y="960"/>
                </a:cubicBezTo>
                <a:cubicBezTo>
                  <a:pt x="744" y="1008"/>
                  <a:pt x="752" y="1104"/>
                  <a:pt x="688" y="1152"/>
                </a:cubicBezTo>
                <a:cubicBezTo>
                  <a:pt x="624" y="1200"/>
                  <a:pt x="512" y="1280"/>
                  <a:pt x="400" y="1248"/>
                </a:cubicBezTo>
                <a:cubicBezTo>
                  <a:pt x="288" y="1216"/>
                  <a:pt x="0" y="1080"/>
                  <a:pt x="16" y="960"/>
                </a:cubicBezTo>
                <a:cubicBezTo>
                  <a:pt x="32" y="840"/>
                  <a:pt x="432" y="640"/>
                  <a:pt x="496" y="528"/>
                </a:cubicBezTo>
                <a:close/>
              </a:path>
            </a:pathLst>
          </a:custGeom>
          <a:solidFill>
            <a:schemeClr val="bg1">
              <a:lumMod val="65000"/>
            </a:schemeClr>
          </a:solidFill>
          <a:ln w="9525">
            <a:solidFill>
              <a:schemeClr val="tx1"/>
            </a:solidFill>
            <a:round/>
            <a:headEnd/>
            <a:tailEnd/>
          </a:ln>
        </p:spPr>
        <p:txBody>
          <a:bodyPr wrap="none" lIns="80002" tIns="40001" rIns="80002" bIns="40001" anchor="ctr">
            <a:prstTxWarp prst="textNoShape">
              <a:avLst/>
            </a:prstTxWarp>
          </a:bodyPr>
          <a:lstStyle/>
          <a:p>
            <a:endParaRPr lang="en-US"/>
          </a:p>
        </p:txBody>
      </p:sp>
      <p:sp>
        <p:nvSpPr>
          <p:cNvPr id="10" name="Freeform 7"/>
          <p:cNvSpPr>
            <a:spLocks noChangeAspect="1"/>
          </p:cNvSpPr>
          <p:nvPr/>
        </p:nvSpPr>
        <p:spPr bwMode="auto">
          <a:xfrm>
            <a:off x="2033232" y="2729019"/>
            <a:ext cx="2143125" cy="1243013"/>
          </a:xfrm>
          <a:custGeom>
            <a:avLst/>
            <a:gdLst>
              <a:gd name="T0" fmla="*/ 2147483647 w 2208"/>
              <a:gd name="T1" fmla="*/ 2147483647 h 1280"/>
              <a:gd name="T2" fmla="*/ 2147483647 w 2208"/>
              <a:gd name="T3" fmla="*/ 2147483647 h 1280"/>
              <a:gd name="T4" fmla="*/ 2147483647 w 2208"/>
              <a:gd name="T5" fmla="*/ 2147483647 h 1280"/>
              <a:gd name="T6" fmla="*/ 2147483647 w 2208"/>
              <a:gd name="T7" fmla="*/ 0 h 1280"/>
              <a:gd name="T8" fmla="*/ 2147483647 w 2208"/>
              <a:gd name="T9" fmla="*/ 2147483647 h 1280"/>
              <a:gd name="T10" fmla="*/ 2147483647 w 2208"/>
              <a:gd name="T11" fmla="*/ 2147483647 h 1280"/>
              <a:gd name="T12" fmla="*/ 2147483647 w 2208"/>
              <a:gd name="T13" fmla="*/ 2147483647 h 1280"/>
              <a:gd name="T14" fmla="*/ 2147483647 w 2208"/>
              <a:gd name="T15" fmla="*/ 2147483647 h 1280"/>
              <a:gd name="T16" fmla="*/ 2147483647 w 2208"/>
              <a:gd name="T17" fmla="*/ 2147483647 h 1280"/>
              <a:gd name="T18" fmla="*/ 2147483647 w 2208"/>
              <a:gd name="T19" fmla="*/ 2147483647 h 1280"/>
              <a:gd name="T20" fmla="*/ 2147483647 w 2208"/>
              <a:gd name="T21" fmla="*/ 2147483647 h 1280"/>
              <a:gd name="T22" fmla="*/ 2147483647 w 2208"/>
              <a:gd name="T23" fmla="*/ 2147483647 h 1280"/>
              <a:gd name="T24" fmla="*/ 2147483647 w 2208"/>
              <a:gd name="T25" fmla="*/ 2147483647 h 1280"/>
              <a:gd name="T26" fmla="*/ 2147483647 w 2208"/>
              <a:gd name="T27" fmla="*/ 2147483647 h 1280"/>
              <a:gd name="T28" fmla="*/ 2147483647 w 2208"/>
              <a:gd name="T29" fmla="*/ 2147483647 h 1280"/>
              <a:gd name="T30" fmla="*/ 2147483647 w 2208"/>
              <a:gd name="T31" fmla="*/ 2147483647 h 1280"/>
              <a:gd name="T32" fmla="*/ 2147483647 w 2208"/>
              <a:gd name="T33" fmla="*/ 2147483647 h 1280"/>
              <a:gd name="T34" fmla="*/ 2147483647 w 2208"/>
              <a:gd name="T35" fmla="*/ 2147483647 h 1280"/>
              <a:gd name="T36" fmla="*/ 2147483647 w 2208"/>
              <a:gd name="T37" fmla="*/ 2147483647 h 1280"/>
              <a:gd name="T38" fmla="*/ 2147483647 w 2208"/>
              <a:gd name="T39" fmla="*/ 2147483647 h 1280"/>
              <a:gd name="T40" fmla="*/ 2147483647 w 2208"/>
              <a:gd name="T41" fmla="*/ 2147483647 h 1280"/>
              <a:gd name="T42" fmla="*/ 2147483647 w 2208"/>
              <a:gd name="T43" fmla="*/ 2147483647 h 1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8"/>
              <a:gd name="T67" fmla="*/ 0 h 1280"/>
              <a:gd name="T68" fmla="*/ 2208 w 2208"/>
              <a:gd name="T69" fmla="*/ 1280 h 1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8" h="1280">
                <a:moveTo>
                  <a:pt x="496" y="528"/>
                </a:moveTo>
                <a:cubicBezTo>
                  <a:pt x="560" y="416"/>
                  <a:pt x="408" y="360"/>
                  <a:pt x="400" y="288"/>
                </a:cubicBezTo>
                <a:cubicBezTo>
                  <a:pt x="392" y="216"/>
                  <a:pt x="408" y="144"/>
                  <a:pt x="448" y="96"/>
                </a:cubicBezTo>
                <a:cubicBezTo>
                  <a:pt x="488" y="48"/>
                  <a:pt x="576" y="0"/>
                  <a:pt x="640" y="0"/>
                </a:cubicBezTo>
                <a:cubicBezTo>
                  <a:pt x="704" y="0"/>
                  <a:pt x="784" y="64"/>
                  <a:pt x="832" y="96"/>
                </a:cubicBezTo>
                <a:cubicBezTo>
                  <a:pt x="880" y="128"/>
                  <a:pt x="832" y="176"/>
                  <a:pt x="928" y="192"/>
                </a:cubicBezTo>
                <a:cubicBezTo>
                  <a:pt x="1024" y="208"/>
                  <a:pt x="1256" y="192"/>
                  <a:pt x="1408" y="192"/>
                </a:cubicBezTo>
                <a:cubicBezTo>
                  <a:pt x="1560" y="192"/>
                  <a:pt x="1744" y="192"/>
                  <a:pt x="1840" y="192"/>
                </a:cubicBezTo>
                <a:cubicBezTo>
                  <a:pt x="1936" y="192"/>
                  <a:pt x="1976" y="176"/>
                  <a:pt x="1984" y="192"/>
                </a:cubicBezTo>
                <a:cubicBezTo>
                  <a:pt x="1992" y="208"/>
                  <a:pt x="1888" y="256"/>
                  <a:pt x="1888" y="288"/>
                </a:cubicBezTo>
                <a:cubicBezTo>
                  <a:pt x="1888" y="320"/>
                  <a:pt x="1976" y="352"/>
                  <a:pt x="1984" y="384"/>
                </a:cubicBezTo>
                <a:cubicBezTo>
                  <a:pt x="1992" y="416"/>
                  <a:pt x="1936" y="440"/>
                  <a:pt x="1936" y="480"/>
                </a:cubicBezTo>
                <a:cubicBezTo>
                  <a:pt x="1936" y="520"/>
                  <a:pt x="1984" y="584"/>
                  <a:pt x="1984" y="624"/>
                </a:cubicBezTo>
                <a:cubicBezTo>
                  <a:pt x="1984" y="664"/>
                  <a:pt x="1936" y="696"/>
                  <a:pt x="1936" y="720"/>
                </a:cubicBezTo>
                <a:cubicBezTo>
                  <a:pt x="1936" y="744"/>
                  <a:pt x="1968" y="744"/>
                  <a:pt x="1984" y="768"/>
                </a:cubicBezTo>
                <a:cubicBezTo>
                  <a:pt x="2000" y="792"/>
                  <a:pt x="2208" y="848"/>
                  <a:pt x="2032" y="864"/>
                </a:cubicBezTo>
                <a:cubicBezTo>
                  <a:pt x="1856" y="880"/>
                  <a:pt x="1136" y="848"/>
                  <a:pt x="928" y="864"/>
                </a:cubicBezTo>
                <a:cubicBezTo>
                  <a:pt x="720" y="880"/>
                  <a:pt x="824" y="912"/>
                  <a:pt x="784" y="960"/>
                </a:cubicBezTo>
                <a:cubicBezTo>
                  <a:pt x="744" y="1008"/>
                  <a:pt x="752" y="1104"/>
                  <a:pt x="688" y="1152"/>
                </a:cubicBezTo>
                <a:cubicBezTo>
                  <a:pt x="624" y="1200"/>
                  <a:pt x="512" y="1280"/>
                  <a:pt x="400" y="1248"/>
                </a:cubicBezTo>
                <a:cubicBezTo>
                  <a:pt x="288" y="1216"/>
                  <a:pt x="0" y="1080"/>
                  <a:pt x="16" y="960"/>
                </a:cubicBezTo>
                <a:cubicBezTo>
                  <a:pt x="32" y="840"/>
                  <a:pt x="432" y="640"/>
                  <a:pt x="496" y="528"/>
                </a:cubicBezTo>
                <a:close/>
              </a:path>
            </a:pathLst>
          </a:custGeom>
          <a:solidFill>
            <a:schemeClr val="bg1">
              <a:lumMod val="65000"/>
            </a:schemeClr>
          </a:solidFill>
          <a:ln w="9525">
            <a:solidFill>
              <a:schemeClr val="tx1"/>
            </a:solidFill>
            <a:round/>
            <a:headEnd/>
            <a:tailEnd/>
          </a:ln>
        </p:spPr>
        <p:txBody>
          <a:bodyPr wrap="none" lIns="80002" tIns="40001" rIns="80002" bIns="40001" anchor="ctr">
            <a:prstTxWarp prst="textNoShape">
              <a:avLst/>
            </a:prstTxWarp>
          </a:bodyPr>
          <a:lstStyle/>
          <a:p>
            <a:endParaRPr lang="en-US"/>
          </a:p>
        </p:txBody>
      </p:sp>
      <p:sp>
        <p:nvSpPr>
          <p:cNvPr id="11" name="TextBox 10"/>
          <p:cNvSpPr txBox="1"/>
          <p:nvPr/>
        </p:nvSpPr>
        <p:spPr>
          <a:xfrm>
            <a:off x="1473858" y="1929483"/>
            <a:ext cx="6145733" cy="369332"/>
          </a:xfrm>
          <a:prstGeom prst="rect">
            <a:avLst/>
          </a:prstGeom>
          <a:noFill/>
        </p:spPr>
        <p:txBody>
          <a:bodyPr wrap="none" rtlCol="0">
            <a:spAutoFit/>
          </a:bodyPr>
          <a:lstStyle/>
          <a:p>
            <a:r>
              <a:rPr lang="en-US" dirty="0" smtClean="0"/>
              <a:t>A) Inject cells (from patient or donor), cells will make new bone</a:t>
            </a:r>
            <a:endParaRPr lang="en-US" dirty="0"/>
          </a:p>
        </p:txBody>
      </p:sp>
      <p:sp>
        <p:nvSpPr>
          <p:cNvPr id="6" name="Freeform 5"/>
          <p:cNvSpPr/>
          <p:nvPr/>
        </p:nvSpPr>
        <p:spPr>
          <a:xfrm>
            <a:off x="4070521" y="2869657"/>
            <a:ext cx="211672" cy="3447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20458" y="3013286"/>
            <a:ext cx="59820" cy="6649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4305714" y="3214382"/>
            <a:ext cx="211672" cy="3447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355651" y="3358011"/>
            <a:ext cx="59820" cy="6649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4517386" y="2840923"/>
            <a:ext cx="211672" cy="3447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67323" y="2984552"/>
            <a:ext cx="59820" cy="6649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4776097" y="3256557"/>
            <a:ext cx="211672" cy="3447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826034" y="3400186"/>
            <a:ext cx="59820" cy="6649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rot="3510816">
            <a:off x="4780018" y="2992466"/>
            <a:ext cx="211672" cy="3447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3510816">
            <a:off x="4829955" y="3136095"/>
            <a:ext cx="59820" cy="6649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rot="17939368">
            <a:off x="4319247" y="2988299"/>
            <a:ext cx="211672" cy="3447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rot="17939368">
            <a:off x="4369184" y="3131928"/>
            <a:ext cx="59820" cy="6649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rot="9269385">
            <a:off x="4500510" y="3265201"/>
            <a:ext cx="211672" cy="3447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rot="9269385">
            <a:off x="4550447" y="3408830"/>
            <a:ext cx="59820" cy="6649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27174" y="4805892"/>
            <a:ext cx="7827784" cy="1754327"/>
          </a:xfrm>
          <a:prstGeom prst="rect">
            <a:avLst/>
          </a:prstGeom>
          <a:noFill/>
        </p:spPr>
        <p:txBody>
          <a:bodyPr wrap="none" rtlCol="0">
            <a:spAutoFit/>
          </a:bodyPr>
          <a:lstStyle/>
          <a:p>
            <a:pPr marL="342900" indent="-342900">
              <a:buFont typeface="+mj-lt"/>
              <a:buAutoNum type="arabicPeriod"/>
            </a:pPr>
            <a:r>
              <a:rPr lang="en-US" dirty="0" smtClean="0"/>
              <a:t>If cells are not from patient, big problems with immune </a:t>
            </a:r>
            <a:r>
              <a:rPr lang="en-US" dirty="0" smtClean="0"/>
              <a:t>rejection</a:t>
            </a:r>
          </a:p>
          <a:p>
            <a:pPr marL="800100" lvl="1" indent="-342900">
              <a:buFont typeface="+mj-lt"/>
              <a:buAutoNum type="alphaLcPeriod"/>
            </a:pPr>
            <a:r>
              <a:rPr lang="en-US" dirty="0" err="1" smtClean="0"/>
              <a:t>Xenograft</a:t>
            </a:r>
            <a:r>
              <a:rPr lang="en-US" dirty="0" smtClean="0"/>
              <a:t>: different species.  Allograft: different person, same species.</a:t>
            </a:r>
            <a:endParaRPr lang="en-US" dirty="0" smtClean="0"/>
          </a:p>
          <a:p>
            <a:pPr marL="342900" indent="-342900">
              <a:buFont typeface="+mj-lt"/>
              <a:buAutoNum type="arabicPeriod"/>
            </a:pPr>
            <a:r>
              <a:rPr lang="en-US" dirty="0" smtClean="0"/>
              <a:t>If cells are from patient, do they have enough?  Of the right type?  Stem cells</a:t>
            </a:r>
            <a:r>
              <a:rPr lang="en-US" dirty="0" smtClean="0"/>
              <a:t>?</a:t>
            </a:r>
          </a:p>
          <a:p>
            <a:pPr marL="800100" lvl="1" indent="-342900">
              <a:buFont typeface="+mj-lt"/>
              <a:buAutoNum type="alphaLcPeriod"/>
            </a:pPr>
            <a:r>
              <a:rPr lang="en-US" dirty="0" err="1" smtClean="0"/>
              <a:t>Autograft</a:t>
            </a:r>
            <a:r>
              <a:rPr lang="en-US" dirty="0" smtClean="0"/>
              <a:t>: tissue from another part of same body</a:t>
            </a:r>
            <a:endParaRPr lang="en-US" dirty="0" smtClean="0"/>
          </a:p>
          <a:p>
            <a:pPr marL="342900" indent="-342900">
              <a:buFont typeface="+mj-lt"/>
              <a:buAutoNum type="arabicPeriod"/>
            </a:pPr>
            <a:r>
              <a:rPr lang="en-US" dirty="0" smtClean="0"/>
              <a:t>Will cells survive the injection?</a:t>
            </a:r>
          </a:p>
          <a:p>
            <a:pPr marL="342900" indent="-342900">
              <a:buFont typeface="+mj-lt"/>
              <a:buAutoNum type="arabicPeriod"/>
            </a:pPr>
            <a:r>
              <a:rPr lang="en-US" dirty="0" smtClean="0"/>
              <a:t>How do you package them into a very large defect?</a:t>
            </a:r>
            <a:endParaRPr lang="en-US" dirty="0"/>
          </a:p>
        </p:txBody>
      </p:sp>
    </p:spTree>
    <p:extLst>
      <p:ext uri="{BB962C8B-B14F-4D97-AF65-F5344CB8AC3E}">
        <p14:creationId xmlns:p14="http://schemas.microsoft.com/office/powerpoint/2010/main" val="155986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rous2"/>
          <p:cNvPicPr>
            <a:picLocks noChangeAspect="1" noChangeArrowheads="1"/>
          </p:cNvPicPr>
          <p:nvPr/>
        </p:nvPicPr>
        <p:blipFill>
          <a:blip r:embed="rId2"/>
          <a:srcRect t="33749"/>
          <a:stretch>
            <a:fillRect/>
          </a:stretch>
        </p:blipFill>
        <p:spPr bwMode="auto">
          <a:xfrm>
            <a:off x="3813899" y="3405597"/>
            <a:ext cx="1266825" cy="619125"/>
          </a:xfrm>
          <a:prstGeom prst="rect">
            <a:avLst/>
          </a:prstGeom>
          <a:noFill/>
          <a:ln w="38100">
            <a:noFill/>
            <a:miter lim="800000"/>
            <a:headEnd/>
            <a:tailEnd/>
          </a:ln>
        </p:spPr>
      </p:pic>
      <p:sp>
        <p:nvSpPr>
          <p:cNvPr id="5" name="Freeform 8"/>
          <p:cNvSpPr>
            <a:spLocks noChangeAspect="1"/>
          </p:cNvSpPr>
          <p:nvPr/>
        </p:nvSpPr>
        <p:spPr bwMode="auto">
          <a:xfrm flipH="1">
            <a:off x="4780685" y="3221447"/>
            <a:ext cx="2143125" cy="1243013"/>
          </a:xfrm>
          <a:custGeom>
            <a:avLst/>
            <a:gdLst>
              <a:gd name="T0" fmla="*/ 2147483647 w 2208"/>
              <a:gd name="T1" fmla="*/ 2147483647 h 1280"/>
              <a:gd name="T2" fmla="*/ 2147483647 w 2208"/>
              <a:gd name="T3" fmla="*/ 2147483647 h 1280"/>
              <a:gd name="T4" fmla="*/ 2147483647 w 2208"/>
              <a:gd name="T5" fmla="*/ 2147483647 h 1280"/>
              <a:gd name="T6" fmla="*/ 2147483647 w 2208"/>
              <a:gd name="T7" fmla="*/ 0 h 1280"/>
              <a:gd name="T8" fmla="*/ 2147483647 w 2208"/>
              <a:gd name="T9" fmla="*/ 2147483647 h 1280"/>
              <a:gd name="T10" fmla="*/ 2147483647 w 2208"/>
              <a:gd name="T11" fmla="*/ 2147483647 h 1280"/>
              <a:gd name="T12" fmla="*/ 2147483647 w 2208"/>
              <a:gd name="T13" fmla="*/ 2147483647 h 1280"/>
              <a:gd name="T14" fmla="*/ 2147483647 w 2208"/>
              <a:gd name="T15" fmla="*/ 2147483647 h 1280"/>
              <a:gd name="T16" fmla="*/ 2147483647 w 2208"/>
              <a:gd name="T17" fmla="*/ 2147483647 h 1280"/>
              <a:gd name="T18" fmla="*/ 2147483647 w 2208"/>
              <a:gd name="T19" fmla="*/ 2147483647 h 1280"/>
              <a:gd name="T20" fmla="*/ 2147483647 w 2208"/>
              <a:gd name="T21" fmla="*/ 2147483647 h 1280"/>
              <a:gd name="T22" fmla="*/ 2147483647 w 2208"/>
              <a:gd name="T23" fmla="*/ 2147483647 h 1280"/>
              <a:gd name="T24" fmla="*/ 2147483647 w 2208"/>
              <a:gd name="T25" fmla="*/ 2147483647 h 1280"/>
              <a:gd name="T26" fmla="*/ 2147483647 w 2208"/>
              <a:gd name="T27" fmla="*/ 2147483647 h 1280"/>
              <a:gd name="T28" fmla="*/ 2147483647 w 2208"/>
              <a:gd name="T29" fmla="*/ 2147483647 h 1280"/>
              <a:gd name="T30" fmla="*/ 2147483647 w 2208"/>
              <a:gd name="T31" fmla="*/ 2147483647 h 1280"/>
              <a:gd name="T32" fmla="*/ 2147483647 w 2208"/>
              <a:gd name="T33" fmla="*/ 2147483647 h 1280"/>
              <a:gd name="T34" fmla="*/ 2147483647 w 2208"/>
              <a:gd name="T35" fmla="*/ 2147483647 h 1280"/>
              <a:gd name="T36" fmla="*/ 2147483647 w 2208"/>
              <a:gd name="T37" fmla="*/ 2147483647 h 1280"/>
              <a:gd name="T38" fmla="*/ 2147483647 w 2208"/>
              <a:gd name="T39" fmla="*/ 2147483647 h 1280"/>
              <a:gd name="T40" fmla="*/ 2147483647 w 2208"/>
              <a:gd name="T41" fmla="*/ 2147483647 h 1280"/>
              <a:gd name="T42" fmla="*/ 2147483647 w 2208"/>
              <a:gd name="T43" fmla="*/ 2147483647 h 1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8"/>
              <a:gd name="T67" fmla="*/ 0 h 1280"/>
              <a:gd name="T68" fmla="*/ 2208 w 2208"/>
              <a:gd name="T69" fmla="*/ 1280 h 1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8" h="1280">
                <a:moveTo>
                  <a:pt x="496" y="528"/>
                </a:moveTo>
                <a:cubicBezTo>
                  <a:pt x="560" y="416"/>
                  <a:pt x="408" y="360"/>
                  <a:pt x="400" y="288"/>
                </a:cubicBezTo>
                <a:cubicBezTo>
                  <a:pt x="392" y="216"/>
                  <a:pt x="408" y="144"/>
                  <a:pt x="448" y="96"/>
                </a:cubicBezTo>
                <a:cubicBezTo>
                  <a:pt x="488" y="48"/>
                  <a:pt x="576" y="0"/>
                  <a:pt x="640" y="0"/>
                </a:cubicBezTo>
                <a:cubicBezTo>
                  <a:pt x="704" y="0"/>
                  <a:pt x="784" y="64"/>
                  <a:pt x="832" y="96"/>
                </a:cubicBezTo>
                <a:cubicBezTo>
                  <a:pt x="880" y="128"/>
                  <a:pt x="832" y="176"/>
                  <a:pt x="928" y="192"/>
                </a:cubicBezTo>
                <a:cubicBezTo>
                  <a:pt x="1024" y="208"/>
                  <a:pt x="1256" y="192"/>
                  <a:pt x="1408" y="192"/>
                </a:cubicBezTo>
                <a:cubicBezTo>
                  <a:pt x="1560" y="192"/>
                  <a:pt x="1744" y="192"/>
                  <a:pt x="1840" y="192"/>
                </a:cubicBezTo>
                <a:cubicBezTo>
                  <a:pt x="1936" y="192"/>
                  <a:pt x="1976" y="176"/>
                  <a:pt x="1984" y="192"/>
                </a:cubicBezTo>
                <a:cubicBezTo>
                  <a:pt x="1992" y="208"/>
                  <a:pt x="1888" y="256"/>
                  <a:pt x="1888" y="288"/>
                </a:cubicBezTo>
                <a:cubicBezTo>
                  <a:pt x="1888" y="320"/>
                  <a:pt x="1976" y="352"/>
                  <a:pt x="1984" y="384"/>
                </a:cubicBezTo>
                <a:cubicBezTo>
                  <a:pt x="1992" y="416"/>
                  <a:pt x="1936" y="440"/>
                  <a:pt x="1936" y="480"/>
                </a:cubicBezTo>
                <a:cubicBezTo>
                  <a:pt x="1936" y="520"/>
                  <a:pt x="1984" y="584"/>
                  <a:pt x="1984" y="624"/>
                </a:cubicBezTo>
                <a:cubicBezTo>
                  <a:pt x="1984" y="664"/>
                  <a:pt x="1936" y="696"/>
                  <a:pt x="1936" y="720"/>
                </a:cubicBezTo>
                <a:cubicBezTo>
                  <a:pt x="1936" y="744"/>
                  <a:pt x="1968" y="744"/>
                  <a:pt x="1984" y="768"/>
                </a:cubicBezTo>
                <a:cubicBezTo>
                  <a:pt x="2000" y="792"/>
                  <a:pt x="2208" y="848"/>
                  <a:pt x="2032" y="864"/>
                </a:cubicBezTo>
                <a:cubicBezTo>
                  <a:pt x="1856" y="880"/>
                  <a:pt x="1136" y="848"/>
                  <a:pt x="928" y="864"/>
                </a:cubicBezTo>
                <a:cubicBezTo>
                  <a:pt x="720" y="880"/>
                  <a:pt x="824" y="912"/>
                  <a:pt x="784" y="960"/>
                </a:cubicBezTo>
                <a:cubicBezTo>
                  <a:pt x="744" y="1008"/>
                  <a:pt x="752" y="1104"/>
                  <a:pt x="688" y="1152"/>
                </a:cubicBezTo>
                <a:cubicBezTo>
                  <a:pt x="624" y="1200"/>
                  <a:pt x="512" y="1280"/>
                  <a:pt x="400" y="1248"/>
                </a:cubicBezTo>
                <a:cubicBezTo>
                  <a:pt x="288" y="1216"/>
                  <a:pt x="0" y="1080"/>
                  <a:pt x="16" y="960"/>
                </a:cubicBezTo>
                <a:cubicBezTo>
                  <a:pt x="32" y="840"/>
                  <a:pt x="432" y="640"/>
                  <a:pt x="496" y="528"/>
                </a:cubicBezTo>
                <a:close/>
              </a:path>
            </a:pathLst>
          </a:custGeom>
          <a:solidFill>
            <a:srgbClr val="A6A6A6"/>
          </a:solidFill>
          <a:ln w="9525">
            <a:solidFill>
              <a:schemeClr val="tx1"/>
            </a:solidFill>
            <a:round/>
            <a:headEnd/>
            <a:tailEnd/>
          </a:ln>
        </p:spPr>
        <p:txBody>
          <a:bodyPr wrap="none" lIns="80002" tIns="40001" rIns="80002" bIns="40001" anchor="ctr">
            <a:prstTxWarp prst="textNoShape">
              <a:avLst/>
            </a:prstTxWarp>
          </a:bodyPr>
          <a:lstStyle/>
          <a:p>
            <a:endParaRPr lang="en-US"/>
          </a:p>
        </p:txBody>
      </p:sp>
      <p:sp>
        <p:nvSpPr>
          <p:cNvPr id="6" name="TextBox 262"/>
          <p:cNvSpPr txBox="1">
            <a:spLocks noChangeArrowheads="1"/>
          </p:cNvSpPr>
          <p:nvPr/>
        </p:nvSpPr>
        <p:spPr bwMode="auto">
          <a:xfrm>
            <a:off x="1784759" y="2310909"/>
            <a:ext cx="5597525" cy="362117"/>
          </a:xfrm>
          <a:prstGeom prst="rect">
            <a:avLst/>
          </a:prstGeom>
          <a:noFill/>
          <a:ln w="9525">
            <a:noFill/>
            <a:miter lim="800000"/>
            <a:headEnd/>
            <a:tailEnd/>
          </a:ln>
        </p:spPr>
        <p:txBody>
          <a:bodyPr lIns="80002" tIns="40001" rIns="80002" bIns="40001">
            <a:prstTxWarp prst="textNoShape">
              <a:avLst/>
            </a:prstTxWarp>
            <a:spAutoFit/>
          </a:bodyPr>
          <a:lstStyle/>
          <a:p>
            <a:r>
              <a:rPr lang="en-US" dirty="0" smtClean="0">
                <a:latin typeface="Arial"/>
                <a:cs typeface="Arial"/>
              </a:rPr>
              <a:t>B) Add scaffold, entice cells to migrate in and repair</a:t>
            </a:r>
            <a:endParaRPr lang="en-US" dirty="0">
              <a:latin typeface="Arial"/>
              <a:cs typeface="Arial"/>
            </a:endParaRPr>
          </a:p>
        </p:txBody>
      </p:sp>
      <p:cxnSp>
        <p:nvCxnSpPr>
          <p:cNvPr id="9" name="Straight Arrow Connector 268"/>
          <p:cNvCxnSpPr>
            <a:cxnSpLocks noChangeShapeType="1"/>
          </p:cNvCxnSpPr>
          <p:nvPr/>
        </p:nvCxnSpPr>
        <p:spPr bwMode="auto">
          <a:xfrm flipH="1" flipV="1">
            <a:off x="4780685" y="3693893"/>
            <a:ext cx="759832" cy="1"/>
          </a:xfrm>
          <a:prstGeom prst="straightConnector1">
            <a:avLst/>
          </a:prstGeom>
          <a:noFill/>
          <a:ln w="57150" cmpd="sng">
            <a:solidFill>
              <a:schemeClr val="tx1"/>
            </a:solidFill>
            <a:round/>
            <a:headEnd/>
            <a:tailEnd type="arrow" w="med" len="med"/>
          </a:ln>
        </p:spPr>
      </p:cxnSp>
      <p:sp>
        <p:nvSpPr>
          <p:cNvPr id="10" name="Freeform 7"/>
          <p:cNvSpPr>
            <a:spLocks noChangeAspect="1"/>
          </p:cNvSpPr>
          <p:nvPr/>
        </p:nvSpPr>
        <p:spPr bwMode="auto">
          <a:xfrm>
            <a:off x="1946997" y="3215097"/>
            <a:ext cx="2143125" cy="1243013"/>
          </a:xfrm>
          <a:custGeom>
            <a:avLst/>
            <a:gdLst>
              <a:gd name="T0" fmla="*/ 2147483647 w 2208"/>
              <a:gd name="T1" fmla="*/ 2147483647 h 1280"/>
              <a:gd name="T2" fmla="*/ 2147483647 w 2208"/>
              <a:gd name="T3" fmla="*/ 2147483647 h 1280"/>
              <a:gd name="T4" fmla="*/ 2147483647 w 2208"/>
              <a:gd name="T5" fmla="*/ 2147483647 h 1280"/>
              <a:gd name="T6" fmla="*/ 2147483647 w 2208"/>
              <a:gd name="T7" fmla="*/ 0 h 1280"/>
              <a:gd name="T8" fmla="*/ 2147483647 w 2208"/>
              <a:gd name="T9" fmla="*/ 2147483647 h 1280"/>
              <a:gd name="T10" fmla="*/ 2147483647 w 2208"/>
              <a:gd name="T11" fmla="*/ 2147483647 h 1280"/>
              <a:gd name="T12" fmla="*/ 2147483647 w 2208"/>
              <a:gd name="T13" fmla="*/ 2147483647 h 1280"/>
              <a:gd name="T14" fmla="*/ 2147483647 w 2208"/>
              <a:gd name="T15" fmla="*/ 2147483647 h 1280"/>
              <a:gd name="T16" fmla="*/ 2147483647 w 2208"/>
              <a:gd name="T17" fmla="*/ 2147483647 h 1280"/>
              <a:gd name="T18" fmla="*/ 2147483647 w 2208"/>
              <a:gd name="T19" fmla="*/ 2147483647 h 1280"/>
              <a:gd name="T20" fmla="*/ 2147483647 w 2208"/>
              <a:gd name="T21" fmla="*/ 2147483647 h 1280"/>
              <a:gd name="T22" fmla="*/ 2147483647 w 2208"/>
              <a:gd name="T23" fmla="*/ 2147483647 h 1280"/>
              <a:gd name="T24" fmla="*/ 2147483647 w 2208"/>
              <a:gd name="T25" fmla="*/ 2147483647 h 1280"/>
              <a:gd name="T26" fmla="*/ 2147483647 w 2208"/>
              <a:gd name="T27" fmla="*/ 2147483647 h 1280"/>
              <a:gd name="T28" fmla="*/ 2147483647 w 2208"/>
              <a:gd name="T29" fmla="*/ 2147483647 h 1280"/>
              <a:gd name="T30" fmla="*/ 2147483647 w 2208"/>
              <a:gd name="T31" fmla="*/ 2147483647 h 1280"/>
              <a:gd name="T32" fmla="*/ 2147483647 w 2208"/>
              <a:gd name="T33" fmla="*/ 2147483647 h 1280"/>
              <a:gd name="T34" fmla="*/ 2147483647 w 2208"/>
              <a:gd name="T35" fmla="*/ 2147483647 h 1280"/>
              <a:gd name="T36" fmla="*/ 2147483647 w 2208"/>
              <a:gd name="T37" fmla="*/ 2147483647 h 1280"/>
              <a:gd name="T38" fmla="*/ 2147483647 w 2208"/>
              <a:gd name="T39" fmla="*/ 2147483647 h 1280"/>
              <a:gd name="T40" fmla="*/ 2147483647 w 2208"/>
              <a:gd name="T41" fmla="*/ 2147483647 h 1280"/>
              <a:gd name="T42" fmla="*/ 2147483647 w 2208"/>
              <a:gd name="T43" fmla="*/ 2147483647 h 1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8"/>
              <a:gd name="T67" fmla="*/ 0 h 1280"/>
              <a:gd name="T68" fmla="*/ 2208 w 2208"/>
              <a:gd name="T69" fmla="*/ 1280 h 1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8" h="1280">
                <a:moveTo>
                  <a:pt x="496" y="528"/>
                </a:moveTo>
                <a:cubicBezTo>
                  <a:pt x="560" y="416"/>
                  <a:pt x="408" y="360"/>
                  <a:pt x="400" y="288"/>
                </a:cubicBezTo>
                <a:cubicBezTo>
                  <a:pt x="392" y="216"/>
                  <a:pt x="408" y="144"/>
                  <a:pt x="448" y="96"/>
                </a:cubicBezTo>
                <a:cubicBezTo>
                  <a:pt x="488" y="48"/>
                  <a:pt x="576" y="0"/>
                  <a:pt x="640" y="0"/>
                </a:cubicBezTo>
                <a:cubicBezTo>
                  <a:pt x="704" y="0"/>
                  <a:pt x="784" y="64"/>
                  <a:pt x="832" y="96"/>
                </a:cubicBezTo>
                <a:cubicBezTo>
                  <a:pt x="880" y="128"/>
                  <a:pt x="832" y="176"/>
                  <a:pt x="928" y="192"/>
                </a:cubicBezTo>
                <a:cubicBezTo>
                  <a:pt x="1024" y="208"/>
                  <a:pt x="1256" y="192"/>
                  <a:pt x="1408" y="192"/>
                </a:cubicBezTo>
                <a:cubicBezTo>
                  <a:pt x="1560" y="192"/>
                  <a:pt x="1744" y="192"/>
                  <a:pt x="1840" y="192"/>
                </a:cubicBezTo>
                <a:cubicBezTo>
                  <a:pt x="1936" y="192"/>
                  <a:pt x="1976" y="176"/>
                  <a:pt x="1984" y="192"/>
                </a:cubicBezTo>
                <a:cubicBezTo>
                  <a:pt x="1992" y="208"/>
                  <a:pt x="1888" y="256"/>
                  <a:pt x="1888" y="288"/>
                </a:cubicBezTo>
                <a:cubicBezTo>
                  <a:pt x="1888" y="320"/>
                  <a:pt x="1976" y="352"/>
                  <a:pt x="1984" y="384"/>
                </a:cubicBezTo>
                <a:cubicBezTo>
                  <a:pt x="1992" y="416"/>
                  <a:pt x="1936" y="440"/>
                  <a:pt x="1936" y="480"/>
                </a:cubicBezTo>
                <a:cubicBezTo>
                  <a:pt x="1936" y="520"/>
                  <a:pt x="1984" y="584"/>
                  <a:pt x="1984" y="624"/>
                </a:cubicBezTo>
                <a:cubicBezTo>
                  <a:pt x="1984" y="664"/>
                  <a:pt x="1936" y="696"/>
                  <a:pt x="1936" y="720"/>
                </a:cubicBezTo>
                <a:cubicBezTo>
                  <a:pt x="1936" y="744"/>
                  <a:pt x="1968" y="744"/>
                  <a:pt x="1984" y="768"/>
                </a:cubicBezTo>
                <a:cubicBezTo>
                  <a:pt x="2000" y="792"/>
                  <a:pt x="2208" y="848"/>
                  <a:pt x="2032" y="864"/>
                </a:cubicBezTo>
                <a:cubicBezTo>
                  <a:pt x="1856" y="880"/>
                  <a:pt x="1136" y="848"/>
                  <a:pt x="928" y="864"/>
                </a:cubicBezTo>
                <a:cubicBezTo>
                  <a:pt x="720" y="880"/>
                  <a:pt x="824" y="912"/>
                  <a:pt x="784" y="960"/>
                </a:cubicBezTo>
                <a:cubicBezTo>
                  <a:pt x="744" y="1008"/>
                  <a:pt x="752" y="1104"/>
                  <a:pt x="688" y="1152"/>
                </a:cubicBezTo>
                <a:cubicBezTo>
                  <a:pt x="624" y="1200"/>
                  <a:pt x="512" y="1280"/>
                  <a:pt x="400" y="1248"/>
                </a:cubicBezTo>
                <a:cubicBezTo>
                  <a:pt x="288" y="1216"/>
                  <a:pt x="0" y="1080"/>
                  <a:pt x="16" y="960"/>
                </a:cubicBezTo>
                <a:cubicBezTo>
                  <a:pt x="32" y="840"/>
                  <a:pt x="432" y="640"/>
                  <a:pt x="496" y="528"/>
                </a:cubicBezTo>
                <a:close/>
              </a:path>
            </a:pathLst>
          </a:custGeom>
          <a:solidFill>
            <a:srgbClr val="A6A6A6"/>
          </a:solidFill>
          <a:ln w="9525">
            <a:solidFill>
              <a:schemeClr val="tx1"/>
            </a:solidFill>
            <a:round/>
            <a:headEnd/>
            <a:tailEnd/>
          </a:ln>
        </p:spPr>
        <p:txBody>
          <a:bodyPr wrap="none" lIns="80002" tIns="40001" rIns="80002" bIns="40001" anchor="ctr">
            <a:prstTxWarp prst="textNoShape">
              <a:avLst/>
            </a:prstTxWarp>
          </a:bodyPr>
          <a:lstStyle/>
          <a:p>
            <a:endParaRPr lang="en-US"/>
          </a:p>
        </p:txBody>
      </p:sp>
      <p:cxnSp>
        <p:nvCxnSpPr>
          <p:cNvPr id="8" name="Straight Arrow Connector 265"/>
          <p:cNvCxnSpPr>
            <a:cxnSpLocks noChangeShapeType="1"/>
          </p:cNvCxnSpPr>
          <p:nvPr/>
        </p:nvCxnSpPr>
        <p:spPr bwMode="auto">
          <a:xfrm>
            <a:off x="3370765" y="3695169"/>
            <a:ext cx="719357" cy="0"/>
          </a:xfrm>
          <a:prstGeom prst="straightConnector1">
            <a:avLst/>
          </a:prstGeom>
          <a:noFill/>
          <a:ln w="57150" cmpd="sng">
            <a:solidFill>
              <a:schemeClr val="tx1"/>
            </a:solidFill>
            <a:round/>
            <a:headEnd/>
            <a:tailEnd type="arrow" w="med" len="med"/>
          </a:ln>
        </p:spPr>
      </p:cxnSp>
      <p:sp>
        <p:nvSpPr>
          <p:cNvPr id="13" name="Title 1"/>
          <p:cNvSpPr>
            <a:spLocks noGrp="1"/>
          </p:cNvSpPr>
          <p:nvPr>
            <p:ph type="title"/>
          </p:nvPr>
        </p:nvSpPr>
        <p:spPr>
          <a:xfrm>
            <a:off x="457200" y="-9234"/>
            <a:ext cx="8229600" cy="816749"/>
          </a:xfrm>
        </p:spPr>
        <p:txBody>
          <a:bodyPr/>
          <a:lstStyle/>
          <a:p>
            <a:r>
              <a:rPr lang="en-US" dirty="0" smtClean="0"/>
              <a:t>Wound Healing: Strategies</a:t>
            </a:r>
            <a:endParaRPr lang="en-US" dirty="0"/>
          </a:p>
        </p:txBody>
      </p:sp>
      <p:sp>
        <p:nvSpPr>
          <p:cNvPr id="14" name="Freeform 13"/>
          <p:cNvSpPr/>
          <p:nvPr/>
        </p:nvSpPr>
        <p:spPr>
          <a:xfrm>
            <a:off x="2751726" y="3457653"/>
            <a:ext cx="211672" cy="3447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801663" y="3601282"/>
            <a:ext cx="59820" cy="6649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rot="18291517">
            <a:off x="3013279" y="3731120"/>
            <a:ext cx="336671" cy="297362"/>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18291517">
            <a:off x="3182385" y="3876494"/>
            <a:ext cx="95145" cy="5736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rot="3549711">
            <a:off x="5708975" y="3434169"/>
            <a:ext cx="240167" cy="3342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rot="3549711">
            <a:off x="5806556" y="3488717"/>
            <a:ext cx="67873" cy="64473"/>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68464" y="4805892"/>
            <a:ext cx="8674169" cy="1754327"/>
          </a:xfrm>
          <a:prstGeom prst="rect">
            <a:avLst/>
          </a:prstGeom>
          <a:noFill/>
        </p:spPr>
        <p:txBody>
          <a:bodyPr wrap="none" rtlCol="0">
            <a:spAutoFit/>
          </a:bodyPr>
          <a:lstStyle/>
          <a:p>
            <a:pPr marL="342900" indent="-342900">
              <a:buFont typeface="+mj-lt"/>
              <a:buAutoNum type="arabicPeriod"/>
            </a:pPr>
            <a:r>
              <a:rPr lang="en-US" dirty="0" smtClean="0"/>
              <a:t>Scaffold needs to be permissive to cells and nutrients, but not entice immune response</a:t>
            </a:r>
          </a:p>
          <a:p>
            <a:pPr marL="800100" lvl="1" indent="-342900">
              <a:buFont typeface="+mj-lt"/>
              <a:buAutoNum type="alphaLcParenR"/>
            </a:pPr>
            <a:r>
              <a:rPr lang="en-US" dirty="0" smtClean="0"/>
              <a:t>Properties to entice cell of interest, block out others</a:t>
            </a:r>
          </a:p>
          <a:p>
            <a:pPr marL="342900" indent="-342900">
              <a:buFont typeface="+mj-lt"/>
              <a:buAutoNum type="arabicPeriod"/>
            </a:pPr>
            <a:r>
              <a:rPr lang="en-US" dirty="0" smtClean="0"/>
              <a:t>Scaffold must be mechanically appropriate</a:t>
            </a:r>
          </a:p>
          <a:p>
            <a:pPr marL="342900" indent="-342900">
              <a:buFont typeface="+mj-lt"/>
              <a:buAutoNum type="arabicPeriod"/>
            </a:pPr>
            <a:r>
              <a:rPr lang="en-US" dirty="0" smtClean="0"/>
              <a:t>Is patient in traction during healing</a:t>
            </a:r>
            <a:r>
              <a:rPr lang="en-US" dirty="0" smtClean="0"/>
              <a:t>?</a:t>
            </a:r>
          </a:p>
          <a:p>
            <a:pPr marL="342900" indent="-342900">
              <a:buFont typeface="+mj-lt"/>
              <a:buAutoNum type="arabicPeriod"/>
            </a:pPr>
            <a:r>
              <a:rPr lang="en-US" dirty="0" smtClean="0"/>
              <a:t>Does patient have enough healthy cells?</a:t>
            </a: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29974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rous2"/>
          <p:cNvPicPr>
            <a:picLocks noChangeAspect="1" noChangeArrowheads="1"/>
          </p:cNvPicPr>
          <p:nvPr/>
        </p:nvPicPr>
        <p:blipFill>
          <a:blip r:embed="rId2"/>
          <a:srcRect t="33749"/>
          <a:stretch>
            <a:fillRect/>
          </a:stretch>
        </p:blipFill>
        <p:spPr bwMode="auto">
          <a:xfrm>
            <a:off x="3813899" y="3405597"/>
            <a:ext cx="1266825" cy="619125"/>
          </a:xfrm>
          <a:prstGeom prst="rect">
            <a:avLst/>
          </a:prstGeom>
          <a:noFill/>
          <a:ln w="38100">
            <a:noFill/>
            <a:miter lim="800000"/>
            <a:headEnd/>
            <a:tailEnd/>
          </a:ln>
        </p:spPr>
      </p:pic>
      <p:sp>
        <p:nvSpPr>
          <p:cNvPr id="5" name="Freeform 8"/>
          <p:cNvSpPr>
            <a:spLocks noChangeAspect="1"/>
          </p:cNvSpPr>
          <p:nvPr/>
        </p:nvSpPr>
        <p:spPr bwMode="auto">
          <a:xfrm flipH="1">
            <a:off x="4780685" y="3221447"/>
            <a:ext cx="2143125" cy="1243013"/>
          </a:xfrm>
          <a:custGeom>
            <a:avLst/>
            <a:gdLst>
              <a:gd name="T0" fmla="*/ 2147483647 w 2208"/>
              <a:gd name="T1" fmla="*/ 2147483647 h 1280"/>
              <a:gd name="T2" fmla="*/ 2147483647 w 2208"/>
              <a:gd name="T3" fmla="*/ 2147483647 h 1280"/>
              <a:gd name="T4" fmla="*/ 2147483647 w 2208"/>
              <a:gd name="T5" fmla="*/ 2147483647 h 1280"/>
              <a:gd name="T6" fmla="*/ 2147483647 w 2208"/>
              <a:gd name="T7" fmla="*/ 0 h 1280"/>
              <a:gd name="T8" fmla="*/ 2147483647 w 2208"/>
              <a:gd name="T9" fmla="*/ 2147483647 h 1280"/>
              <a:gd name="T10" fmla="*/ 2147483647 w 2208"/>
              <a:gd name="T11" fmla="*/ 2147483647 h 1280"/>
              <a:gd name="T12" fmla="*/ 2147483647 w 2208"/>
              <a:gd name="T13" fmla="*/ 2147483647 h 1280"/>
              <a:gd name="T14" fmla="*/ 2147483647 w 2208"/>
              <a:gd name="T15" fmla="*/ 2147483647 h 1280"/>
              <a:gd name="T16" fmla="*/ 2147483647 w 2208"/>
              <a:gd name="T17" fmla="*/ 2147483647 h 1280"/>
              <a:gd name="T18" fmla="*/ 2147483647 w 2208"/>
              <a:gd name="T19" fmla="*/ 2147483647 h 1280"/>
              <a:gd name="T20" fmla="*/ 2147483647 w 2208"/>
              <a:gd name="T21" fmla="*/ 2147483647 h 1280"/>
              <a:gd name="T22" fmla="*/ 2147483647 w 2208"/>
              <a:gd name="T23" fmla="*/ 2147483647 h 1280"/>
              <a:gd name="T24" fmla="*/ 2147483647 w 2208"/>
              <a:gd name="T25" fmla="*/ 2147483647 h 1280"/>
              <a:gd name="T26" fmla="*/ 2147483647 w 2208"/>
              <a:gd name="T27" fmla="*/ 2147483647 h 1280"/>
              <a:gd name="T28" fmla="*/ 2147483647 w 2208"/>
              <a:gd name="T29" fmla="*/ 2147483647 h 1280"/>
              <a:gd name="T30" fmla="*/ 2147483647 w 2208"/>
              <a:gd name="T31" fmla="*/ 2147483647 h 1280"/>
              <a:gd name="T32" fmla="*/ 2147483647 w 2208"/>
              <a:gd name="T33" fmla="*/ 2147483647 h 1280"/>
              <a:gd name="T34" fmla="*/ 2147483647 w 2208"/>
              <a:gd name="T35" fmla="*/ 2147483647 h 1280"/>
              <a:gd name="T36" fmla="*/ 2147483647 w 2208"/>
              <a:gd name="T37" fmla="*/ 2147483647 h 1280"/>
              <a:gd name="T38" fmla="*/ 2147483647 w 2208"/>
              <a:gd name="T39" fmla="*/ 2147483647 h 1280"/>
              <a:gd name="T40" fmla="*/ 2147483647 w 2208"/>
              <a:gd name="T41" fmla="*/ 2147483647 h 1280"/>
              <a:gd name="T42" fmla="*/ 2147483647 w 2208"/>
              <a:gd name="T43" fmla="*/ 2147483647 h 1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8"/>
              <a:gd name="T67" fmla="*/ 0 h 1280"/>
              <a:gd name="T68" fmla="*/ 2208 w 2208"/>
              <a:gd name="T69" fmla="*/ 1280 h 1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8" h="1280">
                <a:moveTo>
                  <a:pt x="496" y="528"/>
                </a:moveTo>
                <a:cubicBezTo>
                  <a:pt x="560" y="416"/>
                  <a:pt x="408" y="360"/>
                  <a:pt x="400" y="288"/>
                </a:cubicBezTo>
                <a:cubicBezTo>
                  <a:pt x="392" y="216"/>
                  <a:pt x="408" y="144"/>
                  <a:pt x="448" y="96"/>
                </a:cubicBezTo>
                <a:cubicBezTo>
                  <a:pt x="488" y="48"/>
                  <a:pt x="576" y="0"/>
                  <a:pt x="640" y="0"/>
                </a:cubicBezTo>
                <a:cubicBezTo>
                  <a:pt x="704" y="0"/>
                  <a:pt x="784" y="64"/>
                  <a:pt x="832" y="96"/>
                </a:cubicBezTo>
                <a:cubicBezTo>
                  <a:pt x="880" y="128"/>
                  <a:pt x="832" y="176"/>
                  <a:pt x="928" y="192"/>
                </a:cubicBezTo>
                <a:cubicBezTo>
                  <a:pt x="1024" y="208"/>
                  <a:pt x="1256" y="192"/>
                  <a:pt x="1408" y="192"/>
                </a:cubicBezTo>
                <a:cubicBezTo>
                  <a:pt x="1560" y="192"/>
                  <a:pt x="1744" y="192"/>
                  <a:pt x="1840" y="192"/>
                </a:cubicBezTo>
                <a:cubicBezTo>
                  <a:pt x="1936" y="192"/>
                  <a:pt x="1976" y="176"/>
                  <a:pt x="1984" y="192"/>
                </a:cubicBezTo>
                <a:cubicBezTo>
                  <a:pt x="1992" y="208"/>
                  <a:pt x="1888" y="256"/>
                  <a:pt x="1888" y="288"/>
                </a:cubicBezTo>
                <a:cubicBezTo>
                  <a:pt x="1888" y="320"/>
                  <a:pt x="1976" y="352"/>
                  <a:pt x="1984" y="384"/>
                </a:cubicBezTo>
                <a:cubicBezTo>
                  <a:pt x="1992" y="416"/>
                  <a:pt x="1936" y="440"/>
                  <a:pt x="1936" y="480"/>
                </a:cubicBezTo>
                <a:cubicBezTo>
                  <a:pt x="1936" y="520"/>
                  <a:pt x="1984" y="584"/>
                  <a:pt x="1984" y="624"/>
                </a:cubicBezTo>
                <a:cubicBezTo>
                  <a:pt x="1984" y="664"/>
                  <a:pt x="1936" y="696"/>
                  <a:pt x="1936" y="720"/>
                </a:cubicBezTo>
                <a:cubicBezTo>
                  <a:pt x="1936" y="744"/>
                  <a:pt x="1968" y="744"/>
                  <a:pt x="1984" y="768"/>
                </a:cubicBezTo>
                <a:cubicBezTo>
                  <a:pt x="2000" y="792"/>
                  <a:pt x="2208" y="848"/>
                  <a:pt x="2032" y="864"/>
                </a:cubicBezTo>
                <a:cubicBezTo>
                  <a:pt x="1856" y="880"/>
                  <a:pt x="1136" y="848"/>
                  <a:pt x="928" y="864"/>
                </a:cubicBezTo>
                <a:cubicBezTo>
                  <a:pt x="720" y="880"/>
                  <a:pt x="824" y="912"/>
                  <a:pt x="784" y="960"/>
                </a:cubicBezTo>
                <a:cubicBezTo>
                  <a:pt x="744" y="1008"/>
                  <a:pt x="752" y="1104"/>
                  <a:pt x="688" y="1152"/>
                </a:cubicBezTo>
                <a:cubicBezTo>
                  <a:pt x="624" y="1200"/>
                  <a:pt x="512" y="1280"/>
                  <a:pt x="400" y="1248"/>
                </a:cubicBezTo>
                <a:cubicBezTo>
                  <a:pt x="288" y="1216"/>
                  <a:pt x="0" y="1080"/>
                  <a:pt x="16" y="960"/>
                </a:cubicBezTo>
                <a:cubicBezTo>
                  <a:pt x="32" y="840"/>
                  <a:pt x="432" y="640"/>
                  <a:pt x="496" y="528"/>
                </a:cubicBezTo>
                <a:close/>
              </a:path>
            </a:pathLst>
          </a:custGeom>
          <a:solidFill>
            <a:srgbClr val="A6A6A6"/>
          </a:solidFill>
          <a:ln w="9525">
            <a:solidFill>
              <a:schemeClr val="tx1"/>
            </a:solidFill>
            <a:round/>
            <a:headEnd/>
            <a:tailEnd/>
          </a:ln>
        </p:spPr>
        <p:txBody>
          <a:bodyPr wrap="none" lIns="80002" tIns="40001" rIns="80002" bIns="40001" anchor="ctr">
            <a:prstTxWarp prst="textNoShape">
              <a:avLst/>
            </a:prstTxWarp>
          </a:bodyPr>
          <a:lstStyle/>
          <a:p>
            <a:endParaRPr lang="en-US"/>
          </a:p>
        </p:txBody>
      </p:sp>
      <p:sp>
        <p:nvSpPr>
          <p:cNvPr id="6" name="TextBox 262"/>
          <p:cNvSpPr txBox="1">
            <a:spLocks noChangeArrowheads="1"/>
          </p:cNvSpPr>
          <p:nvPr/>
        </p:nvSpPr>
        <p:spPr bwMode="auto">
          <a:xfrm>
            <a:off x="1946996" y="2353215"/>
            <a:ext cx="4976813" cy="327005"/>
          </a:xfrm>
          <a:prstGeom prst="rect">
            <a:avLst/>
          </a:prstGeom>
          <a:noFill/>
          <a:ln w="9525">
            <a:noFill/>
            <a:miter lim="800000"/>
            <a:headEnd/>
            <a:tailEnd/>
          </a:ln>
        </p:spPr>
        <p:txBody>
          <a:bodyPr wrap="square" lIns="80002" tIns="40001" rIns="80002" bIns="40001">
            <a:prstTxWarp prst="textNoShape">
              <a:avLst/>
            </a:prstTxWarp>
            <a:spAutoFit/>
          </a:bodyPr>
          <a:lstStyle/>
          <a:p>
            <a:r>
              <a:rPr lang="en-US" sz="1600" dirty="0">
                <a:latin typeface="Arial"/>
                <a:cs typeface="Arial"/>
              </a:rPr>
              <a:t>C</a:t>
            </a:r>
            <a:r>
              <a:rPr lang="en-US" sz="1600" dirty="0" smtClean="0">
                <a:latin typeface="Arial"/>
                <a:cs typeface="Arial"/>
              </a:rPr>
              <a:t>) Add cells and scaffold, scaffold replaced over time</a:t>
            </a:r>
            <a:endParaRPr lang="en-US" sz="1600" dirty="0">
              <a:latin typeface="Arial"/>
              <a:cs typeface="Arial"/>
            </a:endParaRPr>
          </a:p>
        </p:txBody>
      </p:sp>
      <p:sp>
        <p:nvSpPr>
          <p:cNvPr id="10" name="Freeform 7"/>
          <p:cNvSpPr>
            <a:spLocks noChangeAspect="1"/>
          </p:cNvSpPr>
          <p:nvPr/>
        </p:nvSpPr>
        <p:spPr bwMode="auto">
          <a:xfrm>
            <a:off x="1946997" y="3215097"/>
            <a:ext cx="2143125" cy="1243013"/>
          </a:xfrm>
          <a:custGeom>
            <a:avLst/>
            <a:gdLst>
              <a:gd name="T0" fmla="*/ 2147483647 w 2208"/>
              <a:gd name="T1" fmla="*/ 2147483647 h 1280"/>
              <a:gd name="T2" fmla="*/ 2147483647 w 2208"/>
              <a:gd name="T3" fmla="*/ 2147483647 h 1280"/>
              <a:gd name="T4" fmla="*/ 2147483647 w 2208"/>
              <a:gd name="T5" fmla="*/ 2147483647 h 1280"/>
              <a:gd name="T6" fmla="*/ 2147483647 w 2208"/>
              <a:gd name="T7" fmla="*/ 0 h 1280"/>
              <a:gd name="T8" fmla="*/ 2147483647 w 2208"/>
              <a:gd name="T9" fmla="*/ 2147483647 h 1280"/>
              <a:gd name="T10" fmla="*/ 2147483647 w 2208"/>
              <a:gd name="T11" fmla="*/ 2147483647 h 1280"/>
              <a:gd name="T12" fmla="*/ 2147483647 w 2208"/>
              <a:gd name="T13" fmla="*/ 2147483647 h 1280"/>
              <a:gd name="T14" fmla="*/ 2147483647 w 2208"/>
              <a:gd name="T15" fmla="*/ 2147483647 h 1280"/>
              <a:gd name="T16" fmla="*/ 2147483647 w 2208"/>
              <a:gd name="T17" fmla="*/ 2147483647 h 1280"/>
              <a:gd name="T18" fmla="*/ 2147483647 w 2208"/>
              <a:gd name="T19" fmla="*/ 2147483647 h 1280"/>
              <a:gd name="T20" fmla="*/ 2147483647 w 2208"/>
              <a:gd name="T21" fmla="*/ 2147483647 h 1280"/>
              <a:gd name="T22" fmla="*/ 2147483647 w 2208"/>
              <a:gd name="T23" fmla="*/ 2147483647 h 1280"/>
              <a:gd name="T24" fmla="*/ 2147483647 w 2208"/>
              <a:gd name="T25" fmla="*/ 2147483647 h 1280"/>
              <a:gd name="T26" fmla="*/ 2147483647 w 2208"/>
              <a:gd name="T27" fmla="*/ 2147483647 h 1280"/>
              <a:gd name="T28" fmla="*/ 2147483647 w 2208"/>
              <a:gd name="T29" fmla="*/ 2147483647 h 1280"/>
              <a:gd name="T30" fmla="*/ 2147483647 w 2208"/>
              <a:gd name="T31" fmla="*/ 2147483647 h 1280"/>
              <a:gd name="T32" fmla="*/ 2147483647 w 2208"/>
              <a:gd name="T33" fmla="*/ 2147483647 h 1280"/>
              <a:gd name="T34" fmla="*/ 2147483647 w 2208"/>
              <a:gd name="T35" fmla="*/ 2147483647 h 1280"/>
              <a:gd name="T36" fmla="*/ 2147483647 w 2208"/>
              <a:gd name="T37" fmla="*/ 2147483647 h 1280"/>
              <a:gd name="T38" fmla="*/ 2147483647 w 2208"/>
              <a:gd name="T39" fmla="*/ 2147483647 h 1280"/>
              <a:gd name="T40" fmla="*/ 2147483647 w 2208"/>
              <a:gd name="T41" fmla="*/ 2147483647 h 1280"/>
              <a:gd name="T42" fmla="*/ 2147483647 w 2208"/>
              <a:gd name="T43" fmla="*/ 2147483647 h 12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8"/>
              <a:gd name="T67" fmla="*/ 0 h 1280"/>
              <a:gd name="T68" fmla="*/ 2208 w 2208"/>
              <a:gd name="T69" fmla="*/ 1280 h 12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8" h="1280">
                <a:moveTo>
                  <a:pt x="496" y="528"/>
                </a:moveTo>
                <a:cubicBezTo>
                  <a:pt x="560" y="416"/>
                  <a:pt x="408" y="360"/>
                  <a:pt x="400" y="288"/>
                </a:cubicBezTo>
                <a:cubicBezTo>
                  <a:pt x="392" y="216"/>
                  <a:pt x="408" y="144"/>
                  <a:pt x="448" y="96"/>
                </a:cubicBezTo>
                <a:cubicBezTo>
                  <a:pt x="488" y="48"/>
                  <a:pt x="576" y="0"/>
                  <a:pt x="640" y="0"/>
                </a:cubicBezTo>
                <a:cubicBezTo>
                  <a:pt x="704" y="0"/>
                  <a:pt x="784" y="64"/>
                  <a:pt x="832" y="96"/>
                </a:cubicBezTo>
                <a:cubicBezTo>
                  <a:pt x="880" y="128"/>
                  <a:pt x="832" y="176"/>
                  <a:pt x="928" y="192"/>
                </a:cubicBezTo>
                <a:cubicBezTo>
                  <a:pt x="1024" y="208"/>
                  <a:pt x="1256" y="192"/>
                  <a:pt x="1408" y="192"/>
                </a:cubicBezTo>
                <a:cubicBezTo>
                  <a:pt x="1560" y="192"/>
                  <a:pt x="1744" y="192"/>
                  <a:pt x="1840" y="192"/>
                </a:cubicBezTo>
                <a:cubicBezTo>
                  <a:pt x="1936" y="192"/>
                  <a:pt x="1976" y="176"/>
                  <a:pt x="1984" y="192"/>
                </a:cubicBezTo>
                <a:cubicBezTo>
                  <a:pt x="1992" y="208"/>
                  <a:pt x="1888" y="256"/>
                  <a:pt x="1888" y="288"/>
                </a:cubicBezTo>
                <a:cubicBezTo>
                  <a:pt x="1888" y="320"/>
                  <a:pt x="1976" y="352"/>
                  <a:pt x="1984" y="384"/>
                </a:cubicBezTo>
                <a:cubicBezTo>
                  <a:pt x="1992" y="416"/>
                  <a:pt x="1936" y="440"/>
                  <a:pt x="1936" y="480"/>
                </a:cubicBezTo>
                <a:cubicBezTo>
                  <a:pt x="1936" y="520"/>
                  <a:pt x="1984" y="584"/>
                  <a:pt x="1984" y="624"/>
                </a:cubicBezTo>
                <a:cubicBezTo>
                  <a:pt x="1984" y="664"/>
                  <a:pt x="1936" y="696"/>
                  <a:pt x="1936" y="720"/>
                </a:cubicBezTo>
                <a:cubicBezTo>
                  <a:pt x="1936" y="744"/>
                  <a:pt x="1968" y="744"/>
                  <a:pt x="1984" y="768"/>
                </a:cubicBezTo>
                <a:cubicBezTo>
                  <a:pt x="2000" y="792"/>
                  <a:pt x="2208" y="848"/>
                  <a:pt x="2032" y="864"/>
                </a:cubicBezTo>
                <a:cubicBezTo>
                  <a:pt x="1856" y="880"/>
                  <a:pt x="1136" y="848"/>
                  <a:pt x="928" y="864"/>
                </a:cubicBezTo>
                <a:cubicBezTo>
                  <a:pt x="720" y="880"/>
                  <a:pt x="824" y="912"/>
                  <a:pt x="784" y="960"/>
                </a:cubicBezTo>
                <a:cubicBezTo>
                  <a:pt x="744" y="1008"/>
                  <a:pt x="752" y="1104"/>
                  <a:pt x="688" y="1152"/>
                </a:cubicBezTo>
                <a:cubicBezTo>
                  <a:pt x="624" y="1200"/>
                  <a:pt x="512" y="1280"/>
                  <a:pt x="400" y="1248"/>
                </a:cubicBezTo>
                <a:cubicBezTo>
                  <a:pt x="288" y="1216"/>
                  <a:pt x="0" y="1080"/>
                  <a:pt x="16" y="960"/>
                </a:cubicBezTo>
                <a:cubicBezTo>
                  <a:pt x="32" y="840"/>
                  <a:pt x="432" y="640"/>
                  <a:pt x="496" y="528"/>
                </a:cubicBezTo>
                <a:close/>
              </a:path>
            </a:pathLst>
          </a:custGeom>
          <a:solidFill>
            <a:srgbClr val="A6A6A6"/>
          </a:solidFill>
          <a:ln w="9525">
            <a:solidFill>
              <a:schemeClr val="tx1"/>
            </a:solidFill>
            <a:round/>
            <a:headEnd/>
            <a:tailEnd/>
          </a:ln>
        </p:spPr>
        <p:txBody>
          <a:bodyPr wrap="none" lIns="80002" tIns="40001" rIns="80002" bIns="40001" anchor="ctr">
            <a:prstTxWarp prst="textNoShape">
              <a:avLst/>
            </a:prstTxWarp>
          </a:bodyPr>
          <a:lstStyle/>
          <a:p>
            <a:endParaRPr lang="en-US"/>
          </a:p>
        </p:txBody>
      </p:sp>
      <p:sp>
        <p:nvSpPr>
          <p:cNvPr id="13" name="Title 1"/>
          <p:cNvSpPr>
            <a:spLocks noGrp="1"/>
          </p:cNvSpPr>
          <p:nvPr>
            <p:ph type="title"/>
          </p:nvPr>
        </p:nvSpPr>
        <p:spPr>
          <a:xfrm>
            <a:off x="457200" y="-9234"/>
            <a:ext cx="8229600" cy="816749"/>
          </a:xfrm>
        </p:spPr>
        <p:txBody>
          <a:bodyPr/>
          <a:lstStyle/>
          <a:p>
            <a:r>
              <a:rPr lang="en-US" dirty="0" smtClean="0"/>
              <a:t>Wound Healing: Strategies</a:t>
            </a:r>
            <a:endParaRPr lang="en-US" dirty="0"/>
          </a:p>
        </p:txBody>
      </p:sp>
      <p:sp>
        <p:nvSpPr>
          <p:cNvPr id="14" name="Freeform 13"/>
          <p:cNvSpPr/>
          <p:nvPr/>
        </p:nvSpPr>
        <p:spPr>
          <a:xfrm>
            <a:off x="3976517" y="3428919"/>
            <a:ext cx="211672" cy="3447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026454" y="3572548"/>
            <a:ext cx="59820" cy="6649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rot="18291517">
            <a:off x="4245907" y="3742210"/>
            <a:ext cx="336671" cy="297362"/>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18291517">
            <a:off x="4415013" y="3887584"/>
            <a:ext cx="95145" cy="5736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rot="3549711">
            <a:off x="4572222" y="3449768"/>
            <a:ext cx="240167" cy="334225"/>
          </a:xfrm>
          <a:custGeom>
            <a:avLst/>
            <a:gdLst>
              <a:gd name="connsiteX0" fmla="*/ 0 w 360625"/>
              <a:gd name="connsiteY0" fmla="*/ 250878 h 487705"/>
              <a:gd name="connsiteX1" fmla="*/ 0 w 360625"/>
              <a:gd name="connsiteY1" fmla="*/ 250878 h 487705"/>
              <a:gd name="connsiteX2" fmla="*/ 7840 w 360625"/>
              <a:gd name="connsiteY2" fmla="*/ 70559 h 487705"/>
              <a:gd name="connsiteX3" fmla="*/ 15679 w 360625"/>
              <a:gd name="connsiteY3" fmla="*/ 47039 h 487705"/>
              <a:gd name="connsiteX4" fmla="*/ 62718 w 360625"/>
              <a:gd name="connsiteY4" fmla="*/ 0 h 487705"/>
              <a:gd name="connsiteX5" fmla="*/ 125435 w 360625"/>
              <a:gd name="connsiteY5" fmla="*/ 7839 h 487705"/>
              <a:gd name="connsiteX6" fmla="*/ 148954 w 360625"/>
              <a:gd name="connsiteY6" fmla="*/ 15679 h 487705"/>
              <a:gd name="connsiteX7" fmla="*/ 203832 w 360625"/>
              <a:gd name="connsiteY7" fmla="*/ 31359 h 487705"/>
              <a:gd name="connsiteX8" fmla="*/ 219511 w 360625"/>
              <a:gd name="connsiteY8" fmla="*/ 54879 h 487705"/>
              <a:gd name="connsiteX9" fmla="*/ 235190 w 360625"/>
              <a:gd name="connsiteY9" fmla="*/ 219518 h 487705"/>
              <a:gd name="connsiteX10" fmla="*/ 250870 w 360625"/>
              <a:gd name="connsiteY10" fmla="*/ 243038 h 487705"/>
              <a:gd name="connsiteX11" fmla="*/ 274389 w 360625"/>
              <a:gd name="connsiteY11" fmla="*/ 266558 h 487705"/>
              <a:gd name="connsiteX12" fmla="*/ 305747 w 360625"/>
              <a:gd name="connsiteY12" fmla="*/ 282238 h 487705"/>
              <a:gd name="connsiteX13" fmla="*/ 329266 w 360625"/>
              <a:gd name="connsiteY13" fmla="*/ 297918 h 487705"/>
              <a:gd name="connsiteX14" fmla="*/ 344946 w 360625"/>
              <a:gd name="connsiteY14" fmla="*/ 329278 h 487705"/>
              <a:gd name="connsiteX15" fmla="*/ 360625 w 360625"/>
              <a:gd name="connsiteY15" fmla="*/ 376317 h 487705"/>
              <a:gd name="connsiteX16" fmla="*/ 352785 w 360625"/>
              <a:gd name="connsiteY16" fmla="*/ 439037 h 487705"/>
              <a:gd name="connsiteX17" fmla="*/ 329266 w 360625"/>
              <a:gd name="connsiteY17" fmla="*/ 462557 h 487705"/>
              <a:gd name="connsiteX18" fmla="*/ 258709 w 360625"/>
              <a:gd name="connsiteY18" fmla="*/ 486077 h 487705"/>
              <a:gd name="connsiteX19" fmla="*/ 86237 w 360625"/>
              <a:gd name="connsiteY19" fmla="*/ 454717 h 487705"/>
              <a:gd name="connsiteX20" fmla="*/ 70557 w 360625"/>
              <a:gd name="connsiteY20" fmla="*/ 431197 h 487705"/>
              <a:gd name="connsiteX21" fmla="*/ 62718 w 360625"/>
              <a:gd name="connsiteY21" fmla="*/ 399837 h 487705"/>
              <a:gd name="connsiteX22" fmla="*/ 54878 w 360625"/>
              <a:gd name="connsiteY22" fmla="*/ 376317 h 487705"/>
              <a:gd name="connsiteX23" fmla="*/ 62718 w 360625"/>
              <a:gd name="connsiteY23" fmla="*/ 329278 h 487705"/>
              <a:gd name="connsiteX24" fmla="*/ 54878 w 360625"/>
              <a:gd name="connsiteY24" fmla="*/ 250878 h 487705"/>
              <a:gd name="connsiteX25" fmla="*/ 0 w 360625"/>
              <a:gd name="connsiteY25" fmla="*/ 250878 h 4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25" h="487705">
                <a:moveTo>
                  <a:pt x="0" y="250878"/>
                </a:moveTo>
                <a:lnTo>
                  <a:pt x="0" y="250878"/>
                </a:lnTo>
                <a:cubicBezTo>
                  <a:pt x="2613" y="190772"/>
                  <a:pt x="3226" y="130545"/>
                  <a:pt x="7840" y="70559"/>
                </a:cubicBezTo>
                <a:cubicBezTo>
                  <a:pt x="8474" y="62319"/>
                  <a:pt x="10605" y="53562"/>
                  <a:pt x="15679" y="47039"/>
                </a:cubicBezTo>
                <a:cubicBezTo>
                  <a:pt x="29293" y="29535"/>
                  <a:pt x="62718" y="0"/>
                  <a:pt x="62718" y="0"/>
                </a:cubicBezTo>
                <a:cubicBezTo>
                  <a:pt x="83624" y="2613"/>
                  <a:pt x="104706" y="4070"/>
                  <a:pt x="125435" y="7839"/>
                </a:cubicBezTo>
                <a:cubicBezTo>
                  <a:pt x="133565" y="9317"/>
                  <a:pt x="141008" y="13409"/>
                  <a:pt x="148954" y="15679"/>
                </a:cubicBezTo>
                <a:cubicBezTo>
                  <a:pt x="217862" y="35368"/>
                  <a:pt x="147442" y="12561"/>
                  <a:pt x="203832" y="31359"/>
                </a:cubicBezTo>
                <a:cubicBezTo>
                  <a:pt x="209058" y="39199"/>
                  <a:pt x="217032" y="45789"/>
                  <a:pt x="219511" y="54879"/>
                </a:cubicBezTo>
                <a:cubicBezTo>
                  <a:pt x="227104" y="82722"/>
                  <a:pt x="232969" y="207672"/>
                  <a:pt x="235190" y="219518"/>
                </a:cubicBezTo>
                <a:cubicBezTo>
                  <a:pt x="236926" y="228779"/>
                  <a:pt x="244838" y="235799"/>
                  <a:pt x="250870" y="243038"/>
                </a:cubicBezTo>
                <a:cubicBezTo>
                  <a:pt x="257968" y="251556"/>
                  <a:pt x="265367" y="260113"/>
                  <a:pt x="274389" y="266558"/>
                </a:cubicBezTo>
                <a:cubicBezTo>
                  <a:pt x="283899" y="273351"/>
                  <a:pt x="295600" y="276440"/>
                  <a:pt x="305747" y="282238"/>
                </a:cubicBezTo>
                <a:cubicBezTo>
                  <a:pt x="313928" y="286913"/>
                  <a:pt x="321426" y="292691"/>
                  <a:pt x="329266" y="297918"/>
                </a:cubicBezTo>
                <a:cubicBezTo>
                  <a:pt x="334493" y="308371"/>
                  <a:pt x="340606" y="318427"/>
                  <a:pt x="344946" y="329278"/>
                </a:cubicBezTo>
                <a:cubicBezTo>
                  <a:pt x="351084" y="344624"/>
                  <a:pt x="360625" y="376317"/>
                  <a:pt x="360625" y="376317"/>
                </a:cubicBezTo>
                <a:cubicBezTo>
                  <a:pt x="358012" y="397224"/>
                  <a:pt x="359985" y="419236"/>
                  <a:pt x="352785" y="439037"/>
                </a:cubicBezTo>
                <a:cubicBezTo>
                  <a:pt x="348996" y="449457"/>
                  <a:pt x="338288" y="456112"/>
                  <a:pt x="329266" y="462557"/>
                </a:cubicBezTo>
                <a:cubicBezTo>
                  <a:pt x="304021" y="480590"/>
                  <a:pt x="288808" y="480057"/>
                  <a:pt x="258709" y="486077"/>
                </a:cubicBezTo>
                <a:cubicBezTo>
                  <a:pt x="170443" y="481173"/>
                  <a:pt x="137007" y="505489"/>
                  <a:pt x="86237" y="454717"/>
                </a:cubicBezTo>
                <a:cubicBezTo>
                  <a:pt x="79574" y="448054"/>
                  <a:pt x="75784" y="439037"/>
                  <a:pt x="70557" y="431197"/>
                </a:cubicBezTo>
                <a:cubicBezTo>
                  <a:pt x="67944" y="420744"/>
                  <a:pt x="65678" y="410197"/>
                  <a:pt x="62718" y="399837"/>
                </a:cubicBezTo>
                <a:cubicBezTo>
                  <a:pt x="60448" y="391891"/>
                  <a:pt x="54878" y="384581"/>
                  <a:pt x="54878" y="376317"/>
                </a:cubicBezTo>
                <a:cubicBezTo>
                  <a:pt x="54878" y="360421"/>
                  <a:pt x="60105" y="344958"/>
                  <a:pt x="62718" y="329278"/>
                </a:cubicBezTo>
                <a:cubicBezTo>
                  <a:pt x="60105" y="303145"/>
                  <a:pt x="68111" y="273564"/>
                  <a:pt x="54878" y="250878"/>
                </a:cubicBezTo>
                <a:cubicBezTo>
                  <a:pt x="46550" y="236602"/>
                  <a:pt x="9146" y="250878"/>
                  <a:pt x="0" y="250878"/>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rot="3549711">
            <a:off x="4669803" y="3504316"/>
            <a:ext cx="67873" cy="64473"/>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68464" y="4805892"/>
            <a:ext cx="8007320" cy="646331"/>
          </a:xfrm>
          <a:prstGeom prst="rect">
            <a:avLst/>
          </a:prstGeom>
          <a:noFill/>
        </p:spPr>
        <p:txBody>
          <a:bodyPr wrap="none" rtlCol="0">
            <a:spAutoFit/>
          </a:bodyPr>
          <a:lstStyle/>
          <a:p>
            <a:pPr marL="342900" indent="-342900">
              <a:buFont typeface="+mj-lt"/>
              <a:buAutoNum type="arabicPeriod"/>
            </a:pPr>
            <a:r>
              <a:rPr lang="en-US" dirty="0" smtClean="0"/>
              <a:t>All the issues of cell-only and scaffold only implantation </a:t>
            </a:r>
            <a:r>
              <a:rPr lang="en-US" dirty="0" err="1" smtClean="0"/>
              <a:t>w.r.t</a:t>
            </a:r>
            <a:r>
              <a:rPr lang="en-US" dirty="0" smtClean="0"/>
              <a:t>. immune response</a:t>
            </a:r>
          </a:p>
          <a:p>
            <a:pPr marL="342900" indent="-342900">
              <a:buFont typeface="+mj-lt"/>
              <a:buAutoNum type="arabicPeriod"/>
            </a:pPr>
            <a:r>
              <a:rPr lang="en-US" dirty="0" smtClean="0"/>
              <a:t>Scaffold must be degradable over a specific time period???</a:t>
            </a:r>
          </a:p>
        </p:txBody>
      </p:sp>
    </p:spTree>
    <p:extLst>
      <p:ext uri="{BB962C8B-B14F-4D97-AF65-F5344CB8AC3E}">
        <p14:creationId xmlns:p14="http://schemas.microsoft.com/office/powerpoint/2010/main" val="35394276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716</TotalTime>
  <Words>1217</Words>
  <Application>Microsoft Macintosh PowerPoint</Application>
  <PresentationFormat>On-screen Show (4:3)</PresentationFormat>
  <Paragraphs>248</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Introduction to Tissue Engineering</vt:lpstr>
      <vt:lpstr>FIRST THING.  PRE-COURSE QUIZ!</vt:lpstr>
      <vt:lpstr>Tissue Engineering Seeks to Provide Replacement Tissues</vt:lpstr>
      <vt:lpstr>PowerPoint Presentation</vt:lpstr>
      <vt:lpstr>Tissue Replacement Strategy</vt:lpstr>
      <vt:lpstr>Wound Healing: Strategies</vt:lpstr>
      <vt:lpstr>Wound Healing: Strategies</vt:lpstr>
      <vt:lpstr>Wound Healing: Strategies</vt:lpstr>
      <vt:lpstr>Wound Healing: Strategies</vt:lpstr>
      <vt:lpstr>Tissue Engineered Solutions</vt:lpstr>
      <vt:lpstr>Machines to replace biological tissue function</vt:lpstr>
      <vt:lpstr>Engineered Biological Tissue</vt:lpstr>
      <vt:lpstr>SYLLABUS OVERVIEW</vt:lpstr>
      <vt:lpstr>Note on Textbooks</vt:lpstr>
      <vt:lpstr>SYLLABUS, CONT.</vt:lpstr>
      <vt:lpstr>Note on Grading</vt:lpstr>
      <vt:lpstr>Wiki Pages</vt:lpstr>
      <vt:lpstr>Mini Research Presentation (from Wiki Pages Assignment)</vt:lpstr>
      <vt:lpstr>PowerPoint Presentation</vt:lpstr>
      <vt:lpstr>Course website</vt:lpstr>
      <vt:lpstr>Schedule, Tentative</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Peyton</dc:creator>
  <cp:lastModifiedBy>Shelly Peyton</cp:lastModifiedBy>
  <cp:revision>37</cp:revision>
  <dcterms:created xsi:type="dcterms:W3CDTF">2011-03-15T20:55:42Z</dcterms:created>
  <dcterms:modified xsi:type="dcterms:W3CDTF">2013-01-17T19:52:57Z</dcterms:modified>
</cp:coreProperties>
</file>