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4" r:id="rId10"/>
    <p:sldId id="265" r:id="rId11"/>
    <p:sldId id="267" r:id="rId1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82765" autoAdjust="0"/>
  </p:normalViewPr>
  <p:slideViewPr>
    <p:cSldViewPr snapToGrid="0">
      <p:cViewPr>
        <p:scale>
          <a:sx n="100" d="100"/>
          <a:sy n="100" d="100"/>
        </p:scale>
        <p:origin x="-448" y="-2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151019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2931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511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2655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dirty="0" smtClean="0"/>
              <a:t>All</a:t>
            </a:r>
            <a:r>
              <a:rPr lang="en-US" baseline="0" dirty="0" smtClean="0"/>
              <a:t> missions return voyages/4 person except for mars; moon and mars selected based on residence </a:t>
            </a:r>
            <a:r>
              <a:rPr lang="en-US" baseline="0" dirty="0" err="1" smtClean="0"/>
              <a:t>length</a:t>
            </a:r>
            <a:r>
              <a:rPr lang="en-US" baseline="0" dirty="0" err="1" smtClean="0">
                <a:sym typeface="Wingdings" panose="05000000000000000000" pitchFamily="2" charset="2"/>
              </a:rPr>
              <a:t>greatest</a:t>
            </a:r>
            <a:r>
              <a:rPr lang="en-US" baseline="0" dirty="0" smtClean="0">
                <a:sym typeface="Wingdings" panose="05000000000000000000" pitchFamily="2" charset="2"/>
              </a:rPr>
              <a:t> need for optimization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7149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726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379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rPr lang="en-US" dirty="0" smtClean="0"/>
              <a:t>Density</a:t>
            </a:r>
            <a:r>
              <a:rPr lang="en-US" baseline="0" dirty="0" smtClean="0"/>
              <a:t> h</a:t>
            </a:r>
            <a:r>
              <a:rPr lang="en-US" dirty="0" smtClean="0"/>
              <a:t>igher than hydrogen</a:t>
            </a:r>
            <a:r>
              <a:rPr lang="en-US" baseline="0" dirty="0" smtClean="0"/>
              <a:t>, which requires specialized combustion apparatus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rPr lang="en-US" baseline="0" dirty="0" smtClean="0"/>
              <a:t>Organisms cannot produce toxic compounds, and other fuel processes are too complex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rPr lang="en-US" baseline="0" dirty="0" smtClean="0"/>
              <a:t>Focus on these rather than on productivity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rPr lang="en-US" baseline="0" dirty="0" smtClean="0"/>
              <a:t>Acetate requires hydrogen delivery</a:t>
            </a:r>
          </a:p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rPr lang="en-US" dirty="0" smtClean="0"/>
              <a:t>Vanadium </a:t>
            </a:r>
            <a:r>
              <a:rPr lang="en-US" dirty="0" err="1" smtClean="0"/>
              <a:t>nitrogenase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37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Font typeface="Arial"/>
              <a:buNone/>
            </a:pPr>
            <a:r>
              <a:rPr lang="en-US" sz="1000" dirty="0" smtClean="0"/>
              <a:t>Nutritionally rich </a:t>
            </a:r>
            <a:r>
              <a:rPr lang="en-US" sz="1000" dirty="0" err="1" smtClean="0"/>
              <a:t>Arthrospira</a:t>
            </a:r>
            <a:r>
              <a:rPr lang="en-US" sz="1000" dirty="0" smtClean="0"/>
              <a:t> </a:t>
            </a:r>
            <a:r>
              <a:rPr lang="en-US" sz="1000" dirty="0" err="1" smtClean="0"/>
              <a:t>platensis</a:t>
            </a:r>
            <a:r>
              <a:rPr lang="en-US" sz="1000" dirty="0" smtClean="0"/>
              <a:t> and </a:t>
            </a:r>
            <a:r>
              <a:rPr lang="en-US" sz="1000" dirty="0" err="1" smtClean="0"/>
              <a:t>Arthrospira</a:t>
            </a:r>
            <a:r>
              <a:rPr lang="en-US" sz="1000" dirty="0" smtClean="0"/>
              <a:t> maxima (together forming the supplement </a:t>
            </a:r>
            <a:r>
              <a:rPr lang="en-US" sz="1000" dirty="0" err="1" smtClean="0"/>
              <a:t>Spirulina</a:t>
            </a:r>
            <a:r>
              <a:rPr lang="en-US" sz="1000" smtClean="0"/>
              <a:t>)</a:t>
            </a:r>
            <a:endParaRPr sz="1000" dirty="0">
              <a:solidFill>
                <a:schemeClr val="dk1"/>
              </a:solidFill>
            </a:endParaRPr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5380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61240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477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5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408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065096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11084"/>
            <a:ext cx="1971675" cy="43180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11083"/>
            <a:ext cx="5800725" cy="4318067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582548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524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0347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3385713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37056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5779155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5/6/15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488099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5/6/15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631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5/6/15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63821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2225649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4948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7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5/6/15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8951324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0737"/>
            <a:ext cx="9144001" cy="494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5/6/15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1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agerquist.com/daycamp/NCS_Drive/Cub%20Scout%20Resources/Clip%20Art/spaceship%20sidewa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51" y="975488"/>
            <a:ext cx="3643556" cy="34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685800" y="382884"/>
            <a:ext cx="7772400" cy="11597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-US" sz="2800" dirty="0"/>
              <a:t>Towards synthetic biological approaches to resource utilization on space </a:t>
            </a:r>
            <a:r>
              <a:rPr lang="en-US" sz="2800" dirty="0" smtClean="0"/>
              <a:t>missions</a:t>
            </a:r>
            <a:br>
              <a:rPr lang="en-US" sz="2800" dirty="0" smtClean="0"/>
            </a:br>
            <a:endParaRPr sz="2800" dirty="0"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685800" y="3481784"/>
            <a:ext cx="7772400" cy="132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lang="en" sz="1600" dirty="0">
                <a:solidFill>
                  <a:schemeClr val="dk1"/>
                </a:solidFill>
              </a:rPr>
              <a:t>Presented by Marianne </a:t>
            </a:r>
            <a:r>
              <a:rPr lang="en" sz="1600" dirty="0" smtClean="0">
                <a:solidFill>
                  <a:schemeClr val="dk1"/>
                </a:solidFill>
              </a:rPr>
              <a:t>Lintz</a:t>
            </a:r>
            <a:endParaRPr lang="en" sz="1600" dirty="0">
              <a:solidFill>
                <a:schemeClr val="dk1"/>
              </a:solidFill>
            </a:endParaRPr>
          </a:p>
          <a:p>
            <a:pPr rtl="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None/>
            </a:pPr>
            <a:r>
              <a:rPr lang="en" sz="1600" dirty="0" smtClean="0">
                <a:solidFill>
                  <a:schemeClr val="dk1"/>
                </a:solidFill>
              </a:rPr>
              <a:t>May 6, </a:t>
            </a:r>
            <a:r>
              <a:rPr lang="en" sz="1600" dirty="0">
                <a:solidFill>
                  <a:schemeClr val="dk1"/>
                </a:solidFill>
              </a:rPr>
              <a:t>2015</a:t>
            </a:r>
          </a:p>
        </p:txBody>
      </p:sp>
      <p:sp>
        <p:nvSpPr>
          <p:cNvPr id="34" name="Shape 34"/>
          <p:cNvSpPr/>
          <p:nvPr/>
        </p:nvSpPr>
        <p:spPr>
          <a:xfrm>
            <a:off x="4733975" y="3678200"/>
            <a:ext cx="138000" cy="286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Rectangle 1"/>
          <p:cNvSpPr/>
          <p:nvPr/>
        </p:nvSpPr>
        <p:spPr>
          <a:xfrm>
            <a:off x="685800" y="2854859"/>
            <a:ext cx="44390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00" dirty="0">
                <a:latin typeface="Arial" panose="020B0604020202020204" pitchFamily="34" charset="0"/>
              </a:rPr>
              <a:t>Menezes AA, Cumbers J, Hogan JA, Arkin AP.</a:t>
            </a:r>
            <a:endParaRPr lang="en-US" sz="1600" dirty="0"/>
          </a:p>
        </p:txBody>
      </p:sp>
      <p:sp>
        <p:nvSpPr>
          <p:cNvPr id="13" name="Shape 44"/>
          <p:cNvSpPr txBox="1"/>
          <p:nvPr/>
        </p:nvSpPr>
        <p:spPr>
          <a:xfrm>
            <a:off x="7232258" y="4758901"/>
            <a:ext cx="1911742" cy="3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600" dirty="0">
                <a:solidFill>
                  <a:schemeClr val="tx1"/>
                </a:solidFill>
              </a:rPr>
              <a:t>http://www.lagerquist.com/daycamp/NCS_Drive/Cub%20Scout%20Resources/Clip%20Art/spaceship%20sideways.JPG</a:t>
            </a:r>
            <a:endParaRPr lang="en"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 smtClean="0"/>
              <a:t>Conclusions and significance</a:t>
            </a:r>
            <a:endParaRPr lang="en" sz="2400" dirty="0"/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dirty="0" smtClean="0">
                <a:solidFill>
                  <a:schemeClr val="tx1"/>
                </a:solidFill>
              </a:rPr>
              <a:t>Current and future synthetic biology research has the potential to greatly optimize manned space missions, specifically those to the Moon or Mars</a:t>
            </a:r>
            <a:endParaRPr lang="en" sz="1400" dirty="0">
              <a:solidFill>
                <a:schemeClr val="tx1"/>
              </a:solidFill>
            </a:endParaRPr>
          </a:p>
          <a:p>
            <a:pPr marL="914400" lvl="1" indent="-317500" rtl="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 smtClean="0">
                <a:solidFill>
                  <a:schemeClr val="tx1"/>
                </a:solidFill>
              </a:rPr>
              <a:t>Small change </a:t>
            </a:r>
            <a:r>
              <a:rPr lang="en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large effect</a:t>
            </a:r>
            <a:endParaRPr lang="en" sz="1400" dirty="0">
              <a:solidFill>
                <a:schemeClr val="tx1"/>
              </a:solidFill>
            </a:endParaRPr>
          </a:p>
          <a:p>
            <a:pPr marL="914400" lvl="1" indent="-317500" rtl="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 smtClean="0">
                <a:solidFill>
                  <a:schemeClr val="tx1"/>
                </a:solidFill>
              </a:rPr>
              <a:t>Improve safety, cost, and chance for success</a:t>
            </a:r>
            <a:endParaRPr lang="en" sz="1400" dirty="0">
              <a:solidFill>
                <a:schemeClr val="tx1"/>
              </a:solidFill>
            </a:endParaRPr>
          </a:p>
          <a:p>
            <a:pPr marL="914400" lvl="1" indent="-317500" rtl="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 smtClean="0">
                <a:solidFill>
                  <a:schemeClr val="tx1"/>
                </a:solidFill>
              </a:rPr>
              <a:t>Applicable to such needs as food, fuel, and therapeutics production</a:t>
            </a:r>
            <a:endParaRPr lang="en" sz="1400" dirty="0">
              <a:solidFill>
                <a:schemeClr val="tx1"/>
              </a:solidFill>
            </a:endParaRPr>
          </a:p>
          <a:p>
            <a:pPr marL="457200" lvl="0" indent="0" rtl="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None/>
            </a:pPr>
            <a:endParaRPr sz="1400" dirty="0">
              <a:solidFill>
                <a:schemeClr val="tx1"/>
              </a:solidFill>
            </a:endParaRPr>
          </a:p>
          <a:p>
            <a:pPr marL="457200" lvl="0" indent="-317500" rtl="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dirty="0" smtClean="0">
                <a:solidFill>
                  <a:schemeClr val="tx1"/>
                </a:solidFill>
              </a:rPr>
              <a:t>Future work</a:t>
            </a:r>
          </a:p>
          <a:p>
            <a:pPr marL="914400" lvl="1" indent="-31750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>
                <a:solidFill>
                  <a:schemeClr val="tx1"/>
                </a:solidFill>
              </a:rPr>
              <a:t>Elaborating on one specific proposed </a:t>
            </a:r>
            <a:r>
              <a:rPr lang="en-US" sz="1400" dirty="0" smtClean="0">
                <a:solidFill>
                  <a:schemeClr val="tx1"/>
                </a:solidFill>
              </a:rPr>
              <a:t>solution in detail</a:t>
            </a:r>
          </a:p>
          <a:p>
            <a:pPr marL="914400" lvl="1" indent="-31750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Testing designs </a:t>
            </a:r>
            <a:r>
              <a:rPr lang="en-US" sz="1400" dirty="0">
                <a:solidFill>
                  <a:schemeClr val="tx1"/>
                </a:solidFill>
              </a:rPr>
              <a:t>in simulated lunar and Martian atmospheric </a:t>
            </a:r>
            <a:r>
              <a:rPr lang="en-US" sz="1400" dirty="0" smtClean="0">
                <a:solidFill>
                  <a:schemeClr val="tx1"/>
                </a:solidFill>
              </a:rPr>
              <a:t>conditions</a:t>
            </a:r>
          </a:p>
          <a:p>
            <a:pPr marL="914400" lvl="1" indent="-31750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Examining symbiotic communities rather than individual organisms</a:t>
            </a:r>
            <a:endParaRPr lang="en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2050" name="Picture 2" descr="http://th09.deviantart.net/fs70/PRE/i/2013/046/3/d/space_the_final_frontier_by_unusualsuspex-d5v0h8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24891"/>
            <a:ext cx="5461000" cy="30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44"/>
          <p:cNvSpPr txBox="1"/>
          <p:nvPr/>
        </p:nvSpPr>
        <p:spPr>
          <a:xfrm>
            <a:off x="7279883" y="4777951"/>
            <a:ext cx="1911742" cy="3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600" dirty="0">
                <a:solidFill>
                  <a:schemeClr val="tx1"/>
                </a:solidFill>
              </a:rPr>
              <a:t>http://th09.deviantart.net/fs70/PRE/i/2013/046/3/d/space_the_final_frontier_by_unusualsuspex-d5v0h8m.jpg</a:t>
            </a:r>
            <a:endParaRPr lang="en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79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Innovation &amp; space exploration</a:t>
            </a:r>
            <a:endParaRPr lang="en" sz="2400" dirty="0"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43173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dirty="0" smtClean="0">
                <a:solidFill>
                  <a:schemeClr val="tx1"/>
                </a:solidFill>
              </a:rPr>
              <a:t>Space exploration is important and informative</a:t>
            </a: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endParaRPr lang="en" sz="1400" dirty="0">
              <a:solidFill>
                <a:schemeClr val="tx1"/>
              </a:solidFill>
            </a:endParaRP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dirty="0" smtClean="0">
                <a:solidFill>
                  <a:schemeClr val="tx1"/>
                </a:solidFill>
              </a:rPr>
              <a:t>Manned missions must be optimized for</a:t>
            </a:r>
            <a:endParaRPr lang="en" sz="1400" dirty="0">
              <a:solidFill>
                <a:schemeClr val="tx1"/>
              </a:solidFill>
            </a:endParaRP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 smtClean="0">
                <a:solidFill>
                  <a:schemeClr val="tx1"/>
                </a:solidFill>
              </a:rPr>
              <a:t>Risk</a:t>
            </a:r>
            <a:endParaRPr lang="en" sz="1400" dirty="0">
              <a:solidFill>
                <a:schemeClr val="tx1"/>
              </a:solidFill>
            </a:endParaRP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 smtClean="0">
                <a:solidFill>
                  <a:schemeClr val="tx1"/>
                </a:solidFill>
              </a:rPr>
              <a:t>Cost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 smtClean="0">
                <a:solidFill>
                  <a:schemeClr val="tx1"/>
                </a:solidFill>
              </a:rPr>
              <a:t>Success</a:t>
            </a:r>
            <a:endParaRPr lang="en" sz="1250" dirty="0">
              <a:solidFill>
                <a:schemeClr val="tx1"/>
              </a:solidFill>
            </a:endParaRP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endParaRPr lang="en" sz="1400" dirty="0">
              <a:solidFill>
                <a:schemeClr val="tx1"/>
              </a:solidFill>
            </a:endParaRP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dirty="0" smtClean="0">
                <a:solidFill>
                  <a:schemeClr val="tx1"/>
                </a:solidFill>
              </a:rPr>
              <a:t>New technology must address needs put forward by NASA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 smtClean="0">
                <a:solidFill>
                  <a:schemeClr val="tx1"/>
                </a:solidFill>
              </a:rPr>
              <a:t>Fuel, food, and waste management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 smtClean="0">
                <a:solidFill>
                  <a:schemeClr val="tx1"/>
                </a:solidFill>
              </a:rPr>
              <a:t>Manufacturing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 smtClean="0">
                <a:solidFill>
                  <a:schemeClr val="tx1"/>
                </a:solidFill>
              </a:rPr>
              <a:t>Therapeutics</a:t>
            </a:r>
          </a:p>
          <a:p>
            <a:pPr marL="914400" lvl="1" indent="-317500" rtl="0">
              <a:spcBef>
                <a:spcPts val="0"/>
              </a:spcBef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 smtClean="0">
                <a:solidFill>
                  <a:schemeClr val="tx1"/>
                </a:solidFill>
              </a:rPr>
              <a:t>Radiation sensing/detection</a:t>
            </a:r>
            <a:endParaRPr lang="en" sz="1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www.logodesignlove.com/images/bad/nasa-logo-meatba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t="14961" r="21326" b="5923"/>
          <a:stretch/>
        </p:blipFill>
        <p:spPr bwMode="auto">
          <a:xfrm>
            <a:off x="5067300" y="1565914"/>
            <a:ext cx="343260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44"/>
          <p:cNvSpPr txBox="1"/>
          <p:nvPr/>
        </p:nvSpPr>
        <p:spPr>
          <a:xfrm>
            <a:off x="7298933" y="4758901"/>
            <a:ext cx="1911742" cy="3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600" dirty="0">
                <a:solidFill>
                  <a:schemeClr val="tx1"/>
                </a:solidFill>
              </a:rPr>
              <a:t>http://www.logodesignlove.com/images/bad/nasa-logo-meatball.jpg</a:t>
            </a:r>
            <a:endParaRPr lang="en"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6312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‘Space synthetic biology’ has potential to address critical space exploration needs</a:t>
            </a:r>
            <a:endParaRPr lang="en" sz="2400" dirty="0"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457200" y="1314450"/>
            <a:ext cx="43173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buClr>
                <a:schemeClr val="dk1"/>
              </a:buClr>
              <a:buFont typeface="Arial"/>
              <a:buChar char="●"/>
            </a:pPr>
            <a:r>
              <a:rPr lang="en" sz="1400" dirty="0" smtClean="0">
                <a:solidFill>
                  <a:schemeClr val="tx1"/>
                </a:solidFill>
              </a:rPr>
              <a:t>Current/future </a:t>
            </a:r>
            <a:r>
              <a:rPr lang="en" sz="1400" dirty="0">
                <a:solidFill>
                  <a:schemeClr val="tx1"/>
                </a:solidFill>
              </a:rPr>
              <a:t>research </a:t>
            </a:r>
            <a:r>
              <a:rPr lang="en" sz="1400" dirty="0" smtClean="0">
                <a:solidFill>
                  <a:schemeClr val="tx1"/>
                </a:solidFill>
              </a:rPr>
              <a:t>compared </a:t>
            </a:r>
            <a:r>
              <a:rPr lang="en" sz="1400" dirty="0">
                <a:solidFill>
                  <a:schemeClr val="tx1"/>
                </a:solidFill>
              </a:rPr>
              <a:t>to </a:t>
            </a:r>
            <a:r>
              <a:rPr lang="en" sz="1400" dirty="0" smtClean="0">
                <a:solidFill>
                  <a:schemeClr val="tx1"/>
                </a:solidFill>
              </a:rPr>
              <a:t>equivalent aerospace technologies</a:t>
            </a:r>
          </a:p>
          <a:p>
            <a:pPr marL="139700" lvl="0" indent="0">
              <a:buClr>
                <a:schemeClr val="dk1"/>
              </a:buClr>
              <a:buNone/>
            </a:pPr>
            <a:endParaRPr lang="en" sz="1400" dirty="0" smtClean="0">
              <a:solidFill>
                <a:schemeClr val="tx1"/>
              </a:solidFill>
            </a:endParaRPr>
          </a:p>
          <a:p>
            <a:pPr marL="457200" indent="-317500">
              <a:buClr>
                <a:schemeClr val="dk1"/>
              </a:buClr>
              <a:buFont typeface="Arial"/>
              <a:buChar char="●"/>
            </a:pPr>
            <a:r>
              <a:rPr lang="en-US" sz="1400" dirty="0" smtClean="0">
                <a:solidFill>
                  <a:schemeClr val="tx1"/>
                </a:solidFill>
              </a:rPr>
              <a:t>Approach based on</a:t>
            </a:r>
            <a:endParaRPr lang="en-US" sz="1400" dirty="0">
              <a:solidFill>
                <a:schemeClr val="tx1"/>
              </a:solidFill>
            </a:endParaRP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>
                <a:solidFill>
                  <a:schemeClr val="tx1"/>
                </a:solidFill>
              </a:rPr>
              <a:t>Identification of endpoints 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>
                <a:solidFill>
                  <a:schemeClr val="tx1"/>
                </a:solidFill>
              </a:rPr>
              <a:t>Review of </a:t>
            </a:r>
            <a:r>
              <a:rPr lang="en-US" sz="1400" dirty="0" smtClean="0">
                <a:solidFill>
                  <a:schemeClr val="tx1"/>
                </a:solidFill>
              </a:rPr>
              <a:t>production costs in </a:t>
            </a:r>
            <a:r>
              <a:rPr lang="en-US" sz="1400" dirty="0">
                <a:solidFill>
                  <a:schemeClr val="tx1"/>
                </a:solidFill>
              </a:rPr>
              <a:t>terms of launch mass or usable life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>
                <a:solidFill>
                  <a:schemeClr val="tx1"/>
                </a:solidFill>
              </a:rPr>
              <a:t>Proposal of feasible biological </a:t>
            </a:r>
            <a:r>
              <a:rPr lang="en-US" sz="1400" dirty="0" smtClean="0">
                <a:solidFill>
                  <a:schemeClr val="tx1"/>
                </a:solidFill>
              </a:rPr>
              <a:t>techniques</a:t>
            </a:r>
            <a:endParaRPr lang="en" sz="1400" dirty="0">
              <a:solidFill>
                <a:schemeClr val="tx1"/>
              </a:solidFill>
            </a:endParaRPr>
          </a:p>
          <a:p>
            <a:pPr marL="139700" lvl="0" indent="0">
              <a:buClr>
                <a:schemeClr val="dk1"/>
              </a:buClr>
              <a:buNone/>
            </a:pPr>
            <a:endParaRPr lang="en" sz="1400" dirty="0" smtClean="0">
              <a:solidFill>
                <a:schemeClr val="tx1"/>
              </a:solidFill>
            </a:endParaRPr>
          </a:p>
          <a:p>
            <a:pPr marL="457200" lvl="0" indent="-317500">
              <a:buClr>
                <a:schemeClr val="dk1"/>
              </a:buClr>
              <a:buFont typeface="Arial"/>
              <a:buChar char="●"/>
            </a:pPr>
            <a:r>
              <a:rPr lang="en" sz="1400" dirty="0" smtClean="0">
                <a:solidFill>
                  <a:schemeClr val="tx1"/>
                </a:solidFill>
              </a:rPr>
              <a:t>Four </a:t>
            </a:r>
            <a:r>
              <a:rPr lang="en" sz="1400" dirty="0">
                <a:solidFill>
                  <a:schemeClr val="tx1"/>
                </a:solidFill>
              </a:rPr>
              <a:t>main missions to address: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>
                <a:solidFill>
                  <a:schemeClr val="tx1"/>
                </a:solidFill>
              </a:rPr>
              <a:t>Space station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>
                <a:solidFill>
                  <a:schemeClr val="tx1"/>
                </a:solidFill>
              </a:rPr>
              <a:t>Asteroid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b="1" dirty="0">
                <a:solidFill>
                  <a:schemeClr val="tx1"/>
                </a:solidFill>
              </a:rPr>
              <a:t>Mars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b="1" dirty="0" smtClean="0">
                <a:solidFill>
                  <a:schemeClr val="tx1"/>
                </a:solidFill>
              </a:rPr>
              <a:t>Moon</a:t>
            </a:r>
            <a:endParaRPr lang="en" sz="1400" dirty="0">
              <a:solidFill>
                <a:schemeClr val="tx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400" dirty="0">
              <a:solidFill>
                <a:schemeClr val="tx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400" dirty="0">
              <a:solidFill>
                <a:schemeClr val="tx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endParaRPr sz="1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://d10k7sivr61qqr.cloudfront.net/content/12/102/20140715/F1.me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802" y="1457324"/>
            <a:ext cx="4217397" cy="329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" sz="2400" dirty="0"/>
              <a:t>Transition from input to output using organisms is a major concern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305275"/>
            <a:ext cx="3686175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dirty="0" smtClean="0">
                <a:solidFill>
                  <a:schemeClr val="tx1"/>
                </a:solidFill>
              </a:rPr>
              <a:t>Different inputs available for Mars vs. Moon </a:t>
            </a:r>
          </a:p>
          <a:p>
            <a:pPr marL="139700" lvl="0" indent="0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" sz="1400" dirty="0">
              <a:solidFill>
                <a:schemeClr val="tx1"/>
              </a:solidFill>
            </a:endParaRPr>
          </a:p>
          <a:p>
            <a:pPr marL="457200" lvl="0" indent="-317500">
              <a:buClr>
                <a:schemeClr val="dk1"/>
              </a:buClr>
              <a:buFont typeface="Arial"/>
              <a:buChar char="●"/>
            </a:pPr>
            <a:r>
              <a:rPr lang="en" sz="1400" dirty="0">
                <a:solidFill>
                  <a:schemeClr val="tx1"/>
                </a:solidFill>
              </a:rPr>
              <a:t>Outputs to generate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>
                <a:solidFill>
                  <a:schemeClr val="tx1"/>
                </a:solidFill>
              </a:rPr>
              <a:t>Biopolymers</a:t>
            </a:r>
            <a:endParaRPr lang="en" sz="1400" b="1" dirty="0">
              <a:solidFill>
                <a:schemeClr val="tx1"/>
              </a:solidFill>
            </a:endParaRP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b="1" dirty="0">
                <a:solidFill>
                  <a:schemeClr val="tx1"/>
                </a:solidFill>
              </a:rPr>
              <a:t>Food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b="1" dirty="0">
                <a:solidFill>
                  <a:schemeClr val="tx1"/>
                </a:solidFill>
              </a:rPr>
              <a:t>Fuel</a:t>
            </a:r>
            <a:endParaRPr lang="en" sz="1400" b="1" dirty="0">
              <a:solidFill>
                <a:schemeClr val="tx1"/>
              </a:solidFill>
            </a:endParaRP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b="1" dirty="0" smtClean="0">
                <a:solidFill>
                  <a:schemeClr val="tx1"/>
                </a:solidFill>
              </a:rPr>
              <a:t>Pharmaceuticals</a:t>
            </a:r>
            <a:endParaRPr lang="en" sz="1400" dirty="0" smtClean="0">
              <a:solidFill>
                <a:schemeClr val="tx1"/>
              </a:solidFill>
            </a:endParaRP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endParaRPr lang="en" sz="1400" dirty="0">
              <a:solidFill>
                <a:schemeClr val="tx1"/>
              </a:solidFill>
            </a:endParaRP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dirty="0" smtClean="0">
                <a:solidFill>
                  <a:schemeClr val="tx1"/>
                </a:solidFill>
              </a:rPr>
              <a:t>Potentially utilize chain of organisms to produce inputs for other organisms</a:t>
            </a:r>
          </a:p>
          <a:p>
            <a:pPr marL="139700" lvl="0" indent="0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" sz="14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d10k7sivr61qqr.cloudfront.net/content/12/102/20140715/F2.me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49" y="1527016"/>
            <a:ext cx="4538050" cy="29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600"/>
              </a:spcBef>
            </a:pPr>
            <a:r>
              <a:rPr lang="en" sz="2400" dirty="0"/>
              <a:t>Transition from input to output using organisms is a major concern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305275"/>
            <a:ext cx="3686175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dirty="0" smtClean="0">
                <a:solidFill>
                  <a:schemeClr val="tx1"/>
                </a:solidFill>
              </a:rPr>
              <a:t>Different inputs available for Mars vs. Moon </a:t>
            </a:r>
          </a:p>
          <a:p>
            <a:pPr marL="139700" lvl="0" indent="0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" sz="1400" dirty="0">
              <a:solidFill>
                <a:schemeClr val="tx1"/>
              </a:solidFill>
            </a:endParaRPr>
          </a:p>
          <a:p>
            <a:pPr marL="457200" lvl="0" indent="-317500">
              <a:buClr>
                <a:schemeClr val="dk1"/>
              </a:buClr>
              <a:buFont typeface="Arial"/>
              <a:buChar char="●"/>
            </a:pPr>
            <a:r>
              <a:rPr lang="en" sz="1400" dirty="0">
                <a:solidFill>
                  <a:schemeClr val="tx1"/>
                </a:solidFill>
              </a:rPr>
              <a:t>Outputs to generate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>
                <a:solidFill>
                  <a:schemeClr val="tx1"/>
                </a:solidFill>
              </a:rPr>
              <a:t>Biopolymers</a:t>
            </a:r>
            <a:endParaRPr lang="en" sz="1400" b="1" dirty="0">
              <a:solidFill>
                <a:schemeClr val="tx1"/>
              </a:solidFill>
            </a:endParaRP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b="1" dirty="0">
                <a:solidFill>
                  <a:schemeClr val="tx1"/>
                </a:solidFill>
              </a:rPr>
              <a:t>Food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b="1" dirty="0">
                <a:solidFill>
                  <a:schemeClr val="tx1"/>
                </a:solidFill>
              </a:rPr>
              <a:t>Fuel</a:t>
            </a:r>
            <a:endParaRPr lang="en" sz="1400" b="1" dirty="0">
              <a:solidFill>
                <a:schemeClr val="tx1"/>
              </a:solidFill>
            </a:endParaRP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b="1" dirty="0" smtClean="0">
                <a:solidFill>
                  <a:schemeClr val="tx1"/>
                </a:solidFill>
              </a:rPr>
              <a:t>Pharmaceuticals</a:t>
            </a:r>
            <a:endParaRPr lang="en" sz="1400" dirty="0" smtClean="0">
              <a:solidFill>
                <a:schemeClr val="tx1"/>
              </a:solidFill>
            </a:endParaRP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endParaRPr lang="en" sz="1400" dirty="0">
              <a:solidFill>
                <a:schemeClr val="tx1"/>
              </a:solidFill>
            </a:endParaRP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dirty="0" smtClean="0">
                <a:solidFill>
                  <a:schemeClr val="tx1"/>
                </a:solidFill>
              </a:rPr>
              <a:t>Potentially utilize chain of organisms to produce inputs for other organisms</a:t>
            </a:r>
          </a:p>
          <a:p>
            <a:pPr marL="139700" lvl="0" indent="0" rtl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en" sz="1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d10k7sivr61qqr.cloudfront.net/content/12/102/20140715/F3.me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488190"/>
            <a:ext cx="4305299" cy="309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34907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 smtClean="0"/>
              <a:t>Synthetic biology improvements to propellants</a:t>
            </a:r>
            <a:endParaRPr lang="en" sz="2400" dirty="0"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457200" y="1314449"/>
            <a:ext cx="8210550" cy="33051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dirty="0" smtClean="0">
                <a:solidFill>
                  <a:schemeClr val="tx1"/>
                </a:solidFill>
              </a:rPr>
              <a:t>Carbon-based fuels examined closely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Nitrous oxide–hydrocarbon</a:t>
            </a:r>
            <a:endParaRPr lang="en-US" sz="1400" dirty="0">
              <a:solidFill>
                <a:schemeClr val="tx1"/>
              </a:solidFill>
            </a:endParaRP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b="1" dirty="0" smtClean="0">
                <a:solidFill>
                  <a:schemeClr val="tx1"/>
                </a:solidFill>
              </a:rPr>
              <a:t>Methane–oxygen </a:t>
            </a:r>
            <a:r>
              <a:rPr lang="en-US" sz="1400" dirty="0" smtClean="0">
                <a:solidFill>
                  <a:schemeClr val="tx1"/>
                </a:solidFill>
              </a:rPr>
              <a:t>(methanogens in bioreactors</a:t>
            </a:r>
            <a:r>
              <a:rPr lang="en-US" sz="1200" dirty="0" smtClean="0"/>
              <a:t>)</a:t>
            </a:r>
            <a:endParaRPr lang="en-US" sz="1250" dirty="0">
              <a:solidFill>
                <a:schemeClr val="tx1"/>
              </a:solidFill>
            </a:endParaRPr>
          </a:p>
          <a:p>
            <a:pPr marL="457200" lvl="0" indent="-317500">
              <a:buClr>
                <a:schemeClr val="dk1"/>
              </a:buClr>
              <a:buFont typeface="Arial"/>
              <a:buChar char="●"/>
            </a:pPr>
            <a:endParaRPr lang="en-US" sz="1400" dirty="0">
              <a:solidFill>
                <a:schemeClr val="tx1"/>
              </a:solidFill>
            </a:endParaRPr>
          </a:p>
          <a:p>
            <a:pPr marL="457200" lvl="0" indent="-317500">
              <a:buClr>
                <a:schemeClr val="dk1"/>
              </a:buClr>
              <a:buFont typeface="Arial"/>
              <a:buChar char="●"/>
            </a:pPr>
            <a:r>
              <a:rPr lang="en-US" sz="1400" dirty="0" smtClean="0">
                <a:solidFill>
                  <a:schemeClr val="tx1"/>
                </a:solidFill>
              </a:rPr>
              <a:t>Near-future synthetic biology improvements expected to focus on minimizing </a:t>
            </a:r>
            <a:r>
              <a:rPr lang="en-US" sz="1400" dirty="0">
                <a:solidFill>
                  <a:schemeClr val="tx1"/>
                </a:solidFill>
              </a:rPr>
              <a:t>nutrient </a:t>
            </a:r>
            <a:r>
              <a:rPr lang="en-US" sz="1400" dirty="0" smtClean="0">
                <a:solidFill>
                  <a:schemeClr val="tx1"/>
                </a:solidFill>
              </a:rPr>
              <a:t>use or </a:t>
            </a:r>
            <a:r>
              <a:rPr lang="en-US" sz="1400" dirty="0">
                <a:solidFill>
                  <a:schemeClr val="tx1"/>
                </a:solidFill>
              </a:rPr>
              <a:t>i</a:t>
            </a:r>
            <a:r>
              <a:rPr lang="en-US" sz="1400" dirty="0" smtClean="0">
                <a:solidFill>
                  <a:schemeClr val="tx1"/>
                </a:solidFill>
              </a:rPr>
              <a:t>mproving </a:t>
            </a:r>
            <a:r>
              <a:rPr lang="en-US" sz="1400" dirty="0">
                <a:solidFill>
                  <a:schemeClr val="tx1"/>
                </a:solidFill>
              </a:rPr>
              <a:t>bioreactor </a:t>
            </a:r>
            <a:r>
              <a:rPr lang="en-US" sz="1400" dirty="0" smtClean="0">
                <a:solidFill>
                  <a:schemeClr val="tx1"/>
                </a:solidFill>
              </a:rPr>
              <a:t>recycling (directed evolution, etc.)</a:t>
            </a:r>
            <a:endParaRPr lang="en" sz="1400" dirty="0" smtClean="0">
              <a:solidFill>
                <a:schemeClr val="tx1"/>
              </a:solidFill>
            </a:endParaRPr>
          </a:p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endParaRPr lang="en" sz="1400" dirty="0">
              <a:solidFill>
                <a:schemeClr val="tx1"/>
              </a:solidFill>
            </a:endParaRPr>
          </a:p>
          <a:p>
            <a:pPr marL="457200" lvl="0" indent="-317500">
              <a:buClr>
                <a:schemeClr val="dk1"/>
              </a:buClr>
              <a:buFont typeface="Arial"/>
              <a:buChar char="●"/>
            </a:pPr>
            <a:r>
              <a:rPr lang="en" sz="1400" dirty="0" smtClean="0">
                <a:solidFill>
                  <a:schemeClr val="tx1"/>
                </a:solidFill>
              </a:rPr>
              <a:t>Can also develop bioreactor for nitrous oxide</a:t>
            </a:r>
            <a:r>
              <a:rPr lang="en-US" sz="1400" dirty="0" smtClean="0">
                <a:solidFill>
                  <a:schemeClr val="tx1"/>
                </a:solidFill>
              </a:rPr>
              <a:t>–hydrocarbon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Utilize methanogens or cyanobacteria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Enhance ethane production/bypass acetate intermediate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Increase ethylene production (alternative hydrocarbon)</a:t>
            </a:r>
          </a:p>
          <a:p>
            <a:pPr marL="457200" lvl="0" indent="-317500">
              <a:buClr>
                <a:schemeClr val="dk1"/>
              </a:buClr>
              <a:buFont typeface="Arial"/>
              <a:buChar char="●"/>
            </a:pPr>
            <a:endParaRPr lang="en" sz="1400" dirty="0" smtClean="0">
              <a:solidFill>
                <a:schemeClr val="tx1"/>
              </a:solidFill>
            </a:endParaRPr>
          </a:p>
          <a:p>
            <a:pPr marL="359156" lvl="1" indent="0">
              <a:buClr>
                <a:schemeClr val="dk1"/>
              </a:buClr>
              <a:buSzPct val="100000"/>
              <a:buNone/>
            </a:pPr>
            <a:endParaRPr lang="en" sz="1100" dirty="0" smtClean="0">
              <a:solidFill>
                <a:schemeClr val="tx1"/>
              </a:solidFill>
            </a:endParaRPr>
          </a:p>
        </p:txBody>
      </p:sp>
      <p:pic>
        <p:nvPicPr>
          <p:cNvPr id="8194" name="Picture 2" descr="http://www.abc.net.au/science/news/img/environment/cyanobacteria2208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157628" y="2119467"/>
            <a:ext cx="1947123" cy="288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hape 44"/>
          <p:cNvSpPr txBox="1"/>
          <p:nvPr/>
        </p:nvSpPr>
        <p:spPr>
          <a:xfrm>
            <a:off x="7298933" y="4758901"/>
            <a:ext cx="1911742" cy="3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600" dirty="0">
                <a:solidFill>
                  <a:schemeClr val="tx1"/>
                </a:solidFill>
              </a:rPr>
              <a:t>http://www.abc.net.au/science/news/img/environment/cyanobacteria220805.jpg</a:t>
            </a:r>
            <a:endParaRPr lang="en"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en" sz="2400" dirty="0"/>
              <a:t>Synthetic biology improvements to </a:t>
            </a:r>
            <a:r>
              <a:rPr lang="en" sz="2400" dirty="0" smtClean="0"/>
              <a:t>food</a:t>
            </a:r>
            <a:endParaRPr lang="en" sz="2400" dirty="0"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315556"/>
            <a:ext cx="79248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dirty="0" smtClean="0">
                <a:solidFill>
                  <a:schemeClr val="tx1"/>
                </a:solidFill>
              </a:rPr>
              <a:t>Estimates based on vegetarian/mixed unpackaged wet-food</a:t>
            </a:r>
            <a:endParaRPr lang="en" sz="1400" dirty="0">
              <a:solidFill>
                <a:schemeClr val="tx1"/>
              </a:solidFill>
            </a:endParaRPr>
          </a:p>
          <a:p>
            <a:pPr marL="457200" lvl="0" indent="0" rtl="0">
              <a:spcBef>
                <a:spcPts val="0"/>
              </a:spcBef>
              <a:buNone/>
            </a:pPr>
            <a:endParaRPr sz="1400" dirty="0">
              <a:solidFill>
                <a:schemeClr val="tx1"/>
              </a:solidFill>
            </a:endParaRPr>
          </a:p>
          <a:p>
            <a:pPr marL="457200" lvl="0" indent="-317500">
              <a:buClr>
                <a:schemeClr val="dk1"/>
              </a:buClr>
              <a:buFont typeface="Arial"/>
              <a:buChar char="●"/>
            </a:pPr>
            <a:r>
              <a:rPr lang="en-US" sz="1400" dirty="0" smtClean="0">
                <a:solidFill>
                  <a:schemeClr val="tx1"/>
                </a:solidFill>
              </a:rPr>
              <a:t>Autotrophs are chief food- </a:t>
            </a:r>
            <a:r>
              <a:rPr lang="en-US" sz="1400" dirty="0">
                <a:solidFill>
                  <a:schemeClr val="tx1"/>
                </a:solidFill>
              </a:rPr>
              <a:t>and glucose-producing </a:t>
            </a:r>
            <a:r>
              <a:rPr lang="en-US" sz="1400" dirty="0" smtClean="0">
                <a:solidFill>
                  <a:schemeClr val="tx1"/>
                </a:solidFill>
              </a:rPr>
              <a:t>options 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Photosynthetic bacteria, plants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Primary requirements readily available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i="1" dirty="0" err="1" smtClean="0">
                <a:solidFill>
                  <a:schemeClr val="tx1"/>
                </a:solidFill>
              </a:rPr>
              <a:t>Spirulina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1400" dirty="0" smtClean="0">
                <a:solidFill>
                  <a:schemeClr val="tx1"/>
                </a:solidFill>
              </a:rPr>
              <a:t>main competitive option to space farms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endParaRPr lang="en-US" sz="1400" dirty="0">
              <a:solidFill>
                <a:schemeClr val="tx1"/>
              </a:solidFill>
            </a:endParaRPr>
          </a:p>
          <a:p>
            <a:pPr marL="457200" indent="-317500">
              <a:buClr>
                <a:schemeClr val="dk1"/>
              </a:buClr>
              <a:buFont typeface="Arial"/>
              <a:buChar char="●"/>
            </a:pPr>
            <a:r>
              <a:rPr lang="en-US" sz="1400" dirty="0" smtClean="0">
                <a:solidFill>
                  <a:schemeClr val="tx1"/>
                </a:solidFill>
              </a:rPr>
              <a:t>Synthetic </a:t>
            </a:r>
            <a:r>
              <a:rPr lang="en-US" sz="1400" dirty="0">
                <a:solidFill>
                  <a:schemeClr val="tx1"/>
                </a:solidFill>
              </a:rPr>
              <a:t>biology improvements </a:t>
            </a:r>
            <a:r>
              <a:rPr lang="en-US" sz="1400" dirty="0" smtClean="0">
                <a:solidFill>
                  <a:schemeClr val="tx1"/>
                </a:solidFill>
              </a:rPr>
              <a:t>focus on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Increasing </a:t>
            </a:r>
            <a:r>
              <a:rPr lang="en-US" sz="1400" i="1" dirty="0" err="1" smtClean="0">
                <a:solidFill>
                  <a:schemeClr val="tx1"/>
                </a:solidFill>
              </a:rPr>
              <a:t>Spirulina</a:t>
            </a:r>
            <a:r>
              <a:rPr lang="en-US" sz="1400" dirty="0" smtClean="0">
                <a:solidFill>
                  <a:schemeClr val="tx1"/>
                </a:solidFill>
              </a:rPr>
              <a:t> productivity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Improving cyanobacterial C0</a:t>
            </a:r>
            <a:r>
              <a:rPr lang="en-US" sz="1400" baseline="-25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 fixation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Enhancing flavors/textures of resulting food supplies</a:t>
            </a:r>
          </a:p>
          <a:p>
            <a:pPr marL="139700" lvl="0" indent="0">
              <a:buClr>
                <a:schemeClr val="dk1"/>
              </a:buClr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457200" lvl="0" indent="-317500">
              <a:buClr>
                <a:schemeClr val="dk1"/>
              </a:buClr>
              <a:buFont typeface="Arial"/>
              <a:buChar char="●"/>
            </a:pPr>
            <a:endParaRPr lang="en-US" sz="1400" dirty="0">
              <a:solidFill>
                <a:schemeClr val="tx1"/>
              </a:solidFill>
            </a:endParaRPr>
          </a:p>
          <a:p>
            <a:pPr marL="457200" lvl="0" indent="-317500">
              <a:buClr>
                <a:schemeClr val="dk1"/>
              </a:buClr>
              <a:buFont typeface="Arial"/>
              <a:buChar char="●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457200" lvl="0" indent="-317500">
              <a:buClr>
                <a:schemeClr val="dk1"/>
              </a:buClr>
              <a:buFont typeface="Arial"/>
              <a:buChar char="●"/>
            </a:pPr>
            <a:endParaRPr lang="en-US" sz="1400" dirty="0">
              <a:solidFill>
                <a:schemeClr val="tx1"/>
              </a:solidFill>
            </a:endParaRPr>
          </a:p>
          <a:p>
            <a:pPr marL="457200" lvl="0" indent="-317500">
              <a:buClr>
                <a:schemeClr val="dk1"/>
              </a:buClr>
              <a:buFont typeface="Arial"/>
              <a:buChar char="●"/>
            </a:pPr>
            <a:endParaRPr lang="en" sz="1400" dirty="0">
              <a:solidFill>
                <a:schemeClr val="tx1"/>
              </a:solidFill>
            </a:endParaRPr>
          </a:p>
        </p:txBody>
      </p:sp>
      <p:pic>
        <p:nvPicPr>
          <p:cNvPr id="7170" name="Picture 2" descr="http://protist.i.hosei.ac.jp/PDB/Images/prokaryotes/Oscillatoriaceae/Spirulina_2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450651"/>
            <a:ext cx="3014662" cy="2394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upload.wikimedia.org/wikipedia/commons/b/b2/Spirulina_tablet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562167"/>
            <a:ext cx="2343150" cy="18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hape 44"/>
          <p:cNvSpPr txBox="1"/>
          <p:nvPr/>
        </p:nvSpPr>
        <p:spPr>
          <a:xfrm>
            <a:off x="7241783" y="4758901"/>
            <a:ext cx="1911742" cy="3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600" dirty="0">
                <a:solidFill>
                  <a:schemeClr val="tx1"/>
                </a:solidFill>
              </a:rPr>
              <a:t>http://upload.wikimedia.org/wikipedia/commons/b/b2/Spirulina_tablets.jpg</a:t>
            </a:r>
            <a:endParaRPr lang="en" sz="600" dirty="0">
              <a:solidFill>
                <a:schemeClr val="tx1"/>
              </a:solidFill>
            </a:endParaRPr>
          </a:p>
        </p:txBody>
      </p:sp>
      <p:sp>
        <p:nvSpPr>
          <p:cNvPr id="9" name="Shape 44"/>
          <p:cNvSpPr txBox="1"/>
          <p:nvPr/>
        </p:nvSpPr>
        <p:spPr>
          <a:xfrm>
            <a:off x="5644366" y="4758901"/>
            <a:ext cx="1911742" cy="3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600" dirty="0">
                <a:solidFill>
                  <a:schemeClr val="tx1"/>
                </a:solidFill>
              </a:rPr>
              <a:t>http://www.societywellness.com/wp/wp-content/uploads/2015/03/Spirulina.jpg</a:t>
            </a:r>
            <a:endParaRPr lang="en"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sz="2400" dirty="0"/>
              <a:t>Synthetic biology improvements to </a:t>
            </a:r>
            <a:r>
              <a:rPr lang="en" sz="2400" dirty="0" smtClean="0"/>
              <a:t>pharmaceuticals</a:t>
            </a:r>
            <a:endParaRPr lang="en" sz="2400" dirty="0"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314449"/>
            <a:ext cx="8229600" cy="33432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>
              <a:buClr>
                <a:schemeClr val="dk1"/>
              </a:buClr>
              <a:buFont typeface="Arial"/>
              <a:buChar char="●"/>
            </a:pPr>
            <a:r>
              <a:rPr lang="en-US" sz="1400" dirty="0" smtClean="0">
                <a:solidFill>
                  <a:schemeClr val="tx1"/>
                </a:solidFill>
              </a:rPr>
              <a:t>Current solution is to launch small unmanned </a:t>
            </a:r>
            <a:r>
              <a:rPr lang="en-US" sz="1400" dirty="0">
                <a:solidFill>
                  <a:schemeClr val="tx1"/>
                </a:solidFill>
              </a:rPr>
              <a:t>spacecraft to restock </a:t>
            </a:r>
            <a:r>
              <a:rPr lang="en-US" sz="1400" dirty="0" smtClean="0">
                <a:solidFill>
                  <a:schemeClr val="tx1"/>
                </a:solidFill>
              </a:rPr>
              <a:t>supplies </a:t>
            </a:r>
            <a:r>
              <a:rPr lang="en-US" sz="14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very impractical</a:t>
            </a:r>
          </a:p>
          <a:p>
            <a:pPr marL="457200" lvl="0" indent="-317500">
              <a:buClr>
                <a:schemeClr val="dk1"/>
              </a:buClr>
              <a:buFont typeface="Arial"/>
              <a:buChar char="●"/>
            </a:pPr>
            <a:endParaRPr lang="en-US" sz="1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0" indent="-317500">
              <a:buClr>
                <a:schemeClr val="dk1"/>
              </a:buClr>
              <a:buFont typeface="Arial"/>
              <a:buChar char="●"/>
            </a:pPr>
            <a:r>
              <a:rPr lang="en" sz="1400" dirty="0">
                <a:solidFill>
                  <a:schemeClr val="tx1"/>
                </a:solidFill>
              </a:rPr>
              <a:t>Synthetic biology can be used to manufacture targets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>
                <a:solidFill>
                  <a:schemeClr val="tx1"/>
                </a:solidFill>
              </a:rPr>
              <a:t>Acetaminophen production in </a:t>
            </a:r>
            <a:r>
              <a:rPr lang="en-US" sz="1400" i="1" dirty="0">
                <a:solidFill>
                  <a:schemeClr val="tx1"/>
                </a:solidFill>
              </a:rPr>
              <a:t>E. coli </a:t>
            </a:r>
            <a:r>
              <a:rPr lang="en-US" sz="1400" dirty="0">
                <a:solidFill>
                  <a:schemeClr val="tx1"/>
                </a:solidFill>
              </a:rPr>
              <a:t>by modifying </a:t>
            </a:r>
            <a:r>
              <a:rPr lang="en-US" sz="1400" dirty="0" err="1">
                <a:solidFill>
                  <a:schemeClr val="tx1"/>
                </a:solidFill>
              </a:rPr>
              <a:t>chorismate</a:t>
            </a:r>
            <a:r>
              <a:rPr lang="en-US" sz="1400" dirty="0">
                <a:solidFill>
                  <a:schemeClr val="tx1"/>
                </a:solidFill>
              </a:rPr>
              <a:t> pathway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>
                <a:solidFill>
                  <a:schemeClr val="tx1"/>
                </a:solidFill>
              </a:rPr>
              <a:t>Not space compatible</a:t>
            </a:r>
            <a:r>
              <a:rPr lang="en" sz="1400" dirty="0">
                <a:solidFill>
                  <a:schemeClr val="tx1"/>
                </a:solidFill>
              </a:rPr>
              <a:t>, but possibly implementable in </a:t>
            </a:r>
            <a:r>
              <a:rPr lang="en" sz="1400" dirty="0" smtClean="0">
                <a:solidFill>
                  <a:schemeClr val="tx1"/>
                </a:solidFill>
              </a:rPr>
              <a:t>autotrophs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>
                <a:solidFill>
                  <a:schemeClr val="tx1"/>
                </a:solidFill>
              </a:rPr>
              <a:t>Start from protected, inactive bacteria </a:t>
            </a:r>
            <a:endParaRPr lang="en-US" sz="14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lvl="0" indent="-317500">
              <a:buClr>
                <a:schemeClr val="dk1"/>
              </a:buClr>
              <a:buFont typeface="Arial"/>
              <a:buChar char="●"/>
            </a:pPr>
            <a:endParaRPr lang="en-US" sz="1400" dirty="0">
              <a:solidFill>
                <a:schemeClr val="tx1"/>
              </a:solidFill>
            </a:endParaRPr>
          </a:p>
          <a:p>
            <a:pPr marL="457200" lvl="0" indent="-317500">
              <a:buClr>
                <a:schemeClr val="dk1"/>
              </a:buClr>
              <a:buFont typeface="Arial"/>
              <a:buChar char="●"/>
            </a:pPr>
            <a:r>
              <a:rPr lang="en-US" sz="1400" dirty="0">
                <a:solidFill>
                  <a:schemeClr val="tx1"/>
                </a:solidFill>
              </a:rPr>
              <a:t>E</a:t>
            </a:r>
            <a:r>
              <a:rPr lang="en-US" sz="1400" dirty="0" smtClean="0">
                <a:solidFill>
                  <a:schemeClr val="tx1"/>
                </a:solidFill>
              </a:rPr>
              <a:t>ven with losses, still very beneficial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Manufacturing </a:t>
            </a:r>
            <a:r>
              <a:rPr lang="en-US" sz="1400" dirty="0">
                <a:solidFill>
                  <a:schemeClr val="tx1"/>
                </a:solidFill>
              </a:rPr>
              <a:t>time is estimated to be on the order of </a:t>
            </a:r>
            <a:r>
              <a:rPr lang="en-US" sz="1400" dirty="0" smtClean="0">
                <a:solidFill>
                  <a:schemeClr val="tx1"/>
                </a:solidFill>
              </a:rPr>
              <a:t>days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>
                <a:solidFill>
                  <a:schemeClr val="tx1"/>
                </a:solidFill>
              </a:rPr>
              <a:t>Low concentrations of </a:t>
            </a:r>
            <a:r>
              <a:rPr lang="en-US" sz="1400" dirty="0" smtClean="0">
                <a:solidFill>
                  <a:schemeClr val="tx1"/>
                </a:solidFill>
              </a:rPr>
              <a:t>active </a:t>
            </a:r>
            <a:r>
              <a:rPr lang="en-US" sz="1400" dirty="0">
                <a:solidFill>
                  <a:schemeClr val="tx1"/>
                </a:solidFill>
              </a:rPr>
              <a:t>ingredient </a:t>
            </a:r>
            <a:r>
              <a:rPr lang="en-US" sz="1400" dirty="0" smtClean="0">
                <a:solidFill>
                  <a:schemeClr val="tx1"/>
                </a:solidFill>
              </a:rPr>
              <a:t>required</a:t>
            </a:r>
          </a:p>
          <a:p>
            <a:pPr marL="914400" lvl="1" indent="-3175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Crew can now be largely independent </a:t>
            </a:r>
            <a:r>
              <a:rPr lang="en-US" sz="1400" dirty="0">
                <a:solidFill>
                  <a:schemeClr val="tx1"/>
                </a:solidFill>
              </a:rPr>
              <a:t>from </a:t>
            </a:r>
            <a:r>
              <a:rPr lang="en-US" sz="1400" dirty="0" smtClean="0">
                <a:solidFill>
                  <a:schemeClr val="tx1"/>
                </a:solidFill>
              </a:rPr>
              <a:t>resupply crafts</a:t>
            </a:r>
            <a:endParaRPr lang="en" sz="1400" dirty="0">
              <a:solidFill>
                <a:schemeClr val="tx1"/>
              </a:solidFill>
            </a:endParaRPr>
          </a:p>
        </p:txBody>
      </p:sp>
      <p:pic>
        <p:nvPicPr>
          <p:cNvPr id="9218" name="Picture 2" descr="http://www.zirbus.com/pharmaceutic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447925"/>
            <a:ext cx="2717372" cy="190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hape 44"/>
          <p:cNvSpPr txBox="1"/>
          <p:nvPr/>
        </p:nvSpPr>
        <p:spPr>
          <a:xfrm>
            <a:off x="7530904" y="4758901"/>
            <a:ext cx="1911742" cy="384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en-US" sz="600" dirty="0">
                <a:solidFill>
                  <a:schemeClr val="tx1"/>
                </a:solidFill>
              </a:rPr>
              <a:t>http://www.zirbus.com/pharmaceuticals.jpg</a:t>
            </a:r>
            <a:endParaRPr lang="en" sz="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dirty="0"/>
              <a:t>Assumptions and </a:t>
            </a:r>
            <a:r>
              <a:rPr lang="en" sz="2400" dirty="0" smtClean="0"/>
              <a:t>suggestions</a:t>
            </a:r>
            <a:endParaRPr lang="en" sz="2400" dirty="0"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310168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17500" rtl="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dirty="0" smtClean="0">
                <a:solidFill>
                  <a:schemeClr val="tx1"/>
                </a:solidFill>
              </a:rPr>
              <a:t>Key assumptions</a:t>
            </a:r>
          </a:p>
          <a:p>
            <a:pPr marL="914400" lvl="1" indent="-317500" rtl="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 smtClean="0">
                <a:solidFill>
                  <a:schemeClr val="tx1"/>
                </a:solidFill>
              </a:rPr>
              <a:t>Validity of previous work</a:t>
            </a:r>
          </a:p>
          <a:p>
            <a:pPr marL="914400" lvl="1" indent="-317500" rtl="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 smtClean="0">
                <a:solidFill>
                  <a:schemeClr val="tx1"/>
                </a:solidFill>
              </a:rPr>
              <a:t>Clear need/demand</a:t>
            </a:r>
          </a:p>
          <a:p>
            <a:pPr marL="914400" lvl="1" indent="-31750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Complete nutrient extraction/recycling </a:t>
            </a:r>
            <a:r>
              <a:rPr lang="en-US" sz="1400" dirty="0">
                <a:solidFill>
                  <a:schemeClr val="tx1"/>
                </a:solidFill>
              </a:rPr>
              <a:t>from </a:t>
            </a:r>
            <a:r>
              <a:rPr lang="en-US" sz="1400" dirty="0" smtClean="0">
                <a:solidFill>
                  <a:schemeClr val="tx1"/>
                </a:solidFill>
              </a:rPr>
              <a:t>terrain</a:t>
            </a:r>
          </a:p>
          <a:p>
            <a:pPr marL="914400" lvl="1" indent="-31750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-US" sz="1400" dirty="0" smtClean="0">
                <a:solidFill>
                  <a:schemeClr val="tx1"/>
                </a:solidFill>
              </a:rPr>
              <a:t>Similar bioreactor productivities for different environments</a:t>
            </a:r>
          </a:p>
          <a:p>
            <a:pPr marL="0" lvl="0" indent="0" rtl="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None/>
            </a:pPr>
            <a:endParaRPr sz="1000" dirty="0">
              <a:solidFill>
                <a:schemeClr val="tx1"/>
              </a:solidFill>
            </a:endParaRPr>
          </a:p>
          <a:p>
            <a:pPr marL="457200" lvl="0" indent="-317500" rtl="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1400" dirty="0" smtClean="0">
                <a:solidFill>
                  <a:schemeClr val="tx1"/>
                </a:solidFill>
              </a:rPr>
              <a:t>Suggestions</a:t>
            </a:r>
            <a:endParaRPr lang="en" sz="1400" dirty="0">
              <a:solidFill>
                <a:schemeClr val="tx1"/>
              </a:solidFill>
            </a:endParaRPr>
          </a:p>
          <a:p>
            <a:pPr marL="914400" lvl="1" indent="-317500" rtl="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 smtClean="0">
                <a:solidFill>
                  <a:schemeClr val="tx1"/>
                </a:solidFill>
              </a:rPr>
              <a:t>Publish a review paper</a:t>
            </a:r>
            <a:endParaRPr lang="en" sz="1400" dirty="0">
              <a:solidFill>
                <a:schemeClr val="tx1"/>
              </a:solidFill>
            </a:endParaRPr>
          </a:p>
          <a:p>
            <a:pPr marL="914400" lvl="1" indent="-317500" rtl="0">
              <a:lnSpc>
                <a:spcPct val="129545"/>
              </a:lnSpc>
              <a:spcBef>
                <a:spcPts val="300"/>
              </a:spcBef>
              <a:spcAft>
                <a:spcPts val="100"/>
              </a:spcAft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400" dirty="0" smtClean="0">
                <a:solidFill>
                  <a:schemeClr val="tx1"/>
                </a:solidFill>
              </a:rPr>
              <a:t>Separate the material into 2 or more individual papers</a:t>
            </a:r>
            <a:endParaRPr lang="en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602</TotalTime>
  <Words>725</Words>
  <Application>Microsoft Macintosh PowerPoint</Application>
  <PresentationFormat>On-screen Show (16:9)</PresentationFormat>
  <Paragraphs>124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Retrospect</vt:lpstr>
      <vt:lpstr>Towards synthetic biological approaches to resource utilization on space missions </vt:lpstr>
      <vt:lpstr>Innovation &amp; space exploration</vt:lpstr>
      <vt:lpstr>‘Space synthetic biology’ has potential to address critical space exploration needs</vt:lpstr>
      <vt:lpstr>Transition from input to output using organisms is a major concern</vt:lpstr>
      <vt:lpstr>Transition from input to output using organisms is a major concern</vt:lpstr>
      <vt:lpstr>Synthetic biology improvements to propellants</vt:lpstr>
      <vt:lpstr>Synthetic biology improvements to food</vt:lpstr>
      <vt:lpstr>Synthetic biology improvements to pharmaceuticals</vt:lpstr>
      <vt:lpstr>Assumptions and suggestions</vt:lpstr>
      <vt:lpstr>Conclusions and significance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synthetic biological approaches to resource utilization on space missions</dc:title>
  <dc:creator>mlintz</dc:creator>
  <cp:lastModifiedBy>Natalie Kuldell</cp:lastModifiedBy>
  <cp:revision>256</cp:revision>
  <dcterms:modified xsi:type="dcterms:W3CDTF">2015-05-06T21:09:47Z</dcterms:modified>
</cp:coreProperties>
</file>