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00" autoAdjust="0"/>
    <p:restoredTop sz="94660"/>
  </p:normalViewPr>
  <p:slideViewPr>
    <p:cSldViewPr>
      <p:cViewPr varScale="1">
        <p:scale>
          <a:sx n="64" d="100"/>
          <a:sy n="64" d="100"/>
        </p:scale>
        <p:origin x="-9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951-823D-43D4-BC3E-53B66B8250EC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CEA4C0-6649-4FCD-9469-80B9096AAA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CEA4C0-6649-4FCD-9469-80B9096AAA6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CEA4C0-6649-4FCD-9469-80B9096AAA6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CEA4C0-6649-4FCD-9469-80B9096AAA6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CEA4C0-6649-4FCD-9469-80B9096AAA6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CEA4C0-6649-4FCD-9469-80B9096AAA6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CEA4C0-6649-4FCD-9469-80B9096AAA6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CEA4C0-6649-4FCD-9469-80B9096AAA6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CEA4C0-6649-4FCD-9469-80B9096AAA6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E2D9104-A85B-4B8E-892B-D00316BFE4CB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CA775FE-445E-40CB-890D-A122177AA1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9104-A85B-4B8E-892B-D00316BFE4CB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75FE-445E-40CB-890D-A122177AA1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9104-A85B-4B8E-892B-D00316BFE4CB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75FE-445E-40CB-890D-A122177AA1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9104-A85B-4B8E-892B-D00316BFE4CB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75FE-445E-40CB-890D-A122177AA1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E2D9104-A85B-4B8E-892B-D00316BFE4CB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CA775FE-445E-40CB-890D-A122177AA1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9104-A85B-4B8E-892B-D00316BFE4CB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75FE-445E-40CB-890D-A122177AA1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9104-A85B-4B8E-892B-D00316BFE4CB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75FE-445E-40CB-890D-A122177AA1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9104-A85B-4B8E-892B-D00316BFE4CB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75FE-445E-40CB-890D-A122177AA1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9104-A85B-4B8E-892B-D00316BFE4CB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75FE-445E-40CB-890D-A122177AA1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9104-A85B-4B8E-892B-D00316BFE4CB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75FE-445E-40CB-890D-A122177AA1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D9104-A85B-4B8E-892B-D00316BFE4CB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775FE-445E-40CB-890D-A122177AA1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E2D9104-A85B-4B8E-892B-D00316BFE4CB}" type="datetimeFigureOut">
              <a:rPr lang="en-US" smtClean="0"/>
              <a:pPr/>
              <a:t>9/21/2009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CA775FE-445E-40CB-890D-A122177AA1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Fundaments of Cell Biology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Kristen Lee</a:t>
            </a:r>
          </a:p>
          <a:p>
            <a:r>
              <a:rPr lang="en-US" dirty="0" smtClean="0"/>
              <a:t>9/23/2009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4040188" cy="685800"/>
          </a:xfrm>
        </p:spPr>
        <p:txBody>
          <a:bodyPr/>
          <a:lstStyle/>
          <a:p>
            <a:r>
              <a:rPr lang="en-US" dirty="0" smtClean="0"/>
              <a:t>Prokaryotes	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>
          <a:xfrm>
            <a:off x="4648200" y="914400"/>
            <a:ext cx="4041775" cy="685800"/>
          </a:xfrm>
        </p:spPr>
        <p:txBody>
          <a:bodyPr/>
          <a:lstStyle/>
          <a:p>
            <a:r>
              <a:rPr lang="en-US" dirty="0" smtClean="0"/>
              <a:t>Eukaryotes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>
          <a:xfrm>
            <a:off x="457200" y="1524000"/>
            <a:ext cx="4038600" cy="4038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Bacteria</a:t>
            </a:r>
          </a:p>
          <a:p>
            <a:r>
              <a:rPr lang="en-US" sz="2000" dirty="0" smtClean="0"/>
              <a:t>Small &amp; simple</a:t>
            </a:r>
          </a:p>
          <a:p>
            <a:r>
              <a:rPr lang="en-US" sz="2000" dirty="0" smtClean="0"/>
              <a:t>No bound nucleus</a:t>
            </a:r>
            <a:endParaRPr lang="en-US" sz="20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8200" y="1524000"/>
            <a:ext cx="4495800" cy="4038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Animals, plants, yeast, etc.</a:t>
            </a:r>
          </a:p>
          <a:p>
            <a:r>
              <a:rPr lang="en-US" sz="2000" dirty="0" smtClean="0"/>
              <a:t>Complex metabolism</a:t>
            </a:r>
          </a:p>
          <a:p>
            <a:r>
              <a:rPr lang="en-US" sz="2000" dirty="0" smtClean="0"/>
              <a:t>Nucleus is in membrane-bound compartment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3352800"/>
            <a:ext cx="4475018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079793" y="6473279"/>
            <a:ext cx="5198859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50" dirty="0" smtClean="0"/>
              <a:t>    1/09/08.  </a:t>
            </a:r>
            <a:r>
              <a:rPr lang="en-US" sz="950" dirty="0" err="1" smtClean="0"/>
              <a:t>Chasin</a:t>
            </a:r>
            <a:r>
              <a:rPr lang="en-US" sz="950" dirty="0" smtClean="0"/>
              <a:t> and </a:t>
            </a:r>
            <a:r>
              <a:rPr lang="en-US" sz="950" dirty="0" err="1" smtClean="0"/>
              <a:t>Mowshowitz</a:t>
            </a:r>
            <a:r>
              <a:rPr lang="en-US" sz="950" dirty="0" smtClean="0"/>
              <a:t>, Department of Biological Sciences, Columbia University</a:t>
            </a:r>
          </a:p>
          <a:p>
            <a:r>
              <a:rPr lang="en-US" sz="950" dirty="0" smtClean="0"/>
              <a:t>    http://www.columbia.edu/cu/biology/courses/c2005/lectures/lec1_08.pdf</a:t>
            </a:r>
            <a:endParaRPr lang="en-US" sz="95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3505200"/>
            <a:ext cx="2524125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0" y="6473279"/>
            <a:ext cx="4221027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50" dirty="0" smtClean="0"/>
              <a:t>Biology 2960 Computer Laboratory, Washington University</a:t>
            </a:r>
          </a:p>
          <a:p>
            <a:r>
              <a:rPr lang="en-US" sz="950" dirty="0" smtClean="0"/>
              <a:t>http://www.nslc.wustl.edu/courses/Bio2960/labs/04Microscopy/ProCell2.jpg</a:t>
            </a:r>
            <a:endParaRPr lang="en-US" sz="950" dirty="0"/>
          </a:p>
        </p:txBody>
      </p:sp>
      <p:sp>
        <p:nvSpPr>
          <p:cNvPr id="14" name="Left Brace 13"/>
          <p:cNvSpPr/>
          <p:nvPr/>
        </p:nvSpPr>
        <p:spPr>
          <a:xfrm>
            <a:off x="685800" y="3733800"/>
            <a:ext cx="228600" cy="1676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 Brace 14"/>
          <p:cNvSpPr/>
          <p:nvPr/>
        </p:nvSpPr>
        <p:spPr>
          <a:xfrm>
            <a:off x="4572000" y="3886200"/>
            <a:ext cx="304800" cy="2438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0" y="4419600"/>
            <a:ext cx="66236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1-10um</a:t>
            </a:r>
            <a:endParaRPr lang="en-US" sz="1100" dirty="0"/>
          </a:p>
        </p:txBody>
      </p:sp>
      <p:sp>
        <p:nvSpPr>
          <p:cNvPr id="17" name="TextBox 16"/>
          <p:cNvSpPr txBox="1"/>
          <p:nvPr/>
        </p:nvSpPr>
        <p:spPr>
          <a:xfrm>
            <a:off x="3810000" y="4953000"/>
            <a:ext cx="81945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10-100um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Membrane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 smtClean="0"/>
              <a:t>Plasma Membrane Structure</a:t>
            </a:r>
          </a:p>
          <a:p>
            <a:pPr lvl="1"/>
            <a:r>
              <a:rPr lang="en-US" sz="2000" dirty="0" smtClean="0"/>
              <a:t> </a:t>
            </a:r>
            <a:r>
              <a:rPr lang="en-US" sz="2000" dirty="0" err="1" smtClean="0"/>
              <a:t>Phospholipid</a:t>
            </a:r>
            <a:r>
              <a:rPr lang="en-US" sz="2000" dirty="0" smtClean="0"/>
              <a:t> </a:t>
            </a:r>
            <a:r>
              <a:rPr lang="en-US" sz="2000" dirty="0" err="1" smtClean="0"/>
              <a:t>bilayer</a:t>
            </a:r>
            <a:r>
              <a:rPr lang="en-US" sz="2000" dirty="0" smtClean="0"/>
              <a:t>, proteins, cholesterol</a:t>
            </a:r>
          </a:p>
          <a:p>
            <a:pPr lvl="1">
              <a:buNone/>
            </a:pPr>
            <a:endParaRPr lang="en-US" sz="2000" dirty="0" smtClean="0"/>
          </a:p>
          <a:p>
            <a:pPr lvl="1">
              <a:buNone/>
            </a:pPr>
            <a:r>
              <a:rPr lang="en-US" sz="2000" dirty="0" smtClean="0"/>
              <a:t>Functions:</a:t>
            </a:r>
          </a:p>
          <a:p>
            <a:r>
              <a:rPr lang="en-US" sz="2000" dirty="0" smtClean="0"/>
              <a:t>Selective Barrier</a:t>
            </a:r>
          </a:p>
          <a:p>
            <a:pPr lvl="1"/>
            <a:endParaRPr lang="en-US" sz="1700" dirty="0" smtClean="0"/>
          </a:p>
          <a:p>
            <a:r>
              <a:rPr lang="en-US" sz="2000" dirty="0" smtClean="0"/>
              <a:t>Membrane Transport</a:t>
            </a:r>
          </a:p>
          <a:p>
            <a:pPr lvl="1"/>
            <a:r>
              <a:rPr lang="en-US" sz="1700" dirty="0" smtClean="0"/>
              <a:t>Transporters, Channels</a:t>
            </a:r>
          </a:p>
          <a:p>
            <a:r>
              <a:rPr lang="en-US" sz="2000" dirty="0" smtClean="0"/>
              <a:t>Vesicular transport</a:t>
            </a:r>
          </a:p>
          <a:p>
            <a:endParaRPr lang="en-US" sz="2000" dirty="0" smtClean="0"/>
          </a:p>
          <a:p>
            <a:r>
              <a:rPr lang="en-US" sz="2000" dirty="0" smtClean="0"/>
              <a:t>Cell-cell interactions</a:t>
            </a:r>
          </a:p>
          <a:p>
            <a:pPr lvl="1"/>
            <a:r>
              <a:rPr lang="en-US" sz="1800" dirty="0" smtClean="0"/>
              <a:t>Oligosaccharides,</a:t>
            </a:r>
          </a:p>
          <a:p>
            <a:pPr lvl="2">
              <a:buNone/>
            </a:pPr>
            <a:r>
              <a:rPr lang="en-US" sz="1800" dirty="0" err="1" smtClean="0">
                <a:solidFill>
                  <a:schemeClr val="tx2">
                    <a:lumMod val="75000"/>
                  </a:schemeClr>
                </a:solidFill>
              </a:rPr>
              <a:t>Glycoproteins</a:t>
            </a: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/lipids</a:t>
            </a:r>
            <a:endParaRPr lang="en-US" sz="180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3352800"/>
            <a:ext cx="505777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029200" y="6457890"/>
            <a:ext cx="35942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Royal Society of Chemistry</a:t>
            </a:r>
          </a:p>
          <a:p>
            <a:r>
              <a:rPr lang="en-US" sz="1000" dirty="0" smtClean="0"/>
              <a:t> http://www.rsc.org/education/teachers/learnnet/cfb/cells.htm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Cytoskeleton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447800"/>
          <a:ext cx="8001000" cy="3696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2667000"/>
                <a:gridCol w="2667000"/>
              </a:tblGrid>
              <a:tr h="420644">
                <a:tc>
                  <a:txBody>
                    <a:bodyPr/>
                    <a:lstStyle/>
                    <a:p>
                      <a:r>
                        <a:rPr lang="en-US" dirty="0" smtClean="0"/>
                        <a:t>Cytoskeleton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Diameter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Structure</a:t>
                      </a:r>
                      <a:endParaRPr lang="en-US" dirty="0"/>
                    </a:p>
                  </a:txBody>
                  <a:tcPr/>
                </a:tc>
              </a:tr>
              <a:tr h="38058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Microfilaments / </a:t>
                      </a:r>
                      <a:r>
                        <a:rPr lang="en-US" sz="1600" dirty="0" err="1" smtClean="0"/>
                        <a:t>Actin</a:t>
                      </a:r>
                      <a:r>
                        <a:rPr lang="en-US" sz="1600" dirty="0" smtClean="0"/>
                        <a:t> Filaments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5-9 nm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Helical</a:t>
                      </a:r>
                      <a:endParaRPr lang="en-US" sz="1600" dirty="0"/>
                    </a:p>
                  </a:txBody>
                  <a:tcPr/>
                </a:tc>
              </a:tr>
              <a:tr h="540828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-resist tension, maintaining</a:t>
                      </a:r>
                      <a:r>
                        <a:rPr lang="en-US" sz="1600" baseline="0" dirty="0" smtClean="0"/>
                        <a:t> cell shape, cell-to- X junctions, transduction, </a:t>
                      </a:r>
                      <a:r>
                        <a:rPr lang="en-US" sz="1600" baseline="0" dirty="0" err="1" smtClean="0"/>
                        <a:t>cytokinesis</a:t>
                      </a:r>
                      <a:endParaRPr lang="en-US" sz="1600" baseline="0" dirty="0" smtClean="0"/>
                    </a:p>
                    <a:p>
                      <a:endParaRPr lang="en-US" sz="16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8058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Intermediate filaments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 nm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Rope</a:t>
                      </a:r>
                      <a:r>
                        <a:rPr lang="en-US" sz="1600" baseline="0" dirty="0" smtClean="0"/>
                        <a:t>-like</a:t>
                      </a:r>
                      <a:endParaRPr lang="en-US" sz="1600" dirty="0"/>
                    </a:p>
                  </a:txBody>
                  <a:tcPr/>
                </a:tc>
              </a:tr>
              <a:tr h="540828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-mechanical</a:t>
                      </a:r>
                      <a:r>
                        <a:rPr lang="en-US" sz="1600" baseline="0" dirty="0" smtClean="0"/>
                        <a:t> stability, </a:t>
                      </a:r>
                      <a:r>
                        <a:rPr lang="en-US" sz="1600" dirty="0" smtClean="0"/>
                        <a:t>anchor organelles,</a:t>
                      </a:r>
                      <a:r>
                        <a:rPr lang="en-US" sz="1600" baseline="0" dirty="0" smtClean="0"/>
                        <a:t> support nuclear envelope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4370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Microtubules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25 nm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Hollow</a:t>
                      </a:r>
                      <a:r>
                        <a:rPr lang="en-US" sz="1600" baseline="0" dirty="0" smtClean="0"/>
                        <a:t> cylindrical</a:t>
                      </a:r>
                      <a:endParaRPr lang="en-US" sz="1600" dirty="0"/>
                    </a:p>
                  </a:txBody>
                  <a:tcPr/>
                </a:tc>
              </a:tr>
              <a:tr h="540828">
                <a:tc gridSpan="3">
                  <a:txBody>
                    <a:bodyPr/>
                    <a:lstStyle/>
                    <a:p>
                      <a:r>
                        <a:rPr lang="en-US" sz="1600" dirty="0" smtClean="0"/>
                        <a:t>-rigid, intracellular transport,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axoneme</a:t>
                      </a:r>
                      <a:r>
                        <a:rPr lang="en-US" sz="1600" baseline="0" dirty="0" smtClean="0"/>
                        <a:t> of cilia and flagella, component of mitotic spindle, MTOC, </a:t>
                      </a:r>
                      <a:r>
                        <a:rPr lang="en-US" sz="1600" baseline="0" dirty="0" err="1" smtClean="0"/>
                        <a:t>centrioles</a:t>
                      </a:r>
                      <a:endParaRPr lang="en-US" sz="1600" baseline="0" dirty="0" smtClean="0"/>
                    </a:p>
                    <a:p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Protein and Lipid 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 smtClean="0"/>
              <a:t>Gene Expression: </a:t>
            </a:r>
            <a:r>
              <a:rPr lang="en-US" sz="1800" dirty="0" smtClean="0"/>
              <a:t>transcription and translation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1800" dirty="0" smtClean="0"/>
              <a:t>Rough ER- studded with </a:t>
            </a:r>
            <a:r>
              <a:rPr lang="en-US" sz="1800" dirty="0" err="1" smtClean="0"/>
              <a:t>ribosomes</a:t>
            </a:r>
            <a:r>
              <a:rPr lang="en-US" sz="1800" dirty="0" smtClean="0"/>
              <a:t>, </a:t>
            </a:r>
            <a:r>
              <a:rPr lang="en-US" sz="1800" dirty="0" smtClean="0"/>
              <a:t>folds </a:t>
            </a:r>
            <a:r>
              <a:rPr lang="en-US" sz="1800" dirty="0" smtClean="0"/>
              <a:t>proteins</a:t>
            </a:r>
          </a:p>
          <a:p>
            <a:endParaRPr lang="en-US" sz="1800" dirty="0" smtClean="0"/>
          </a:p>
          <a:p>
            <a:r>
              <a:rPr lang="en-US" sz="1800" dirty="0" smtClean="0"/>
              <a:t>Golgi Apparatus- packages/modifies proteins/lipids in vesicles for transport to final destination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dirty="0" smtClean="0"/>
              <a:t>Smooth ER- synthesize lipids and steroids, metabolize carbohydrates, regulate Ca concentration</a:t>
            </a:r>
          </a:p>
          <a:p>
            <a:endParaRPr lang="en-US" sz="18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3124200"/>
            <a:ext cx="3179618" cy="230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Endomembrane</a:t>
            </a:r>
            <a:r>
              <a:rPr lang="en-US" dirty="0" smtClean="0"/>
              <a:t>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sz="1900" dirty="0" err="1" smtClean="0"/>
              <a:t>Peroxisome</a:t>
            </a:r>
            <a:r>
              <a:rPr lang="en-US" sz="1900" dirty="0" smtClean="0"/>
              <a:t>- oxidative enzymes metabolize fatty acids, transports proteins</a:t>
            </a:r>
          </a:p>
          <a:p>
            <a:pPr>
              <a:buNone/>
            </a:pPr>
            <a:endParaRPr lang="en-US" sz="1900" dirty="0" smtClean="0"/>
          </a:p>
          <a:p>
            <a:r>
              <a:rPr lang="en-US" sz="1900" dirty="0" err="1" smtClean="0"/>
              <a:t>Endosome</a:t>
            </a:r>
            <a:r>
              <a:rPr lang="en-US" sz="1900" dirty="0" smtClean="0"/>
              <a:t>- sort material that is </a:t>
            </a:r>
            <a:r>
              <a:rPr lang="en-US" sz="1900" dirty="0" err="1" smtClean="0"/>
              <a:t>endocytosed</a:t>
            </a:r>
            <a:endParaRPr lang="en-US" sz="1900" dirty="0" smtClean="0"/>
          </a:p>
          <a:p>
            <a:r>
              <a:rPr lang="en-US" sz="1900" dirty="0" err="1" smtClean="0"/>
              <a:t>Lysosome</a:t>
            </a:r>
            <a:r>
              <a:rPr lang="en-US" sz="1900" dirty="0" smtClean="0"/>
              <a:t>- degrade </a:t>
            </a:r>
            <a:r>
              <a:rPr lang="en-US" sz="1900" dirty="0" err="1" smtClean="0"/>
              <a:t>cytoplasmic</a:t>
            </a:r>
            <a:r>
              <a:rPr lang="en-US" sz="1900" dirty="0" smtClean="0"/>
              <a:t> </a:t>
            </a:r>
            <a:r>
              <a:rPr lang="en-US" sz="1900" dirty="0" err="1" smtClean="0"/>
              <a:t>unwanteds</a:t>
            </a:r>
            <a:endParaRPr lang="en-US" sz="1900" dirty="0" smtClean="0"/>
          </a:p>
          <a:p>
            <a:endParaRPr lang="en-US" sz="1900" dirty="0" smtClean="0"/>
          </a:p>
          <a:p>
            <a:endParaRPr lang="en-US" sz="1900" dirty="0" smtClean="0"/>
          </a:p>
          <a:p>
            <a:endParaRPr lang="en-US" sz="1900" dirty="0" smtClean="0"/>
          </a:p>
          <a:p>
            <a:endParaRPr lang="en-US" sz="1900" dirty="0" smtClean="0"/>
          </a:p>
          <a:p>
            <a:endParaRPr lang="en-US" sz="1900" dirty="0" smtClean="0"/>
          </a:p>
          <a:p>
            <a:endParaRPr lang="en-US" sz="1900" dirty="0" smtClean="0"/>
          </a:p>
          <a:p>
            <a:endParaRPr lang="en-US" sz="1900" dirty="0" smtClean="0"/>
          </a:p>
          <a:p>
            <a:pPr>
              <a:buNone/>
            </a:pP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Energy</a:t>
            </a:r>
          </a:p>
          <a:p>
            <a:r>
              <a:rPr lang="en-US" sz="1900" dirty="0" smtClean="0"/>
              <a:t>Mitochondria- generate most ATP in cells (cell respiration chain, Krebs cycle)</a:t>
            </a:r>
          </a:p>
          <a:p>
            <a:endParaRPr lang="en-US" sz="1900" dirty="0" smtClean="0"/>
          </a:p>
          <a:p>
            <a:endParaRPr lang="en-US" sz="1900" dirty="0" smtClean="0"/>
          </a:p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19400" y="2895600"/>
            <a:ext cx="2948247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Nucleus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33400" y="1524000"/>
            <a:ext cx="435292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52400" y="6324600"/>
            <a:ext cx="62135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National Human Genome Research Institute</a:t>
            </a:r>
          </a:p>
          <a:p>
            <a:r>
              <a:rPr lang="en-US" sz="1000" dirty="0" smtClean="0"/>
              <a:t>http://www.genome.gov/Pages/Hyperion/DIR/VIP/Glossary/Illustration/chromosome.cfm?key=chromosome</a:t>
            </a:r>
            <a:endParaRPr lang="en-US" sz="1000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3200400"/>
            <a:ext cx="349326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46 total chromosomes</a:t>
            </a:r>
          </a:p>
          <a:p>
            <a:endParaRPr lang="en-US" sz="1600" dirty="0" smtClean="0"/>
          </a:p>
          <a:p>
            <a:r>
              <a:rPr lang="en-US" sz="1600" dirty="0" smtClean="0"/>
              <a:t>2 sex chromosomes (X/Y)</a:t>
            </a:r>
          </a:p>
          <a:p>
            <a:r>
              <a:rPr lang="en-US" sz="1600" dirty="0" smtClean="0"/>
              <a:t>22 pairs of </a:t>
            </a:r>
            <a:r>
              <a:rPr lang="en-US" sz="1600" dirty="0" err="1" smtClean="0"/>
              <a:t>autosomal</a:t>
            </a:r>
            <a:r>
              <a:rPr lang="en-US" sz="1600" dirty="0" smtClean="0"/>
              <a:t> chromosomes</a:t>
            </a:r>
            <a:endParaRPr lang="en-US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5181600" y="1828800"/>
            <a:ext cx="344664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Higher order structures:</a:t>
            </a:r>
          </a:p>
          <a:p>
            <a:endParaRPr lang="en-US" sz="1600" dirty="0" smtClean="0"/>
          </a:p>
          <a:p>
            <a:r>
              <a:rPr lang="en-US" sz="1600" dirty="0" smtClean="0"/>
              <a:t>DNA + </a:t>
            </a:r>
            <a:r>
              <a:rPr lang="en-US" sz="1600" dirty="0" err="1" smtClean="0"/>
              <a:t>histone</a:t>
            </a:r>
            <a:r>
              <a:rPr lang="en-US" sz="1600" dirty="0" smtClean="0"/>
              <a:t> protein </a:t>
            </a:r>
            <a:r>
              <a:rPr lang="en-US" sz="1600" dirty="0" smtClean="0">
                <a:sym typeface="Wingdings" pitchFamily="2" charset="2"/>
              </a:rPr>
              <a:t> Chromatin</a:t>
            </a:r>
          </a:p>
          <a:p>
            <a:r>
              <a:rPr lang="en-US" sz="1600" dirty="0" smtClean="0">
                <a:sym typeface="Wingdings" pitchFamily="2" charset="2"/>
              </a:rPr>
              <a:t>	 Chromosome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05400" y="4648200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Sister </a:t>
            </a:r>
            <a:r>
              <a:rPr lang="en-US" sz="1600" dirty="0" err="1" smtClean="0"/>
              <a:t>chromatids</a:t>
            </a:r>
            <a:r>
              <a:rPr lang="en-US" sz="1600" dirty="0" smtClean="0"/>
              <a:t>=2x 1 chromosome</a:t>
            </a:r>
          </a:p>
          <a:p>
            <a:endParaRPr lang="en-US" sz="1600" dirty="0" smtClean="0"/>
          </a:p>
          <a:p>
            <a:endParaRPr lang="en-US" sz="1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181600" y="3124200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57800" y="4419600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14400" y="1371600"/>
            <a:ext cx="5549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Mitotic</a:t>
            </a:r>
            <a:endParaRPr lang="en-US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Cellular Reproduction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1800" dirty="0" smtClean="0"/>
              <a:t>INTERPHASE </a:t>
            </a:r>
            <a:r>
              <a:rPr lang="en-US" sz="1600" dirty="0" smtClean="0"/>
              <a:t>(genetic material replicates)</a:t>
            </a:r>
          </a:p>
          <a:p>
            <a:r>
              <a:rPr lang="en-US" sz="1800" b="1" dirty="0" smtClean="0"/>
              <a:t>MITOSIS</a:t>
            </a:r>
          </a:p>
          <a:p>
            <a:pPr lvl="1"/>
            <a:r>
              <a:rPr lang="en-US" sz="1800" dirty="0" smtClean="0"/>
              <a:t>Prophase</a:t>
            </a:r>
            <a:r>
              <a:rPr lang="en-US" dirty="0" smtClean="0"/>
              <a:t> </a:t>
            </a:r>
            <a:r>
              <a:rPr lang="en-US" sz="1400" dirty="0" smtClean="0"/>
              <a:t>(chromatin condenses)</a:t>
            </a:r>
          </a:p>
          <a:p>
            <a:pPr lvl="1"/>
            <a:r>
              <a:rPr lang="en-US" sz="1800" dirty="0" err="1" smtClean="0"/>
              <a:t>Prometaphase</a:t>
            </a:r>
            <a:r>
              <a:rPr lang="en-US" dirty="0" smtClean="0"/>
              <a:t> </a:t>
            </a:r>
            <a:r>
              <a:rPr lang="en-US" sz="1400" dirty="0" smtClean="0"/>
              <a:t>(nuclear envelope disassembles, mitotic spindle attaches to chromosomes)</a:t>
            </a:r>
          </a:p>
          <a:p>
            <a:pPr lvl="1"/>
            <a:r>
              <a:rPr lang="en-US" sz="1800" dirty="0" smtClean="0"/>
              <a:t>Metaphase</a:t>
            </a:r>
            <a:r>
              <a:rPr lang="en-US" dirty="0" smtClean="0"/>
              <a:t> </a:t>
            </a:r>
            <a:r>
              <a:rPr lang="en-US" sz="1400" dirty="0" smtClean="0"/>
              <a:t>(chromosomes align across metaphase plate)</a:t>
            </a:r>
          </a:p>
          <a:p>
            <a:pPr lvl="1"/>
            <a:r>
              <a:rPr lang="en-US" sz="1800" dirty="0" smtClean="0"/>
              <a:t>Anaphase</a:t>
            </a:r>
            <a:r>
              <a:rPr lang="en-US" dirty="0" smtClean="0"/>
              <a:t> </a:t>
            </a:r>
            <a:r>
              <a:rPr lang="en-US" sz="1400" dirty="0" smtClean="0"/>
              <a:t>(sister </a:t>
            </a:r>
            <a:r>
              <a:rPr lang="en-US" sz="1400" dirty="0" err="1" smtClean="0"/>
              <a:t>chromatids</a:t>
            </a:r>
            <a:r>
              <a:rPr lang="en-US" sz="1400" dirty="0" smtClean="0"/>
              <a:t> separate)</a:t>
            </a:r>
          </a:p>
          <a:p>
            <a:pPr lvl="1"/>
            <a:r>
              <a:rPr lang="en-US" sz="1800" dirty="0" err="1" smtClean="0"/>
              <a:t>Telophase</a:t>
            </a:r>
            <a:r>
              <a:rPr lang="en-US" dirty="0" smtClean="0"/>
              <a:t> </a:t>
            </a:r>
            <a:r>
              <a:rPr lang="en-US" sz="1400" dirty="0" smtClean="0"/>
              <a:t>(clean-up</a:t>
            </a:r>
            <a:r>
              <a:rPr lang="en-US" sz="1400" smtClean="0"/>
              <a:t>, reorganization</a:t>
            </a:r>
            <a:r>
              <a:rPr lang="en-US" dirty="0" smtClean="0"/>
              <a:t>		</a:t>
            </a:r>
            <a:r>
              <a:rPr lang="en-US" sz="1800" dirty="0" smtClean="0">
                <a:solidFill>
                  <a:schemeClr val="tx1"/>
                </a:solidFill>
              </a:rPr>
              <a:t>CYTOKINESIS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(cleavage furrow)</a:t>
            </a:r>
          </a:p>
          <a:p>
            <a:pPr lvl="1"/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3962400"/>
            <a:ext cx="2413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873279" y="6611779"/>
            <a:ext cx="42707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http://www.dartmouth.edu/~cbbc/courses/bio4/bio4-1997/02-theCell.html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2331</TotalTime>
  <Words>339</Words>
  <Application>Microsoft Office PowerPoint</Application>
  <PresentationFormat>On-screen Show (4:3)</PresentationFormat>
  <Paragraphs>110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Origin</vt:lpstr>
      <vt:lpstr>Fundaments of Cell Biology</vt:lpstr>
      <vt:lpstr>Background</vt:lpstr>
      <vt:lpstr>Cell Membrane</vt:lpstr>
      <vt:lpstr>Cytoskeleton</vt:lpstr>
      <vt:lpstr>Protein and Lipid Production</vt:lpstr>
      <vt:lpstr>Endomembrane System</vt:lpstr>
      <vt:lpstr>Nucleus</vt:lpstr>
      <vt:lpstr>Cellular Reproduction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Fundaments of Cell Biology</dc:title>
  <dc:creator>Kristen</dc:creator>
  <cp:lastModifiedBy>Kristen</cp:lastModifiedBy>
  <cp:revision>99</cp:revision>
  <dcterms:created xsi:type="dcterms:W3CDTF">2009-09-16T20:04:16Z</dcterms:created>
  <dcterms:modified xsi:type="dcterms:W3CDTF">2009-09-22T05:32:14Z</dcterms:modified>
</cp:coreProperties>
</file>