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9" r:id="rId6"/>
    <p:sldId id="260" r:id="rId7"/>
    <p:sldId id="262" r:id="rId8"/>
    <p:sldId id="263" r:id="rId9"/>
    <p:sldId id="264" r:id="rId10"/>
    <p:sldId id="280" r:id="rId11"/>
    <p:sldId id="266" r:id="rId12"/>
    <p:sldId id="265" r:id="rId13"/>
    <p:sldId id="268" r:id="rId14"/>
    <p:sldId id="269" r:id="rId15"/>
    <p:sldId id="270" r:id="rId16"/>
    <p:sldId id="281" r:id="rId17"/>
    <p:sldId id="271" r:id="rId18"/>
    <p:sldId id="273" r:id="rId19"/>
    <p:sldId id="274" r:id="rId20"/>
    <p:sldId id="275" r:id="rId21"/>
    <p:sldId id="282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61" autoAdjust="0"/>
  </p:normalViewPr>
  <p:slideViewPr>
    <p:cSldViewPr snapToGrid="0" snapToObjects="1">
      <p:cViewPr>
        <p:scale>
          <a:sx n="64" d="100"/>
          <a:sy n="64" d="100"/>
        </p:scale>
        <p:origin x="-49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65ACD-CAF9-BC45-866D-F78CF351F4F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D8C0E-5B5D-B94F-B7E0-6620D1F31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3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resources with available GRNs contain simple interactions and do not characterize them by the condition the cell 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8C0E-5B5D-B94F-B7E0-6620D1F31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6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Direct: transcription factor physically binding to the promoter region of the target gene</a:t>
            </a:r>
          </a:p>
          <a:p>
            <a:r>
              <a:rPr lang="en-US" dirty="0" smtClean="0"/>
              <a:t>Indirect: analysis</a:t>
            </a:r>
            <a:r>
              <a:rPr lang="en-US" baseline="0" dirty="0" smtClean="0"/>
              <a:t> of the fold change from expression studies as a result of a transcription factor perturbation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SGD: provided summary paragraphs on genes with different aspects of transcriptional regulation</a:t>
            </a:r>
          </a:p>
          <a:p>
            <a:r>
              <a:rPr lang="en-US" baseline="0" dirty="0" smtClean="0"/>
              <a:t>YEASTRACT: transcriptional regulation with gene interactions represented in binary TF-TG format; doesn’t provide context as to which conditions GRIs take place</a:t>
            </a:r>
          </a:p>
          <a:p>
            <a:r>
              <a:rPr lang="en-US" baseline="0" dirty="0" err="1" smtClean="0"/>
              <a:t>Herrgard</a:t>
            </a:r>
            <a:r>
              <a:rPr lang="en-US" baseline="0" dirty="0" smtClean="0"/>
              <a:t> et al.: each interaction is classified (act/repress), assigned a nutrient-based context (extra vs. intracellular), and described by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rule (IF SIGNAL &amp; TF, then TG)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8C0E-5B5D-B94F-B7E0-6620D1F31C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Used current reviews</a:t>
            </a:r>
            <a:r>
              <a:rPr lang="en-US" baseline="0" dirty="0" smtClean="0"/>
              <a:t> on regulation of </a:t>
            </a:r>
            <a:r>
              <a:rPr lang="en-US" baseline="0" dirty="0" err="1" smtClean="0"/>
              <a:t>diauxic</a:t>
            </a:r>
            <a:r>
              <a:rPr lang="en-US" baseline="0" dirty="0" smtClean="0"/>
              <a:t> shift to define a set of target genes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Searched the three previously mentioned databases/resources for TF and regulatory information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Compilation of all resources to obtain the GRN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8C0E-5B5D-B94F-B7E0-6620D1F31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8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Petri</a:t>
            </a:r>
            <a:r>
              <a:rPr lang="en-US" baseline="0" dirty="0" smtClean="0"/>
              <a:t> net models: graphical and mathematical models &amp; are applied to biochemical processes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Signals: intracellular or extracellular molecules, nutritional compositions, environmental and experimental conditions</a:t>
            </a:r>
          </a:p>
          <a:p>
            <a:r>
              <a:rPr lang="en-US" baseline="0" dirty="0" smtClean="0"/>
              <a:t>TFs: up or down-regulated in states of “weak”, “medium”, or “strong”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8C0E-5B5D-B94F-B7E0-6620D1F31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principles of </a:t>
            </a:r>
            <a:r>
              <a:rPr lang="en-US" dirty="0" err="1" smtClean="0"/>
              <a:t>RelAnn</a:t>
            </a:r>
            <a:r>
              <a:rPr lang="en-US" dirty="0" smtClean="0"/>
              <a:t>:</a:t>
            </a:r>
            <a:r>
              <a:rPr lang="en-US" baseline="0" dirty="0" smtClean="0"/>
              <a:t> pre-index biological entities from the literature, simple click-based annotations to relate terms to each other, and represent relations as Petri net 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8C0E-5B5D-B94F-B7E0-6620D1F31C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estimating the completeness</a:t>
            </a:r>
            <a:r>
              <a:rPr lang="en-US" baseline="0" dirty="0" smtClean="0"/>
              <a:t> of their network, a first order Hill equation was used. It was estimated that the GRN was 71% complete and that additional resources and information would only increase the network size slightly.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8C0E-5B5D-B94F-B7E0-6620D1F31C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7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8C0E-5B5D-B94F-B7E0-6620D1F31C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0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Context: determination of the conditions under which a regulation is enabled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Not</a:t>
            </a:r>
            <a:r>
              <a:rPr lang="en-US" baseline="0" dirty="0" smtClean="0"/>
              <a:t> available on YEASTRACT because it does not provide context as to when these interactions take place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Effect: type = activation or repression and then weak, medium, strong effects on expression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Evidence: judges how reliable the evidence for these regulatory interactions are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8C0E-5B5D-B94F-B7E0-6620D1F31C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US" dirty="0" smtClean="0"/>
              <a:t>Upstream the binding sites for these regulators are seen as well as a glucose-repressor signal from </a:t>
            </a:r>
            <a:r>
              <a:rPr lang="en-US" dirty="0" err="1" smtClean="0"/>
              <a:t>cAMP</a:t>
            </a:r>
            <a:r>
              <a:rPr lang="en-US" dirty="0" smtClean="0"/>
              <a:t> (SGD)</a:t>
            </a:r>
          </a:p>
          <a:p>
            <a:pPr marL="228600" indent="-228600">
              <a:buAutoNum type="alphaLcParenR"/>
            </a:pPr>
            <a:r>
              <a:rPr lang="en-US" dirty="0" smtClean="0"/>
              <a:t>Known expression evidence shows that Cat8 activates PCK1, but there are no annotations for Sig4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This work assigns context to interactions through classification of activator/repressor and effect (weak, medium, strong) for each regulator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Lists various direct and indirect effects with no context; combined evidence provides either strong or weak confidence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8C0E-5B5D-B94F-B7E0-6620D1F31C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June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June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June 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June 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June 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June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3685287"/>
          </a:xfrm>
        </p:spPr>
        <p:txBody>
          <a:bodyPr/>
          <a:lstStyle/>
          <a:p>
            <a:r>
              <a:rPr lang="en-US" sz="4000" dirty="0" smtClean="0"/>
              <a:t>A comprehensive gene regulatory network for the </a:t>
            </a:r>
            <a:r>
              <a:rPr lang="en-US" sz="4000" dirty="0" err="1" smtClean="0"/>
              <a:t>diauxic</a:t>
            </a:r>
            <a:r>
              <a:rPr lang="en-US" sz="4000" dirty="0" smtClean="0"/>
              <a:t> shift in </a:t>
            </a:r>
            <a:r>
              <a:rPr lang="en-US" sz="4000" i="1" dirty="0" smtClean="0"/>
              <a:t>saccharomyces </a:t>
            </a:r>
            <a:r>
              <a:rPr lang="en-US" sz="4000" i="1" dirty="0" err="1" smtClean="0"/>
              <a:t>cerevisiae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13887"/>
            <a:ext cx="6858000" cy="52185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Geistlinger</a:t>
            </a:r>
            <a:r>
              <a:rPr lang="en-US" dirty="0" smtClean="0">
                <a:solidFill>
                  <a:srgbClr val="800000"/>
                </a:solidFill>
              </a:rPr>
              <a:t>, L., </a:t>
            </a:r>
            <a:r>
              <a:rPr lang="en-US" dirty="0" err="1" smtClean="0">
                <a:solidFill>
                  <a:srgbClr val="800000"/>
                </a:solidFill>
              </a:rPr>
              <a:t>Csaba</a:t>
            </a:r>
            <a:r>
              <a:rPr lang="en-US" dirty="0" smtClean="0">
                <a:solidFill>
                  <a:srgbClr val="800000"/>
                </a:solidFill>
              </a:rPr>
              <a:t>, G., </a:t>
            </a:r>
            <a:r>
              <a:rPr lang="en-US" dirty="0" err="1" smtClean="0">
                <a:solidFill>
                  <a:srgbClr val="800000"/>
                </a:solidFill>
              </a:rPr>
              <a:t>Dirmeier</a:t>
            </a:r>
            <a:r>
              <a:rPr lang="en-US" dirty="0" smtClean="0">
                <a:solidFill>
                  <a:srgbClr val="800000"/>
                </a:solidFill>
              </a:rPr>
              <a:t>, S., </a:t>
            </a:r>
            <a:r>
              <a:rPr lang="en-US" dirty="0" err="1" smtClean="0">
                <a:solidFill>
                  <a:srgbClr val="800000"/>
                </a:solidFill>
              </a:rPr>
              <a:t>Küffner</a:t>
            </a:r>
            <a:r>
              <a:rPr lang="en-US" dirty="0" smtClean="0">
                <a:solidFill>
                  <a:srgbClr val="800000"/>
                </a:solidFill>
              </a:rPr>
              <a:t>, R., and Zimmer, R.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4762086"/>
            <a:ext cx="6858000" cy="167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Kevin McGee and Natalie Williams</a:t>
            </a:r>
          </a:p>
          <a:p>
            <a:r>
              <a:rPr lang="en-US" dirty="0" smtClean="0"/>
              <a:t>Biology Department, Loyola Marymount University</a:t>
            </a:r>
          </a:p>
          <a:p>
            <a:r>
              <a:rPr lang="en-US" dirty="0" smtClean="0"/>
              <a:t>June 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Background: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Diauxic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shift &amp; comparison of our research with the article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Generation of the yeast GRN and the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diauxic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shift GRN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Analysis of the GRN constructed from SGD, YEASTRACT, and </a:t>
            </a:r>
            <a:r>
              <a:rPr lang="en-US" sz="2400" i="1" dirty="0" err="1" smtClean="0"/>
              <a:t>Herrgard</a:t>
            </a:r>
            <a:r>
              <a:rPr lang="en-US" sz="2400" i="1" dirty="0" smtClean="0"/>
              <a:t> et al.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1903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69697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Results: Table 1. Annotation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70" y="2047263"/>
            <a:ext cx="2867042" cy="3214286"/>
          </a:xfrm>
        </p:spPr>
        <p:txBody>
          <a:bodyPr>
            <a:normAutofit/>
          </a:bodyPr>
          <a:lstStyle/>
          <a:p>
            <a:r>
              <a:rPr lang="en-US" dirty="0" smtClean="0"/>
              <a:t>Table 1 shows that 322 total interactions involved in the </a:t>
            </a:r>
            <a:r>
              <a:rPr lang="en-US" dirty="0" err="1" smtClean="0"/>
              <a:t>diauxic</a:t>
            </a:r>
            <a:r>
              <a:rPr lang="en-US" dirty="0" smtClean="0"/>
              <a:t> shift were seen </a:t>
            </a:r>
            <a:r>
              <a:rPr lang="en-US" dirty="0" smtClean="0"/>
              <a:t>in their </a:t>
            </a:r>
            <a:r>
              <a:rPr lang="en-US" dirty="0" smtClean="0"/>
              <a:t>GRN</a:t>
            </a:r>
            <a:r>
              <a:rPr lang="en-US" dirty="0" smtClean="0"/>
              <a:t>. It also categorizes the interactions by the </a:t>
            </a:r>
            <a:r>
              <a:rPr lang="en-US" dirty="0" err="1" smtClean="0"/>
              <a:t>subprocesses</a:t>
            </a:r>
            <a:r>
              <a:rPr lang="en-US" dirty="0"/>
              <a:t> </a:t>
            </a:r>
            <a:r>
              <a:rPr lang="en-US" dirty="0" smtClean="0"/>
              <a:t>involved in this metabolic shift.</a:t>
            </a:r>
            <a:endParaRPr lang="en-US" dirty="0"/>
          </a:p>
        </p:txBody>
      </p:sp>
      <p:pic>
        <p:nvPicPr>
          <p:cNvPr id="4" name="Picture 3" descr="Screen Shot 2015-06-02 at 2.1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42" y="1524318"/>
            <a:ext cx="5468698" cy="48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34" y="152718"/>
            <a:ext cx="7909432" cy="5925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25724" cy="818326"/>
          </a:xfrm>
        </p:spPr>
        <p:txBody>
          <a:bodyPr/>
          <a:lstStyle/>
          <a:p>
            <a:r>
              <a:rPr lang="en-US" dirty="0" smtClean="0"/>
              <a:t>Results: Figure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70" y="6078612"/>
            <a:ext cx="8469696" cy="6066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Figure 4 is the Petri net representation of the interactions visualized in flowcharts of the </a:t>
            </a:r>
            <a:r>
              <a:rPr lang="en-US" dirty="0" err="1" smtClean="0"/>
              <a:t>subprocesses</a:t>
            </a:r>
            <a:r>
              <a:rPr lang="en-US" dirty="0" smtClean="0"/>
              <a:t> of the </a:t>
            </a:r>
            <a:r>
              <a:rPr lang="en-US" dirty="0" err="1" smtClean="0"/>
              <a:t>diauxic</a:t>
            </a:r>
            <a:r>
              <a:rPr lang="en-US" dirty="0" smtClean="0"/>
              <a:t> shift with </a:t>
            </a:r>
            <a:r>
              <a:rPr lang="en-US" dirty="0" err="1" smtClean="0"/>
              <a:t>CellDesigner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69697" cy="724957"/>
          </a:xfrm>
        </p:spPr>
        <p:txBody>
          <a:bodyPr/>
          <a:lstStyle/>
          <a:p>
            <a:r>
              <a:rPr lang="en-US" dirty="0" smtClean="0"/>
              <a:t>Results: Figure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36"/>
            <a:ext cx="3862372" cy="54761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Figure 5 is an example of the flowchart of one of the </a:t>
            </a:r>
            <a:r>
              <a:rPr lang="en-US" dirty="0" err="1" smtClean="0"/>
              <a:t>subprocesses</a:t>
            </a:r>
            <a:r>
              <a:rPr lang="en-US" dirty="0" smtClean="0"/>
              <a:t> of </a:t>
            </a:r>
            <a:r>
              <a:rPr lang="en-US" dirty="0" err="1" smtClean="0"/>
              <a:t>diauxic</a:t>
            </a:r>
            <a:r>
              <a:rPr lang="en-US" dirty="0" smtClean="0"/>
              <a:t> shift.</a:t>
            </a:r>
          </a:p>
          <a:p>
            <a:endParaRPr lang="en-US" sz="1100" dirty="0"/>
          </a:p>
          <a:p>
            <a:pPr>
              <a:lnSpc>
                <a:spcPct val="90000"/>
              </a:lnSpc>
            </a:pPr>
            <a:r>
              <a:rPr lang="en-US" dirty="0" smtClean="0"/>
              <a:t>Regulation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ight green: TFs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Green &amp; purple ellipses: signals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Transcription</a:t>
            </a:r>
            <a:endParaRPr lang="en-US" sz="18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Yellow: transcription genes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Green rhomboids: transcripts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Metabolic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Light green: translated enzymes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Green ellipses: substrates &amp; products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Blue hexagons: </a:t>
            </a:r>
            <a:r>
              <a:rPr lang="en-US" sz="1800" dirty="0" err="1" smtClean="0"/>
              <a:t>subprocesses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72" y="877675"/>
            <a:ext cx="5008497" cy="57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4" y="152718"/>
            <a:ext cx="8758818" cy="706283"/>
          </a:xfrm>
        </p:spPr>
        <p:txBody>
          <a:bodyPr/>
          <a:lstStyle/>
          <a:p>
            <a:r>
              <a:rPr lang="en-US" dirty="0" smtClean="0"/>
              <a:t>Results: General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34791"/>
              </p:ext>
            </p:extLst>
          </p:nvPr>
        </p:nvGraphicFramePr>
        <p:xfrm>
          <a:off x="926383" y="2009695"/>
          <a:ext cx="667455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638"/>
                <a:gridCol w="1668638"/>
                <a:gridCol w="1668638"/>
                <a:gridCol w="16686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YEASTRACT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Herrgard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Geistlinger</a:t>
                      </a:r>
                      <a:r>
                        <a:rPr lang="en-US" baseline="0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&gt;96%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991"/>
            <a:ext cx="7620000" cy="4373563"/>
          </a:xfrm>
        </p:spPr>
        <p:txBody>
          <a:bodyPr/>
          <a:lstStyle/>
          <a:p>
            <a:r>
              <a:rPr lang="en-US" dirty="0" smtClean="0"/>
              <a:t>Improved three aspects of representation of interactions: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Context Definition</a:t>
            </a:r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Effect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Detailed the regulatory effect type and strength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Evidence reliability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High – contains both binding and expression evidence (66% interactions had this classification)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Low – contains one of the criterion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51022" cy="743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Result: Figure 6. PCK1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9075"/>
            <a:ext cx="7620000" cy="1241496"/>
          </a:xfrm>
        </p:spPr>
        <p:txBody>
          <a:bodyPr/>
          <a:lstStyle/>
          <a:p>
            <a:r>
              <a:rPr lang="en-US" dirty="0" smtClean="0"/>
              <a:t>Figure 6 compares all the information each resource provided as well as what this study achieved in producing through their GRN when analyzing PCK1.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822" y="896349"/>
            <a:ext cx="5558301" cy="40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Background: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Diauxic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shift &amp; comparison of our research with the article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Generation of the yeast GRN and the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diauxic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shift GRN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Analysis of the GRN constructed from SGD, YEASTRACT, and </a:t>
            </a:r>
            <a:r>
              <a:rPr lang="en-US" sz="2400" i="1" dirty="0" err="1" smtClean="0">
                <a:solidFill>
                  <a:schemeClr val="bg1">
                    <a:lumMod val="75000"/>
                  </a:schemeClr>
                </a:solidFill>
              </a:rPr>
              <a:t>Herrgard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 et al.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Summary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1903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18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110"/>
            <a:ext cx="7620000" cy="4987053"/>
          </a:xfrm>
        </p:spPr>
        <p:txBody>
          <a:bodyPr/>
          <a:lstStyle/>
          <a:p>
            <a:r>
              <a:rPr lang="en-US" dirty="0" smtClean="0"/>
              <a:t>Questions addressed by searching for </a:t>
            </a:r>
            <a:r>
              <a:rPr lang="en-US" dirty="0" err="1" smtClean="0"/>
              <a:t>diauxic</a:t>
            </a:r>
            <a:r>
              <a:rPr lang="en-US" dirty="0" smtClean="0"/>
              <a:t> shift information:</a:t>
            </a:r>
          </a:p>
          <a:p>
            <a:pPr marL="457200" indent="-457200">
              <a:buAutoNum type="arabicPeriod"/>
            </a:pPr>
            <a:r>
              <a:rPr lang="en-US" dirty="0" smtClean="0"/>
              <a:t>Do existing resources already fully characterize the regulation of a given process?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If not, how can such a comprehensive characterization be achieved?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Which level of granularity is best suited to represent the volume and detail of the available heterogeneous 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18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110"/>
            <a:ext cx="7620000" cy="4987053"/>
          </a:xfrm>
        </p:spPr>
        <p:txBody>
          <a:bodyPr/>
          <a:lstStyle/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Do existing resources already fully characterize the regulation of a given process?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SGD summarizes regulatory impacts such as extra- and intracellular signals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YEASTRACT provides binary gene regulatory interactions from binding and expression data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Herrgard</a:t>
            </a:r>
            <a:r>
              <a:rPr lang="en-US" dirty="0" smtClean="0"/>
              <a:t> et al. contains transcriptional data of metabolic genes </a:t>
            </a:r>
          </a:p>
        </p:txBody>
      </p:sp>
    </p:spTree>
    <p:extLst>
      <p:ext uri="{BB962C8B-B14F-4D97-AF65-F5344CB8AC3E}">
        <p14:creationId xmlns:p14="http://schemas.microsoft.com/office/powerpoint/2010/main" val="16860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18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110"/>
            <a:ext cx="7620000" cy="4987053"/>
          </a:xfrm>
        </p:spPr>
        <p:txBody>
          <a:bodyPr/>
          <a:lstStyle/>
          <a:p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2. If not, how can such a comprehensive characterization be 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    achieved?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hierarchical approach was used to: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ompile a set of relevant genes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Integrate the regulatory information from databases, and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Complement the interactions by collecting information from the literature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39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Background: </a:t>
            </a:r>
            <a:r>
              <a:rPr lang="en-US" sz="2400" dirty="0" err="1" smtClean="0"/>
              <a:t>Diauxic</a:t>
            </a:r>
            <a:r>
              <a:rPr lang="en-US" sz="2400" dirty="0" smtClean="0"/>
              <a:t> shift &amp; comparison of our research with the article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Generation of the yeast GRN and the </a:t>
            </a:r>
            <a:r>
              <a:rPr lang="en-US" sz="2400" dirty="0" err="1" smtClean="0"/>
              <a:t>diauxic</a:t>
            </a:r>
            <a:r>
              <a:rPr lang="en-US" sz="2400" dirty="0" smtClean="0"/>
              <a:t> shift GRN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Analysis of the GRN constructed from SGD, YEASTRACT, and </a:t>
            </a:r>
            <a:r>
              <a:rPr lang="en-US" sz="2400" i="1" dirty="0" err="1" smtClean="0"/>
              <a:t>Herrgard</a:t>
            </a:r>
            <a:r>
              <a:rPr lang="en-US" sz="2400" i="1" dirty="0" smtClean="0"/>
              <a:t> et al.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Summary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14317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18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110"/>
            <a:ext cx="7620000" cy="4987053"/>
          </a:xfrm>
        </p:spPr>
        <p:txBody>
          <a:bodyPr/>
          <a:lstStyle/>
          <a:p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3. Which level of granularity is best suited to represent the 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volume and detail of the available heterogeneous   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information?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Representing the regulatory interactions through qualitative characterization (see Figure 4 or 5)</a:t>
            </a:r>
          </a:p>
        </p:txBody>
      </p:sp>
    </p:spTree>
    <p:extLst>
      <p:ext uri="{BB962C8B-B14F-4D97-AF65-F5344CB8AC3E}">
        <p14:creationId xmlns:p14="http://schemas.microsoft.com/office/powerpoint/2010/main" val="1296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Background: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Diauxic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shift &amp; comparison of our research with the article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Generation of the yeast GRN and the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diauxic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shift GRN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Analysis of the GRN constructed from SGD, YEASTRACT, and </a:t>
            </a:r>
            <a:r>
              <a:rPr lang="en-US" sz="2400" i="1" dirty="0" err="1" smtClean="0">
                <a:solidFill>
                  <a:schemeClr val="bg1">
                    <a:lumMod val="75000"/>
                  </a:schemeClr>
                </a:solidFill>
              </a:rPr>
              <a:t>Herrgard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 et al.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1903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01617" cy="762304"/>
          </a:xfrm>
        </p:spPr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Model can be tested to see if annotated behavior agrees with observed behavior of these regulatory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GRN has 300+ regulations, including combinatorial control, that can:</a:t>
            </a:r>
          </a:p>
          <a:p>
            <a:pPr marL="800100" lvl="1" indent="-342900"/>
            <a:r>
              <a:rPr lang="en-US" dirty="0" smtClean="0"/>
              <a:t>Allow for network-based approaches for interpreting expression data</a:t>
            </a:r>
          </a:p>
          <a:p>
            <a:pPr marL="800100" lvl="1" indent="-342900"/>
            <a:r>
              <a:rPr lang="en-US" dirty="0" smtClean="0"/>
              <a:t>Provide interactive maps and modules integrated into the annotation system</a:t>
            </a:r>
          </a:p>
          <a:p>
            <a:pPr marL="800100" lvl="1" indent="-342900"/>
            <a:r>
              <a:rPr lang="en-US" dirty="0" smtClean="0"/>
              <a:t>Be the starting point to annotate and incorporate other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9448"/>
            <a:ext cx="5791200" cy="684869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Geistlinger</a:t>
            </a:r>
            <a:r>
              <a:rPr lang="en-US" dirty="0" smtClean="0"/>
              <a:t>, L., </a:t>
            </a:r>
            <a:r>
              <a:rPr lang="en-US" dirty="0" err="1" smtClean="0"/>
              <a:t>Csaba</a:t>
            </a:r>
            <a:r>
              <a:rPr lang="en-US" dirty="0" smtClean="0"/>
              <a:t>, G., </a:t>
            </a:r>
            <a:r>
              <a:rPr lang="en-US" dirty="0" err="1" smtClean="0"/>
              <a:t>Dirmeier</a:t>
            </a:r>
            <a:r>
              <a:rPr lang="en-US" dirty="0" smtClean="0"/>
              <a:t>, S., K</a:t>
            </a:r>
            <a:r>
              <a:rPr lang="el-GR" dirty="0" smtClean="0"/>
              <a:t>ϋ</a:t>
            </a:r>
            <a:r>
              <a:rPr lang="en-US" dirty="0" err="1" smtClean="0"/>
              <a:t>ffner</a:t>
            </a:r>
            <a:r>
              <a:rPr lang="en-US" dirty="0" smtClean="0"/>
              <a:t>, R., and Zimmer, R. (2013). A comprehensive gene regulatory network for the </a:t>
            </a:r>
            <a:r>
              <a:rPr lang="en-US" dirty="0" err="1" smtClean="0"/>
              <a:t>diauxic</a:t>
            </a:r>
            <a:r>
              <a:rPr lang="en-US" dirty="0" smtClean="0"/>
              <a:t> shift in Saccharomyces </a:t>
            </a:r>
            <a:r>
              <a:rPr lang="en-US" dirty="0" err="1" smtClean="0"/>
              <a:t>cerevisiae</a:t>
            </a:r>
            <a:r>
              <a:rPr lang="en-US" dirty="0" smtClean="0"/>
              <a:t>. </a:t>
            </a:r>
            <a:r>
              <a:rPr lang="en-US" i="1" dirty="0" smtClean="0"/>
              <a:t>Nucleic acids research, </a:t>
            </a:r>
            <a:r>
              <a:rPr lang="en-US" dirty="0" smtClean="0"/>
              <a:t>41, 8452-8463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Dr. </a:t>
            </a:r>
            <a:r>
              <a:rPr lang="en-US" dirty="0" err="1" smtClean="0"/>
              <a:t>Dahlquist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Dr. Fitzpatrick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Dondi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Fellow researchers and supporters of this dream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of which conditions regulation occurs and the effect on expression for a gene were requirements for construction of their GRN.</a:t>
            </a:r>
          </a:p>
          <a:p>
            <a:endParaRPr lang="en-US" dirty="0"/>
          </a:p>
          <a:p>
            <a:r>
              <a:rPr lang="en-US" dirty="0" smtClean="0"/>
              <a:t>Goal: propose model for large-scale GRNs with a comprehensive model for transcriptional regulation of </a:t>
            </a:r>
            <a:r>
              <a:rPr lang="en-US" dirty="0" err="1" smtClean="0"/>
              <a:t>diauxic</a:t>
            </a:r>
            <a:r>
              <a:rPr lang="en-US" dirty="0" smtClean="0"/>
              <a:t> shift in yeast</a:t>
            </a:r>
          </a:p>
          <a:p>
            <a:endParaRPr lang="en-US" dirty="0"/>
          </a:p>
          <a:p>
            <a:r>
              <a:rPr lang="en-US" dirty="0" err="1" smtClean="0"/>
              <a:t>Diauxic</a:t>
            </a:r>
            <a:r>
              <a:rPr lang="en-US" dirty="0" smtClean="0"/>
              <a:t> shift: when yeast cells switch from fermentation to aerobic respiration with the TCA cycle</a:t>
            </a:r>
          </a:p>
        </p:txBody>
      </p:sp>
    </p:spTree>
    <p:extLst>
      <p:ext uri="{BB962C8B-B14F-4D97-AF65-F5344CB8AC3E}">
        <p14:creationId xmlns:p14="http://schemas.microsoft.com/office/powerpoint/2010/main" val="5666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38968" cy="780978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This study wants to distinguish which genes change expression when the cell is under a specific condition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Cold shock vs. </a:t>
            </a:r>
            <a:r>
              <a:rPr lang="en-US" dirty="0" err="1" smtClean="0"/>
              <a:t>diauxic</a:t>
            </a:r>
            <a:r>
              <a:rPr lang="en-US" dirty="0" smtClean="0"/>
              <a:t> shift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Construction of GRN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Microarray + databases vs. studies and other </a:t>
            </a:r>
            <a:r>
              <a:rPr lang="en-US" dirty="0" smtClean="0"/>
              <a:t>resources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Testing of the GRN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ODE to model the dynamics vs. qualitative works to model the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Background: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Diauxic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shift &amp; comparison of our research with the article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Generation of the yeast GRN and the </a:t>
            </a:r>
            <a:r>
              <a:rPr lang="en-US" sz="2400" dirty="0" err="1" smtClean="0"/>
              <a:t>diauxic</a:t>
            </a:r>
            <a:r>
              <a:rPr lang="en-US" sz="2400" dirty="0" smtClean="0"/>
              <a:t> shift GRN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Analysis of the GRN constructed from SGD, YEASTRACT, and </a:t>
            </a:r>
            <a:r>
              <a:rPr lang="en-US" sz="2400" i="1" dirty="0" err="1" smtClean="0">
                <a:solidFill>
                  <a:schemeClr val="bg1">
                    <a:lumMod val="75000"/>
                  </a:schemeClr>
                </a:solidFill>
              </a:rPr>
              <a:t>Herrgard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 et al.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1903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38969" cy="724957"/>
          </a:xfrm>
        </p:spPr>
        <p:txBody>
          <a:bodyPr/>
          <a:lstStyle/>
          <a:p>
            <a:r>
              <a:rPr lang="en-US" dirty="0" smtClean="0"/>
              <a:t>The yeast GRN: Figure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33" y="2128828"/>
            <a:ext cx="3722070" cy="331787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10979" y="1101762"/>
            <a:ext cx="4585190" cy="521114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A combination of direct and indirect evidence provided “high” or “low” confidence in the noted regulations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Resources: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Saccharomyces Genome Database (SGD)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YEASTRACT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Herrgard</a:t>
            </a:r>
            <a:r>
              <a:rPr lang="en-US" dirty="0" smtClean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11242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23"/>
            <a:ext cx="8264266" cy="796035"/>
          </a:xfrm>
        </p:spPr>
        <p:txBody>
          <a:bodyPr/>
          <a:lstStyle/>
          <a:p>
            <a:r>
              <a:rPr lang="en-US" dirty="0" err="1" smtClean="0"/>
              <a:t>Diauxic</a:t>
            </a:r>
            <a:r>
              <a:rPr lang="en-US" dirty="0" smtClean="0"/>
              <a:t> Shift GRN: Figure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9699"/>
            <a:ext cx="3464659" cy="1756464"/>
          </a:xfrm>
        </p:spPr>
        <p:txBody>
          <a:bodyPr/>
          <a:lstStyle/>
          <a:p>
            <a:r>
              <a:rPr lang="en-US" dirty="0" smtClean="0"/>
              <a:t>Figure 2 shows the approach used when curating the GRN that controls </a:t>
            </a:r>
            <a:r>
              <a:rPr lang="en-US" dirty="0" err="1" smtClean="0"/>
              <a:t>diauxic</a:t>
            </a:r>
            <a:r>
              <a:rPr lang="en-US" dirty="0" smtClean="0"/>
              <a:t> shift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2863"/>
          <a:stretch/>
        </p:blipFill>
        <p:spPr>
          <a:xfrm>
            <a:off x="59960" y="1619554"/>
            <a:ext cx="4176862" cy="2454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6760"/>
          <a:stretch/>
        </p:blipFill>
        <p:spPr>
          <a:xfrm>
            <a:off x="4307590" y="1619554"/>
            <a:ext cx="4563909" cy="45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Diauxic</a:t>
            </a:r>
            <a:r>
              <a:rPr lang="en-US" dirty="0" smtClean="0"/>
              <a:t> Shift GRN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Petri net models were used to represent the information available in the literature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input of transcriptional transition was defined as a signal or a transcription factor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target gene expression was identified as the output by modeling the fold change in its transcription.</a:t>
            </a:r>
          </a:p>
        </p:txBody>
      </p:sp>
    </p:spTree>
    <p:extLst>
      <p:ext uri="{BB962C8B-B14F-4D97-AF65-F5344CB8AC3E}">
        <p14:creationId xmlns:p14="http://schemas.microsoft.com/office/powerpoint/2010/main" val="29307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682"/>
            <a:ext cx="8525724" cy="665317"/>
          </a:xfrm>
        </p:spPr>
        <p:txBody>
          <a:bodyPr/>
          <a:lstStyle/>
          <a:p>
            <a:r>
              <a:rPr lang="en-US" dirty="0" err="1" smtClean="0"/>
              <a:t>Diauxic</a:t>
            </a:r>
            <a:r>
              <a:rPr lang="en-US" dirty="0" smtClean="0"/>
              <a:t> Shift GRN: Figure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64035"/>
            <a:ext cx="8208240" cy="6555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Figure 3 is a screenshot of the software </a:t>
            </a:r>
            <a:r>
              <a:rPr lang="en-US" dirty="0" err="1" smtClean="0"/>
              <a:t>RelAnn</a:t>
            </a:r>
            <a:r>
              <a:rPr lang="en-US" dirty="0" smtClean="0"/>
              <a:t> used to transform literature knowledge to a Petri net transition.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08" y="858999"/>
            <a:ext cx="6519031" cy="50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615</TotalTime>
  <Words>1434</Words>
  <Application>Microsoft Office PowerPoint</Application>
  <PresentationFormat>On-screen Show (4:3)</PresentationFormat>
  <Paragraphs>176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A comprehensive gene regulatory network for the diauxic shift in saccharomyces cerevisiae</vt:lpstr>
      <vt:lpstr>Outline</vt:lpstr>
      <vt:lpstr>Background</vt:lpstr>
      <vt:lpstr>Comparison</vt:lpstr>
      <vt:lpstr>Outline</vt:lpstr>
      <vt:lpstr>The yeast GRN: Figure 1</vt:lpstr>
      <vt:lpstr>Diauxic Shift GRN: Figure 2</vt:lpstr>
      <vt:lpstr>Diauxic Shift GRN</vt:lpstr>
      <vt:lpstr>Diauxic Shift GRN: Figure 3</vt:lpstr>
      <vt:lpstr>Outline</vt:lpstr>
      <vt:lpstr>Results: Table 1. Annotation summary</vt:lpstr>
      <vt:lpstr>Results: Figure 4</vt:lpstr>
      <vt:lpstr>Results: Figure 5</vt:lpstr>
      <vt:lpstr>Results: General Comparison</vt:lpstr>
      <vt:lpstr>Result: Figure 6. PCK1 example</vt:lpstr>
      <vt:lpstr>Outline</vt:lpstr>
      <vt:lpstr>Summary</vt:lpstr>
      <vt:lpstr>Summary</vt:lpstr>
      <vt:lpstr>Summary</vt:lpstr>
      <vt:lpstr>Summary</vt:lpstr>
      <vt:lpstr>Outline</vt:lpstr>
      <vt:lpstr>implications</vt:lpstr>
      <vt:lpstr>References</vt:lpstr>
      <vt:lpstr>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comprehensive gene regulatory network for the diauxic shift in saccharomyces cerevisiae</dc:title>
  <dc:creator>Natalie Williams</dc:creator>
  <cp:lastModifiedBy>Student</cp:lastModifiedBy>
  <cp:revision>32</cp:revision>
  <dcterms:created xsi:type="dcterms:W3CDTF">2015-06-02T16:54:57Z</dcterms:created>
  <dcterms:modified xsi:type="dcterms:W3CDTF">2015-06-03T18:42:24Z</dcterms:modified>
</cp:coreProperties>
</file>