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8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E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4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1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0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0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3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37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4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0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C8ABE-0A76-48BC-B9D6-43618717F88F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70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C8ABE-0A76-48BC-B9D6-43618717F88F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6093E-4A5C-42D5-BD34-1826B1A5B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8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00022"/>
              </p:ext>
            </p:extLst>
          </p:nvPr>
        </p:nvGraphicFramePr>
        <p:xfrm>
          <a:off x="685800" y="1219200"/>
          <a:ext cx="7543800" cy="4952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  <a:gridCol w="1257300"/>
                <a:gridCol w="1257300"/>
                <a:gridCol w="1257300"/>
                <a:gridCol w="1257300"/>
              </a:tblGrid>
              <a:tr h="707571">
                <a:tc>
                  <a:txBody>
                    <a:bodyPr/>
                    <a:lstStyle/>
                    <a:p>
                      <a:r>
                        <a:rPr lang="en-US" dirty="0" smtClean="0"/>
                        <a:t>ANOVA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WILD-TYPE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DCIN5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DGLN3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DHAP4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DSWI4</a:t>
                      </a:r>
                      <a:endParaRPr lang="en-US" dirty="0"/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2377 (38.41%)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1995 (32.23%)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1856 (30.00%)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2387 (38.57%)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2583 (41.74%)</a:t>
                      </a:r>
                      <a:endParaRPr lang="en-US" dirty="0"/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1531 (24.74%)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1157 (18.69%)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1007 (16.27%)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1489 (24.06%)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1679 (27.13%)</a:t>
                      </a:r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850 (13.73%)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566 (9.15%)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398 (6.43%)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679 (10.97%)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869 (14.04%)</a:t>
                      </a:r>
                      <a:endParaRPr lang="en-US" dirty="0"/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dirty="0" smtClean="0"/>
                        <a:t>p &lt;</a:t>
                      </a:r>
                      <a:r>
                        <a:rPr lang="en-US" baseline="0" dirty="0" smtClean="0"/>
                        <a:t> 0.0001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 (7.25%)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 (4.52%)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121 (1.96%)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 (3.88%)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446 (7.21%)</a:t>
                      </a:r>
                      <a:endParaRPr lang="en-US" dirty="0"/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dirty="0" smtClean="0"/>
                        <a:t>B&amp;H</a:t>
                      </a:r>
                      <a:r>
                        <a:rPr lang="en-US" baseline="0" dirty="0" smtClean="0"/>
                        <a:t> 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1673 (31.88%)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1117 (18.05%)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889 (14.36%)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1615 (20.09%)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1855 (29.97)</a:t>
                      </a:r>
                      <a:endParaRPr lang="en-US" dirty="0"/>
                    </a:p>
                  </a:txBody>
                  <a:tcPr/>
                </a:tc>
              </a:tr>
              <a:tr h="70757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Bonferroni</a:t>
                      </a:r>
                      <a:r>
                        <a:rPr lang="en-US" dirty="0" smtClean="0"/>
                        <a:t> 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226 (3.65%)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 (1.76%)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(0.32%)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 (0.99%)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179 (2.89%)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57200"/>
            <a:ext cx="800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ANOVA Within Strain P-values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73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85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47130" r="76609" b="40812"/>
          <a:stretch/>
        </p:blipFill>
        <p:spPr bwMode="auto">
          <a:xfrm>
            <a:off x="3561522" y="1918252"/>
            <a:ext cx="213653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038600" y="2933700"/>
            <a:ext cx="304800" cy="266700"/>
          </a:xfrm>
          <a:prstGeom prst="ellipse">
            <a:avLst/>
          </a:prstGeom>
          <a:solidFill>
            <a:srgbClr val="10E6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724400" y="2933700"/>
            <a:ext cx="304800" cy="266700"/>
          </a:xfrm>
          <a:prstGeom prst="ellipse">
            <a:avLst/>
          </a:prstGeom>
          <a:solidFill>
            <a:srgbClr val="10E6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361813" y="3352800"/>
            <a:ext cx="286387" cy="136508"/>
          </a:xfrm>
          <a:custGeom>
            <a:avLst/>
            <a:gdLst>
              <a:gd name="connsiteX0" fmla="*/ 134916 w 386708"/>
              <a:gd name="connsiteY0" fmla="*/ 28868 h 273016"/>
              <a:gd name="connsiteX1" fmla="*/ 2395 w 386708"/>
              <a:gd name="connsiteY1" fmla="*/ 28868 h 273016"/>
              <a:gd name="connsiteX2" fmla="*/ 42151 w 386708"/>
              <a:gd name="connsiteY2" fmla="*/ 148137 h 273016"/>
              <a:gd name="connsiteX3" fmla="*/ 121664 w 386708"/>
              <a:gd name="connsiteY3" fmla="*/ 174642 h 273016"/>
              <a:gd name="connsiteX4" fmla="*/ 134916 w 386708"/>
              <a:gd name="connsiteY4" fmla="*/ 227650 h 273016"/>
              <a:gd name="connsiteX5" fmla="*/ 280690 w 386708"/>
              <a:gd name="connsiteY5" fmla="*/ 254155 h 273016"/>
              <a:gd name="connsiteX6" fmla="*/ 293942 w 386708"/>
              <a:gd name="connsiteY6" fmla="*/ 214398 h 273016"/>
              <a:gd name="connsiteX7" fmla="*/ 307195 w 386708"/>
              <a:gd name="connsiteY7" fmla="*/ 148137 h 273016"/>
              <a:gd name="connsiteX8" fmla="*/ 360203 w 386708"/>
              <a:gd name="connsiteY8" fmla="*/ 121633 h 273016"/>
              <a:gd name="connsiteX9" fmla="*/ 386708 w 386708"/>
              <a:gd name="connsiteY9" fmla="*/ 95128 h 273016"/>
              <a:gd name="connsiteX10" fmla="*/ 333699 w 386708"/>
              <a:gd name="connsiteY10" fmla="*/ 2363 h 273016"/>
              <a:gd name="connsiteX11" fmla="*/ 134916 w 386708"/>
              <a:gd name="connsiteY11" fmla="*/ 28868 h 27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6708" h="273016">
                <a:moveTo>
                  <a:pt x="134916" y="28868"/>
                </a:moveTo>
                <a:cubicBezTo>
                  <a:pt x="79699" y="33286"/>
                  <a:pt x="20518" y="-2848"/>
                  <a:pt x="2395" y="28868"/>
                </a:cubicBezTo>
                <a:cubicBezTo>
                  <a:pt x="-7785" y="46683"/>
                  <a:pt x="16183" y="131907"/>
                  <a:pt x="42151" y="148137"/>
                </a:cubicBezTo>
                <a:cubicBezTo>
                  <a:pt x="65842" y="162944"/>
                  <a:pt x="121664" y="174642"/>
                  <a:pt x="121664" y="174642"/>
                </a:cubicBezTo>
                <a:cubicBezTo>
                  <a:pt x="126081" y="192311"/>
                  <a:pt x="127741" y="210910"/>
                  <a:pt x="134916" y="227650"/>
                </a:cubicBezTo>
                <a:cubicBezTo>
                  <a:pt x="167010" y="302534"/>
                  <a:pt x="187281" y="264534"/>
                  <a:pt x="280690" y="254155"/>
                </a:cubicBezTo>
                <a:cubicBezTo>
                  <a:pt x="285107" y="240903"/>
                  <a:pt x="290554" y="227950"/>
                  <a:pt x="293942" y="214398"/>
                </a:cubicBezTo>
                <a:cubicBezTo>
                  <a:pt x="299405" y="192546"/>
                  <a:pt x="294103" y="166466"/>
                  <a:pt x="307195" y="148137"/>
                </a:cubicBezTo>
                <a:cubicBezTo>
                  <a:pt x="318677" y="132062"/>
                  <a:pt x="343766" y="132591"/>
                  <a:pt x="360203" y="121633"/>
                </a:cubicBezTo>
                <a:cubicBezTo>
                  <a:pt x="370599" y="114702"/>
                  <a:pt x="377873" y="103963"/>
                  <a:pt x="386708" y="95128"/>
                </a:cubicBezTo>
                <a:cubicBezTo>
                  <a:pt x="380509" y="64135"/>
                  <a:pt x="384999" y="5381"/>
                  <a:pt x="333699" y="2363"/>
                </a:cubicBezTo>
                <a:cubicBezTo>
                  <a:pt x="139355" y="-9070"/>
                  <a:pt x="190133" y="24450"/>
                  <a:pt x="134916" y="2886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14800" y="3014041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3027293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47130" r="76609" b="40812"/>
          <a:stretch/>
        </p:blipFill>
        <p:spPr bwMode="auto">
          <a:xfrm>
            <a:off x="6324600" y="1918252"/>
            <a:ext cx="213653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7543800" y="2940326"/>
            <a:ext cx="304800" cy="2667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84504" y="2946952"/>
            <a:ext cx="304800" cy="2667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236802" y="3377311"/>
            <a:ext cx="286387" cy="136508"/>
          </a:xfrm>
          <a:custGeom>
            <a:avLst/>
            <a:gdLst>
              <a:gd name="connsiteX0" fmla="*/ 134916 w 386708"/>
              <a:gd name="connsiteY0" fmla="*/ 28868 h 273016"/>
              <a:gd name="connsiteX1" fmla="*/ 2395 w 386708"/>
              <a:gd name="connsiteY1" fmla="*/ 28868 h 273016"/>
              <a:gd name="connsiteX2" fmla="*/ 42151 w 386708"/>
              <a:gd name="connsiteY2" fmla="*/ 148137 h 273016"/>
              <a:gd name="connsiteX3" fmla="*/ 121664 w 386708"/>
              <a:gd name="connsiteY3" fmla="*/ 174642 h 273016"/>
              <a:gd name="connsiteX4" fmla="*/ 134916 w 386708"/>
              <a:gd name="connsiteY4" fmla="*/ 227650 h 273016"/>
              <a:gd name="connsiteX5" fmla="*/ 280690 w 386708"/>
              <a:gd name="connsiteY5" fmla="*/ 254155 h 273016"/>
              <a:gd name="connsiteX6" fmla="*/ 293942 w 386708"/>
              <a:gd name="connsiteY6" fmla="*/ 214398 h 273016"/>
              <a:gd name="connsiteX7" fmla="*/ 307195 w 386708"/>
              <a:gd name="connsiteY7" fmla="*/ 148137 h 273016"/>
              <a:gd name="connsiteX8" fmla="*/ 360203 w 386708"/>
              <a:gd name="connsiteY8" fmla="*/ 121633 h 273016"/>
              <a:gd name="connsiteX9" fmla="*/ 386708 w 386708"/>
              <a:gd name="connsiteY9" fmla="*/ 95128 h 273016"/>
              <a:gd name="connsiteX10" fmla="*/ 333699 w 386708"/>
              <a:gd name="connsiteY10" fmla="*/ 2363 h 273016"/>
              <a:gd name="connsiteX11" fmla="*/ 134916 w 386708"/>
              <a:gd name="connsiteY11" fmla="*/ 28868 h 27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6708" h="273016">
                <a:moveTo>
                  <a:pt x="134916" y="28868"/>
                </a:moveTo>
                <a:cubicBezTo>
                  <a:pt x="79699" y="33286"/>
                  <a:pt x="20518" y="-2848"/>
                  <a:pt x="2395" y="28868"/>
                </a:cubicBezTo>
                <a:cubicBezTo>
                  <a:pt x="-7785" y="46683"/>
                  <a:pt x="16183" y="131907"/>
                  <a:pt x="42151" y="148137"/>
                </a:cubicBezTo>
                <a:cubicBezTo>
                  <a:pt x="65842" y="162944"/>
                  <a:pt x="121664" y="174642"/>
                  <a:pt x="121664" y="174642"/>
                </a:cubicBezTo>
                <a:cubicBezTo>
                  <a:pt x="126081" y="192311"/>
                  <a:pt x="127741" y="210910"/>
                  <a:pt x="134916" y="227650"/>
                </a:cubicBezTo>
                <a:cubicBezTo>
                  <a:pt x="167010" y="302534"/>
                  <a:pt x="187281" y="264534"/>
                  <a:pt x="280690" y="254155"/>
                </a:cubicBezTo>
                <a:cubicBezTo>
                  <a:pt x="285107" y="240903"/>
                  <a:pt x="290554" y="227950"/>
                  <a:pt x="293942" y="214398"/>
                </a:cubicBezTo>
                <a:cubicBezTo>
                  <a:pt x="299405" y="192546"/>
                  <a:pt x="294103" y="166466"/>
                  <a:pt x="307195" y="148137"/>
                </a:cubicBezTo>
                <a:cubicBezTo>
                  <a:pt x="318677" y="132062"/>
                  <a:pt x="343766" y="132591"/>
                  <a:pt x="360203" y="121633"/>
                </a:cubicBezTo>
                <a:cubicBezTo>
                  <a:pt x="370599" y="114702"/>
                  <a:pt x="377873" y="103963"/>
                  <a:pt x="386708" y="95128"/>
                </a:cubicBezTo>
                <a:cubicBezTo>
                  <a:pt x="380509" y="64135"/>
                  <a:pt x="384999" y="5381"/>
                  <a:pt x="333699" y="2363"/>
                </a:cubicBezTo>
                <a:cubicBezTo>
                  <a:pt x="139355" y="-9070"/>
                  <a:pt x="190133" y="24450"/>
                  <a:pt x="134916" y="2886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00" y="299085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60704" y="2997476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04800"/>
            <a:ext cx="792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Kittens made from Profile #45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4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00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907968"/>
              </p:ext>
            </p:extLst>
          </p:nvPr>
        </p:nvGraphicFramePr>
        <p:xfrm>
          <a:off x="457200" y="685800"/>
          <a:ext cx="8297778" cy="5240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3"/>
                <a:gridCol w="1382963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Cold Shock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Recovery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 test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90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i="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b="1" i="0" baseline="-25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&gt; 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582 (9.4%)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865(14.0%)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933(15.1%)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439(7.1%)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230(3.7%)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Average Log Fold Change</a:t>
                      </a:r>
                      <a:r>
                        <a:rPr lang="en-US" sz="1400" baseline="0" dirty="0" smtClean="0">
                          <a:effectLst/>
                        </a:rPr>
                        <a:t> &lt; -0.25 and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 &lt; 0.05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486(7.9%)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717(11.6%)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867(14.0%)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309(5.0%)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247(4.0%)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1075(17.4%)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1587(25.6%)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1814(29.3%)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749(12.1%)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509(8.2%)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Total B</a:t>
                      </a:r>
                      <a:r>
                        <a:rPr lang="en-US" sz="1800" baseline="0" dirty="0" smtClean="0">
                          <a:effectLst/>
                        </a:rPr>
                        <a:t> &amp; 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85(1.4%)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0(0%)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1(0.016%)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Total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</a:rPr>
                        <a:t>Bonferroni</a:t>
                      </a: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1(0.016%)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1(0.016%)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0(0%)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85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95459"/>
              </p:ext>
            </p:extLst>
          </p:nvPr>
        </p:nvGraphicFramePr>
        <p:xfrm>
          <a:off x="533400" y="16764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63"/>
                <a:gridCol w="1382963"/>
                <a:gridCol w="1382963"/>
                <a:gridCol w="1382963"/>
                <a:gridCol w="1382963"/>
                <a:gridCol w="1382963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Cold Shock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Recovery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 test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</a:rPr>
                        <a:t>t</a:t>
                      </a:r>
                      <a:r>
                        <a:rPr lang="en-US" sz="1800" b="1" baseline="-25000" dirty="0" smtClean="0">
                          <a:effectLst/>
                        </a:rPr>
                        <a:t>90</a:t>
                      </a:r>
                      <a:endParaRPr lang="en-US" sz="1800" b="1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b="1" i="0" baseline="-25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en-US" sz="1800" b="1" i="0" baseline="-25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WILD TYPE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1075(17.4%)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1587(25.6%)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1814(29.3%)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749(12.1%)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509(8.2%)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DCIN5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1393 (22.5%)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756(12.2%)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1250(30.2%)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634(10.2%)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351(5.6%)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DGLN3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1027(16.6%)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1622(26.2%)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628(10.1%)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558(9.0%)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403(6.5%)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DHAP4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1197(19.3%)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1772(28.6%)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2006(32.4%)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234(3.7%)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515(8.3%)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DSWI4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1497(24.2%)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1757(28.4%)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1075(17.4%)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705(11.4%)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1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160187"/>
              </p:ext>
            </p:extLst>
          </p:nvPr>
        </p:nvGraphicFramePr>
        <p:xfrm>
          <a:off x="1524000" y="13970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&lt; 0.05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B&amp;H</a:t>
                      </a:r>
                      <a:r>
                        <a:rPr lang="en-US" baseline="0" dirty="0" smtClean="0"/>
                        <a:t> p &lt;0.05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wt</a:t>
                      </a:r>
                      <a:r>
                        <a:rPr lang="en-US" dirty="0" smtClean="0"/>
                        <a:t> vs. dCIN5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wt</a:t>
                      </a:r>
                      <a:r>
                        <a:rPr lang="en-US" dirty="0" smtClean="0"/>
                        <a:t> vs. dGLN3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wt</a:t>
                      </a:r>
                      <a:r>
                        <a:rPr lang="en-US" dirty="0" smtClean="0"/>
                        <a:t> vs. dHAP4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wt</a:t>
                      </a:r>
                      <a:r>
                        <a:rPr lang="en-US" dirty="0" smtClean="0"/>
                        <a:t> vs. dHMO1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wt</a:t>
                      </a:r>
                      <a:r>
                        <a:rPr lang="en-US" dirty="0" smtClean="0"/>
                        <a:t> vs. ZAP1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wt</a:t>
                      </a:r>
                      <a:r>
                        <a:rPr lang="en-US" baseline="0" dirty="0" smtClean="0"/>
                        <a:t> vs. S. par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457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Between Strain ANOVA Comparison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8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38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61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304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848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03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373</Words>
  <Application>Microsoft Office PowerPoint</Application>
  <PresentationFormat>On-screen Show (4:3)</PresentationFormat>
  <Paragraphs>147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19</cp:revision>
  <dcterms:created xsi:type="dcterms:W3CDTF">2015-05-18T23:50:34Z</dcterms:created>
  <dcterms:modified xsi:type="dcterms:W3CDTF">2015-05-19T23:06:54Z</dcterms:modified>
</cp:coreProperties>
</file>