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7" r:id="rId2"/>
    <p:sldId id="263" r:id="rId3"/>
    <p:sldId id="256" r:id="rId4"/>
    <p:sldId id="262" r:id="rId5"/>
    <p:sldId id="264" r:id="rId6"/>
    <p:sldId id="265" r:id="rId7"/>
    <p:sldId id="266" r:id="rId8"/>
    <p:sldId id="257" r:id="rId9"/>
    <p:sldId id="258" r:id="rId10"/>
    <p:sldId id="260" r:id="rId11"/>
    <p:sldId id="261" r:id="rId12"/>
  </p:sldIdLst>
  <p:sldSz cx="9144000" cy="6858000" type="screen4x3"/>
  <p:notesSz cx="6858000" cy="9144000"/>
  <p:defaultTextStyle>
    <a:defPPr>
      <a:defRPr lang="ja-JP"/>
    </a:defPPr>
    <a:lvl1pPr marL="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38" autoAdjust="0"/>
    <p:restoredTop sz="94660"/>
  </p:normalViewPr>
  <p:slideViewPr>
    <p:cSldViewPr snapToObjects="1">
      <p:cViewPr varScale="1">
        <p:scale>
          <a:sx n="69" d="100"/>
          <a:sy n="69" d="100"/>
        </p:scale>
        <p:origin x="-55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96D7E9-D655-A443-B2B4-9700BC181AF4}" type="datetimeFigureOut">
              <a:rPr lang="ja-JP" altLang="en-US" smtClean="0"/>
              <a:pPr/>
              <a:t>2009/7/31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5457D-6612-3043-8FC3-F4696AEAC075}" type="slidenum">
              <a:rPr lang="ja-JP" altLang="en-US" smtClean="0"/>
              <a:pPr/>
              <a:t>&lt;#&gt;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araC_lacI</a:t>
            </a:r>
            <a:r>
              <a:rPr lang="en-US" altLang="ja-JP" dirty="0" smtClean="0"/>
              <a:t> oscillator</a:t>
            </a:r>
            <a:endParaRPr lang="ja-JP" altLang="en-US" dirty="0"/>
          </a:p>
        </p:txBody>
      </p:sp>
      <p:sp>
        <p:nvSpPr>
          <p:cNvPr id="3" name="正方形/長方形 2"/>
          <p:cNvSpPr/>
          <p:nvPr/>
        </p:nvSpPr>
        <p:spPr>
          <a:xfrm>
            <a:off x="762000" y="2057400"/>
            <a:ext cx="8077200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1-1. </a:t>
            </a:r>
            <a:r>
              <a:rPr lang="en-US" altLang="ja-JP" dirty="0" err="1" smtClean="0"/>
              <a:t>promotor</a:t>
            </a:r>
            <a:r>
              <a:rPr lang="en-US" altLang="ja-JP" dirty="0" smtClean="0"/>
              <a:t>- RBS-adaptor-</a:t>
            </a:r>
            <a:r>
              <a:rPr lang="en-US" altLang="ja-JP" dirty="0" err="1" smtClean="0"/>
              <a:t>teminator</a:t>
            </a:r>
            <a:r>
              <a:rPr lang="ja-JP" altLang="en-US" dirty="0" smtClean="0"/>
              <a:t>を</a:t>
            </a:r>
            <a:r>
              <a:rPr lang="en-US" altLang="ja-JP" dirty="0" smtClean="0"/>
              <a:t>PCR</a:t>
            </a:r>
            <a:r>
              <a:rPr lang="ja-JP" altLang="en-US" dirty="0" smtClean="0"/>
              <a:t>で増やす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  -</a:t>
            </a:r>
            <a:r>
              <a:rPr lang="en-US" altLang="ja-JP" dirty="0"/>
              <a:t>2. GFP</a:t>
            </a:r>
            <a:r>
              <a:rPr lang="ja-JP" altLang="en-US" dirty="0"/>
              <a:t>、</a:t>
            </a:r>
            <a:r>
              <a:rPr lang="en-US" altLang="ja-JP" dirty="0" err="1"/>
              <a:t>lacI</a:t>
            </a:r>
            <a:r>
              <a:rPr lang="ja-JP" altLang="ja-JP" dirty="0"/>
              <a:t>、</a:t>
            </a:r>
            <a:r>
              <a:rPr lang="en-US" altLang="ja-JP" dirty="0" err="1"/>
              <a:t>araC</a:t>
            </a:r>
            <a:r>
              <a:rPr lang="ja-JP" altLang="en-US" dirty="0"/>
              <a:t>のパーツを</a:t>
            </a:r>
            <a:r>
              <a:rPr lang="en-US" altLang="ja-JP" dirty="0"/>
              <a:t>PCR</a:t>
            </a:r>
            <a:r>
              <a:rPr lang="ja-JP" altLang="en-US" dirty="0"/>
              <a:t>で</a:t>
            </a:r>
            <a:r>
              <a:rPr lang="ja-JP" altLang="en-US" dirty="0" smtClean="0"/>
              <a:t>増やす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2. </a:t>
            </a:r>
            <a:r>
              <a:rPr lang="en-US" altLang="ja-JP" dirty="0" err="1" smtClean="0"/>
              <a:t>promotor+RBS+adaptor+teminator</a:t>
            </a:r>
            <a:r>
              <a:rPr lang="ja-JP" altLang="en-US" dirty="0" smtClean="0"/>
              <a:t>をプラスミドの中に入れる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3. </a:t>
            </a:r>
            <a:r>
              <a:rPr lang="en-US" altLang="ja-JP" dirty="0" err="1" smtClean="0"/>
              <a:t>araC</a:t>
            </a:r>
            <a:r>
              <a:rPr lang="ja-JP" altLang="en-US" dirty="0" smtClean="0"/>
              <a:t>、</a:t>
            </a:r>
            <a:r>
              <a:rPr lang="en-US" altLang="ja-JP" dirty="0" smtClean="0"/>
              <a:t>GFP</a:t>
            </a:r>
            <a:r>
              <a:rPr lang="ja-JP" altLang="en-US" dirty="0" smtClean="0"/>
              <a:t>、</a:t>
            </a:r>
            <a:r>
              <a:rPr lang="en-US" altLang="ja-JP" dirty="0" err="1" smtClean="0"/>
              <a:t>lacI</a:t>
            </a:r>
            <a:r>
              <a:rPr lang="ja-JP" altLang="en-US" dirty="0" smtClean="0"/>
              <a:t>の</a:t>
            </a:r>
            <a:r>
              <a:rPr lang="en-US" altLang="ja-JP" dirty="0" smtClean="0"/>
              <a:t>ORF</a:t>
            </a:r>
            <a:r>
              <a:rPr lang="ja-JP" altLang="en-US" dirty="0" smtClean="0"/>
              <a:t>を</a:t>
            </a:r>
            <a:r>
              <a:rPr lang="en-US" altLang="ja-JP" dirty="0" err="1" smtClean="0"/>
              <a:t>HindIII</a:t>
            </a:r>
            <a:r>
              <a:rPr lang="ja-JP" altLang="en-US" dirty="0" smtClean="0"/>
              <a:t>で入れる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4. </a:t>
            </a:r>
            <a:r>
              <a:rPr lang="en-US" altLang="ja-JP" dirty="0" err="1" smtClean="0"/>
              <a:t>araC</a:t>
            </a:r>
            <a:r>
              <a:rPr lang="ja-JP" altLang="en-US" dirty="0" smtClean="0"/>
              <a:t>と</a:t>
            </a:r>
            <a:r>
              <a:rPr lang="en-US" altLang="ja-JP" dirty="0" smtClean="0"/>
              <a:t>GFP</a:t>
            </a:r>
            <a:r>
              <a:rPr lang="ja-JP" altLang="en-US" dirty="0" smtClean="0"/>
              <a:t>をつなぐ</a:t>
            </a:r>
            <a:endParaRPr lang="en-US" altLang="ja-JP" dirty="0" smtClean="0"/>
          </a:p>
          <a:p>
            <a:pPr lvl="0"/>
            <a:r>
              <a:rPr lang="en-US" altLang="ja-JP" dirty="0" smtClean="0"/>
              <a:t>5. </a:t>
            </a:r>
            <a:r>
              <a:rPr lang="en-US" altLang="ja-JP" dirty="0" err="1" smtClean="0"/>
              <a:t>araC_GFP</a:t>
            </a:r>
            <a:r>
              <a:rPr lang="ja-JP" altLang="en-US" dirty="0" smtClean="0"/>
              <a:t>、</a:t>
            </a:r>
            <a:r>
              <a:rPr lang="en-US" altLang="ja-JP" dirty="0" err="1" smtClean="0"/>
              <a:t>lacI</a:t>
            </a:r>
            <a:r>
              <a:rPr lang="ja-JP" altLang="en-US" dirty="0" smtClean="0"/>
              <a:t>を同時に大腸菌に入れる</a:t>
            </a:r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en-US" altLang="ja-JP" dirty="0" smtClean="0"/>
          </a:p>
          <a:p>
            <a:endParaRPr lang="ja-JP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800" dirty="0" smtClean="0"/>
              <a:t>Step4. </a:t>
            </a:r>
            <a:r>
              <a:rPr lang="en-US" altLang="ja-JP" sz="2800" dirty="0" err="1" smtClean="0"/>
              <a:t>araC</a:t>
            </a:r>
            <a:r>
              <a:rPr lang="ja-JP" altLang="en-US" sz="2800" dirty="0" smtClean="0"/>
              <a:t>と</a:t>
            </a:r>
            <a:r>
              <a:rPr lang="en-US" altLang="ja-JP" sz="2800" dirty="0" smtClean="0"/>
              <a:t>GFP</a:t>
            </a:r>
            <a:r>
              <a:rPr lang="ja-JP" altLang="en-US" sz="2800" dirty="0" smtClean="0"/>
              <a:t>をつなぐ</a:t>
            </a:r>
            <a:endParaRPr lang="ja-JP" altLang="en-US" sz="28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033573" y="1676400"/>
            <a:ext cx="47482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araC</a:t>
            </a:r>
            <a:r>
              <a:rPr kumimoji="1" lang="ja-JP" altLang="en-US" dirty="0" smtClean="0"/>
              <a:t>と</a:t>
            </a:r>
            <a:r>
              <a:rPr kumimoji="1" lang="en-US" altLang="ja-JP" dirty="0" smtClean="0"/>
              <a:t>GFP</a:t>
            </a:r>
            <a:r>
              <a:rPr kumimoji="1" lang="ja-JP" altLang="en-US" dirty="0" smtClean="0"/>
              <a:t>をつないで、１つのプラスミドに入れる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Step5. </a:t>
            </a:r>
            <a:r>
              <a:rPr lang="en-US" altLang="ja-JP" sz="2400" dirty="0" err="1" smtClean="0"/>
              <a:t>araC_GFP</a:t>
            </a:r>
            <a:r>
              <a:rPr lang="ja-JP" altLang="en-US" sz="2400" dirty="0" smtClean="0"/>
              <a:t>、</a:t>
            </a:r>
            <a:r>
              <a:rPr lang="en-US" altLang="ja-JP" sz="2400" dirty="0" err="1" smtClean="0"/>
              <a:t>lacI</a:t>
            </a:r>
            <a:r>
              <a:rPr lang="ja-JP" altLang="en-US" sz="2400" dirty="0" smtClean="0"/>
              <a:t>を同時に大腸菌に入れる</a:t>
            </a:r>
            <a:endParaRPr lang="ja-JP" altLang="en-US" sz="24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2362200" y="1417638"/>
            <a:ext cx="26994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うまく</a:t>
            </a:r>
            <a:r>
              <a:rPr lang="ja-JP" altLang="ja-JP" dirty="0" smtClean="0"/>
              <a:t>い</a:t>
            </a:r>
            <a:r>
              <a:rPr kumimoji="1" lang="ja-JP" altLang="en-US" dirty="0" smtClean="0"/>
              <a:t>けば振動する。。。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Step1-1. </a:t>
            </a:r>
            <a:r>
              <a:rPr lang="en-US" altLang="ja-JP" sz="2400" dirty="0" err="1" smtClean="0"/>
              <a:t>promotor</a:t>
            </a:r>
            <a:r>
              <a:rPr lang="en-US" altLang="ja-JP" sz="2400" dirty="0" smtClean="0"/>
              <a:t>- RBS-adaptor-</a:t>
            </a:r>
            <a:r>
              <a:rPr lang="en-US" altLang="ja-JP" sz="2400" dirty="0" err="1" smtClean="0"/>
              <a:t>teminator</a:t>
            </a:r>
            <a:r>
              <a:rPr lang="ja-JP" altLang="en-US" sz="2400" dirty="0" smtClean="0"/>
              <a:t>を</a:t>
            </a:r>
            <a:r>
              <a:rPr lang="en-US" altLang="ja-JP" sz="2400" dirty="0" smtClean="0"/>
              <a:t>PCR</a:t>
            </a:r>
            <a:r>
              <a:rPr lang="ja-JP" altLang="en-US" sz="2400" dirty="0" smtClean="0"/>
              <a:t>で増やす</a:t>
            </a:r>
            <a:endParaRPr lang="ja-JP" altLang="en-US" sz="2400" dirty="0"/>
          </a:p>
        </p:txBody>
      </p:sp>
      <p:cxnSp>
        <p:nvCxnSpPr>
          <p:cNvPr id="3" name="直線コネクタ 2"/>
          <p:cNvCxnSpPr/>
          <p:nvPr/>
        </p:nvCxnSpPr>
        <p:spPr>
          <a:xfrm>
            <a:off x="1278096" y="5423456"/>
            <a:ext cx="664670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" name="直線コネクタ 3"/>
          <p:cNvCxnSpPr/>
          <p:nvPr/>
        </p:nvCxnSpPr>
        <p:spPr>
          <a:xfrm rot="5400000">
            <a:off x="1582896" y="5421868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 rot="5400000">
            <a:off x="1889284" y="5421074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テキスト ボックス 5"/>
          <p:cNvSpPr txBox="1"/>
          <p:nvPr/>
        </p:nvSpPr>
        <p:spPr>
          <a:xfrm>
            <a:off x="1467802" y="5023247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err="1" smtClean="0"/>
              <a:t>EcoRI</a:t>
            </a:r>
            <a:endParaRPr kumimoji="1" lang="ja-JP" altLang="en-US" sz="1000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87696" y="5024041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XbaI</a:t>
            </a:r>
            <a:endParaRPr lang="en-US" altLang="ja-JP" sz="1000" dirty="0" smtClean="0"/>
          </a:p>
        </p:txBody>
      </p:sp>
      <p:sp>
        <p:nvSpPr>
          <p:cNvPr id="8" name="正方形/長方形 7"/>
          <p:cNvSpPr/>
          <p:nvPr/>
        </p:nvSpPr>
        <p:spPr>
          <a:xfrm>
            <a:off x="2421096" y="5270262"/>
            <a:ext cx="1219200" cy="3040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ParaC/lacI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29895" y="4823986"/>
            <a:ext cx="17137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Adaptor(</a:t>
            </a:r>
            <a:r>
              <a:rPr lang="ja-JP" altLang="en-US" sz="1000" dirty="0" smtClean="0"/>
              <a:t>パーツ以外の制限酵素部位、</a:t>
            </a:r>
            <a:r>
              <a:rPr lang="en-US" altLang="ja-JP" sz="1000" dirty="0" err="1" smtClean="0"/>
              <a:t>HindIII</a:t>
            </a:r>
            <a:r>
              <a:rPr lang="en-US" altLang="ja-JP" sz="1000" dirty="0" smtClean="0"/>
              <a:t>)</a:t>
            </a:r>
            <a:endParaRPr kumimoji="1" lang="ja-JP" altLang="en-US" sz="1000" dirty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59252" y="52694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7848600" y="52694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16" name="角丸四角形 15"/>
          <p:cNvSpPr/>
          <p:nvPr/>
        </p:nvSpPr>
        <p:spPr>
          <a:xfrm>
            <a:off x="5602048" y="5267880"/>
            <a:ext cx="418305" cy="3063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角丸四角形 18"/>
          <p:cNvSpPr/>
          <p:nvPr/>
        </p:nvSpPr>
        <p:spPr>
          <a:xfrm>
            <a:off x="6459696" y="5267086"/>
            <a:ext cx="418305" cy="306388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5469096" y="4964668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B0010</a:t>
            </a:r>
            <a:endParaRPr kumimoji="1" lang="ja-JP" altLang="en-US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6307296" y="497633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B0012</a:t>
            </a:r>
            <a:endParaRPr kumimoji="1" lang="ja-JP" altLang="en-US" dirty="0"/>
          </a:p>
        </p:txBody>
      </p:sp>
      <p:cxnSp>
        <p:nvCxnSpPr>
          <p:cNvPr id="22" name="直線コネクタ 21"/>
          <p:cNvCxnSpPr/>
          <p:nvPr/>
        </p:nvCxnSpPr>
        <p:spPr>
          <a:xfrm rot="5400000">
            <a:off x="4989909" y="5421471"/>
            <a:ext cx="30559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円形吹き出し 25"/>
          <p:cNvSpPr/>
          <p:nvPr/>
        </p:nvSpPr>
        <p:spPr>
          <a:xfrm>
            <a:off x="1467802" y="3429000"/>
            <a:ext cx="3772693" cy="1143000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Primer</a:t>
            </a:r>
            <a:r>
              <a:rPr lang="ja-JP" altLang="en-US" dirty="0" smtClean="0"/>
              <a:t>として注文</a:t>
            </a:r>
            <a:endParaRPr kumimoji="1" lang="ja-JP" altLang="en-US" dirty="0"/>
          </a:p>
        </p:txBody>
      </p:sp>
      <p:sp>
        <p:nvSpPr>
          <p:cNvPr id="27" name="円形吹き出し 26"/>
          <p:cNvSpPr/>
          <p:nvPr/>
        </p:nvSpPr>
        <p:spPr>
          <a:xfrm>
            <a:off x="5602048" y="3586559"/>
            <a:ext cx="2133047" cy="985441"/>
          </a:xfrm>
          <a:prstGeom prst="wedgeEllipseCallou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P1.1H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1295400" y="1334869"/>
            <a:ext cx="1444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方法</a:t>
            </a:r>
            <a:r>
              <a:rPr lang="en-US" altLang="ja-JP" dirty="0" smtClean="0"/>
              <a:t>:</a:t>
            </a:r>
          </a:p>
          <a:p>
            <a:r>
              <a:rPr lang="en-US" altLang="ja-JP" dirty="0" smtClean="0"/>
              <a:t>PCR</a:t>
            </a:r>
            <a:r>
              <a:rPr lang="ja-JP" altLang="en-US" dirty="0" smtClean="0"/>
              <a:t>で増やす</a:t>
            </a:r>
            <a:endParaRPr lang="en-US" altLang="ja-JP" dirty="0" smtClean="0"/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1219200" y="2048470"/>
            <a:ext cx="1787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必要なもの</a:t>
            </a:r>
            <a:r>
              <a:rPr lang="en-US" altLang="ja-JP" dirty="0" smtClean="0"/>
              <a:t>:</a:t>
            </a:r>
          </a:p>
          <a:p>
            <a:r>
              <a:rPr kumimoji="1" lang="en-US" altLang="ja-JP" dirty="0" smtClean="0"/>
              <a:t>*</a:t>
            </a:r>
            <a:r>
              <a:rPr kumimoji="1" lang="ja-JP" altLang="en-US" dirty="0" smtClean="0"/>
              <a:t>注文した</a:t>
            </a:r>
            <a:r>
              <a:rPr kumimoji="1" lang="en-US" altLang="ja-JP" dirty="0" smtClean="0"/>
              <a:t>primer</a:t>
            </a:r>
          </a:p>
          <a:p>
            <a:r>
              <a:rPr kumimoji="1" lang="en-US" altLang="ja-JP" dirty="0" smtClean="0"/>
              <a:t>*P1.1H</a:t>
            </a:r>
          </a:p>
        </p:txBody>
      </p:sp>
      <p:cxnSp>
        <p:nvCxnSpPr>
          <p:cNvPr id="30" name="直線コネクタ 29"/>
          <p:cNvCxnSpPr/>
          <p:nvPr/>
        </p:nvCxnSpPr>
        <p:spPr>
          <a:xfrm rot="5400000">
            <a:off x="7162800" y="5427821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直線コネクタ 30"/>
          <p:cNvCxnSpPr/>
          <p:nvPr/>
        </p:nvCxnSpPr>
        <p:spPr>
          <a:xfrm rot="5400000">
            <a:off x="7469188" y="5427027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/>
          <p:cNvSpPr txBox="1"/>
          <p:nvPr/>
        </p:nvSpPr>
        <p:spPr>
          <a:xfrm>
            <a:off x="7047706" y="5029200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speI</a:t>
            </a:r>
            <a:endParaRPr kumimoji="1" lang="ja-JP" altLang="en-US" sz="1000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7467600" y="5029994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pstI</a:t>
            </a:r>
            <a:endParaRPr lang="en-US" altLang="ja-JP" sz="1000" dirty="0" smtClean="0"/>
          </a:p>
        </p:txBody>
      </p:sp>
      <p:sp>
        <p:nvSpPr>
          <p:cNvPr id="35" name="上リボン 34"/>
          <p:cNvSpPr/>
          <p:nvPr/>
        </p:nvSpPr>
        <p:spPr>
          <a:xfrm>
            <a:off x="3983196" y="1600200"/>
            <a:ext cx="4800600" cy="1524000"/>
          </a:xfrm>
          <a:prstGeom prst="ribbon2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err="1" smtClean="0"/>
              <a:t>Adaprtor</a:t>
            </a:r>
            <a:r>
              <a:rPr kumimoji="1" lang="ja-JP" altLang="en-US" dirty="0" smtClean="0"/>
              <a:t>の</a:t>
            </a:r>
            <a:r>
              <a:rPr lang="ja-JP" altLang="en-US" dirty="0" smtClean="0"/>
              <a:t>部位は</a:t>
            </a:r>
            <a:endParaRPr lang="en-US" altLang="ja-JP" dirty="0" smtClean="0"/>
          </a:p>
          <a:p>
            <a:pPr algn="ctr"/>
            <a:r>
              <a:rPr lang="en-US" altLang="ja-JP" dirty="0" smtClean="0"/>
              <a:t>backbone</a:t>
            </a:r>
            <a:r>
              <a:rPr lang="ja-JP" altLang="en-US" dirty="0" smtClean="0"/>
              <a:t>に切れる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場所がない酵素を選ぶ</a:t>
            </a:r>
            <a:endParaRPr lang="en-US" altLang="ja-JP" dirty="0" smtClean="0"/>
          </a:p>
          <a:p>
            <a:pPr algn="ctr"/>
            <a:r>
              <a:rPr kumimoji="1" lang="en-US" altLang="ja-JP" dirty="0" smtClean="0"/>
              <a:t>(</a:t>
            </a:r>
            <a:r>
              <a:rPr kumimoji="1" lang="ja-JP" altLang="en-US" dirty="0" smtClean="0"/>
              <a:t>検討中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6" name="円/楕円 35"/>
          <p:cNvSpPr/>
          <p:nvPr/>
        </p:nvSpPr>
        <p:spPr>
          <a:xfrm>
            <a:off x="3886200" y="5224096"/>
            <a:ext cx="762000" cy="349378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0000"/>
                </a:solidFill>
              </a:rPr>
              <a:t>RBS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34" name="正方形/長方形 33"/>
          <p:cNvSpPr/>
          <p:nvPr/>
        </p:nvSpPr>
        <p:spPr>
          <a:xfrm>
            <a:off x="4419600" y="6096000"/>
            <a:ext cx="14478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sz="1100" dirty="0" err="1" smtClean="0"/>
              <a:t>HindIII</a:t>
            </a:r>
            <a:r>
              <a:rPr lang="ja-JP" altLang="en-US" sz="1100" dirty="0" smtClean="0"/>
              <a:t>は</a:t>
            </a:r>
            <a:r>
              <a:rPr lang="en-US" altLang="ja-JP" sz="1100" dirty="0" err="1" smtClean="0"/>
              <a:t>promotor</a:t>
            </a:r>
            <a:r>
              <a:rPr lang="ja-JP" altLang="en-US" sz="1100" dirty="0" smtClean="0"/>
              <a:t>に切れる場所があるので、直す</a:t>
            </a:r>
            <a:endParaRPr kumimoji="1" lang="ja-JP" alt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/>
            </a:r>
            <a:br>
              <a:rPr lang="en-US" altLang="ja-JP" sz="2400" dirty="0" smtClean="0"/>
            </a:br>
            <a:endParaRPr lang="ja-JP" altLang="en-US" sz="2400" dirty="0"/>
          </a:p>
        </p:txBody>
      </p:sp>
      <p:cxnSp>
        <p:nvCxnSpPr>
          <p:cNvPr id="18" name="直線コネクタ 17"/>
          <p:cNvCxnSpPr/>
          <p:nvPr/>
        </p:nvCxnSpPr>
        <p:spPr>
          <a:xfrm>
            <a:off x="1066800" y="2590800"/>
            <a:ext cx="4724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493158" y="838200"/>
            <a:ext cx="817088" cy="369332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Primer</a:t>
            </a:r>
            <a:endParaRPr kumimoji="1" lang="ja-JP" altLang="en-US" dirty="0"/>
          </a:p>
        </p:txBody>
      </p:sp>
      <p:cxnSp>
        <p:nvCxnSpPr>
          <p:cNvPr id="21" name="直線コネクタ 20"/>
          <p:cNvCxnSpPr/>
          <p:nvPr/>
        </p:nvCxnSpPr>
        <p:spPr>
          <a:xfrm rot="5400000">
            <a:off x="1295400" y="2590800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rot="5400000">
            <a:off x="1601788" y="2590006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1180306" y="2192179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00" dirty="0" err="1" smtClean="0"/>
              <a:t>EcoRI</a:t>
            </a:r>
            <a:endParaRPr kumimoji="1" lang="ja-JP" altLang="en-US" sz="1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1600200" y="2192973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XbaI</a:t>
            </a:r>
            <a:endParaRPr lang="en-US" altLang="ja-JP" sz="1000" dirty="0" smtClean="0"/>
          </a:p>
        </p:txBody>
      </p:sp>
      <p:sp>
        <p:nvSpPr>
          <p:cNvPr id="27" name="正方形/長方形 26"/>
          <p:cNvSpPr/>
          <p:nvPr/>
        </p:nvSpPr>
        <p:spPr>
          <a:xfrm>
            <a:off x="2133600" y="2439194"/>
            <a:ext cx="1219200" cy="30400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ParaC/lacI</a:t>
            </a:r>
            <a:endParaRPr kumimoji="1" lang="ja-JP" altLang="en-US" dirty="0">
              <a:solidFill>
                <a:schemeClr val="tx1"/>
              </a:solidFill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3239294" y="1992918"/>
            <a:ext cx="201850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smtClean="0"/>
              <a:t>Adaptor(</a:t>
            </a:r>
            <a:r>
              <a:rPr lang="ja-JP" altLang="en-US" sz="1000" dirty="0" smtClean="0"/>
              <a:t>パーツ以外の制限酵素部位、</a:t>
            </a:r>
            <a:r>
              <a:rPr lang="en-US" altLang="ja-JP" sz="1000" dirty="0" err="1" smtClean="0"/>
              <a:t>HindIII</a:t>
            </a:r>
            <a:r>
              <a:rPr lang="en-US" altLang="ja-JP" sz="1000" dirty="0" smtClean="0"/>
              <a:t>)</a:t>
            </a:r>
            <a:endParaRPr kumimoji="1" lang="ja-JP" altLang="en-US" sz="1000" dirty="0"/>
          </a:p>
        </p:txBody>
      </p:sp>
      <p:sp>
        <p:nvSpPr>
          <p:cNvPr id="37" name="テキスト ボックス 36"/>
          <p:cNvSpPr txBox="1"/>
          <p:nvPr/>
        </p:nvSpPr>
        <p:spPr>
          <a:xfrm flipH="1">
            <a:off x="914400" y="31623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配列</a:t>
            </a:r>
            <a:endParaRPr lang="en-US" altLang="ja-JP" dirty="0" smtClean="0"/>
          </a:p>
        </p:txBody>
      </p:sp>
      <p:cxnSp>
        <p:nvCxnSpPr>
          <p:cNvPr id="44" name="直線コネクタ 43"/>
          <p:cNvCxnSpPr/>
          <p:nvPr/>
        </p:nvCxnSpPr>
        <p:spPr>
          <a:xfrm>
            <a:off x="1143000" y="3960812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正方形/長方形 45"/>
          <p:cNvSpPr/>
          <p:nvPr/>
        </p:nvSpPr>
        <p:spPr>
          <a:xfrm>
            <a:off x="2590800" y="3733800"/>
            <a:ext cx="92845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dirty="0" smtClean="0"/>
              <a:t>TCTAGA</a:t>
            </a:r>
          </a:p>
          <a:p>
            <a:r>
              <a:rPr lang="en-US" altLang="ja-JP" dirty="0" smtClean="0"/>
              <a:t>AGATCT</a:t>
            </a:r>
            <a:endParaRPr lang="ja-JP" altLang="en-US" dirty="0"/>
          </a:p>
        </p:txBody>
      </p:sp>
      <p:sp>
        <p:nvSpPr>
          <p:cNvPr id="47" name="正方形/長方形 46"/>
          <p:cNvSpPr/>
          <p:nvPr/>
        </p:nvSpPr>
        <p:spPr>
          <a:xfrm>
            <a:off x="1448594" y="3733800"/>
            <a:ext cx="930025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smtClean="0"/>
              <a:t>GAATTC</a:t>
            </a:r>
          </a:p>
          <a:p>
            <a:r>
              <a:rPr lang="en-US" altLang="ja-JP" dirty="0" smtClean="0"/>
              <a:t>CTTAAG</a:t>
            </a:r>
          </a:p>
        </p:txBody>
      </p:sp>
      <p:pic>
        <p:nvPicPr>
          <p:cNvPr id="49" name="図 4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854637"/>
            <a:ext cx="9067800" cy="501526"/>
          </a:xfrm>
          <a:prstGeom prst="rect">
            <a:avLst/>
          </a:prstGeom>
        </p:spPr>
      </p:pic>
      <p:cxnSp>
        <p:nvCxnSpPr>
          <p:cNvPr id="53" name="直線コネクタ 52"/>
          <p:cNvCxnSpPr/>
          <p:nvPr/>
        </p:nvCxnSpPr>
        <p:spPr>
          <a:xfrm flipV="1">
            <a:off x="5257800" y="3960812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直線コネクタ 55"/>
          <p:cNvCxnSpPr/>
          <p:nvPr/>
        </p:nvCxnSpPr>
        <p:spPr>
          <a:xfrm>
            <a:off x="152400" y="5256212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直線コネクタ 63"/>
          <p:cNvCxnSpPr/>
          <p:nvPr/>
        </p:nvCxnSpPr>
        <p:spPr>
          <a:xfrm>
            <a:off x="2133600" y="6019800"/>
            <a:ext cx="762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8" name="正方形/長方形 67"/>
          <p:cNvSpPr/>
          <p:nvPr/>
        </p:nvSpPr>
        <p:spPr>
          <a:xfrm>
            <a:off x="4687095" y="2439194"/>
            <a:ext cx="1789905" cy="30559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smtClean="0"/>
              <a:t>Terminator</a:t>
            </a:r>
            <a:r>
              <a:rPr kumimoji="1" lang="ja-JP" altLang="en-US" sz="1200" dirty="0" smtClean="0"/>
              <a:t>の最初の部分</a:t>
            </a:r>
            <a:endParaRPr kumimoji="1" lang="ja-JP" altLang="en-US" sz="1200" dirty="0"/>
          </a:p>
        </p:txBody>
      </p:sp>
      <p:cxnSp>
        <p:nvCxnSpPr>
          <p:cNvPr id="70" name="直線コネクタ 69"/>
          <p:cNvCxnSpPr/>
          <p:nvPr/>
        </p:nvCxnSpPr>
        <p:spPr>
          <a:xfrm>
            <a:off x="4738654" y="6018212"/>
            <a:ext cx="299546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2" name="正方形/長方形 71"/>
          <p:cNvSpPr/>
          <p:nvPr/>
        </p:nvSpPr>
        <p:spPr>
          <a:xfrm>
            <a:off x="5855389" y="5867400"/>
            <a:ext cx="1917011" cy="33855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sz="1600" dirty="0" err="1" smtClean="0"/>
              <a:t>ccaggcatcaaataaaacg</a:t>
            </a:r>
            <a:endParaRPr lang="ja-JP" altLang="en-US" sz="1600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771756" y="1823641"/>
            <a:ext cx="590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5’</a:t>
            </a:r>
            <a:r>
              <a:rPr kumimoji="1" lang="ja-JP" altLang="en-US" dirty="0" smtClean="0"/>
              <a:t>側</a:t>
            </a:r>
            <a:endParaRPr kumimoji="1" lang="ja-JP" altLang="en-US" dirty="0"/>
          </a:p>
        </p:txBody>
      </p:sp>
      <p:sp>
        <p:nvSpPr>
          <p:cNvPr id="77" name="右矢印 76"/>
          <p:cNvSpPr/>
          <p:nvPr/>
        </p:nvSpPr>
        <p:spPr>
          <a:xfrm>
            <a:off x="6705600" y="2393028"/>
            <a:ext cx="457200" cy="35176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テキスト ボックス 78"/>
          <p:cNvSpPr txBox="1"/>
          <p:nvPr/>
        </p:nvSpPr>
        <p:spPr>
          <a:xfrm>
            <a:off x="705802" y="2439194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82" name="テキスト ボックス 81"/>
          <p:cNvSpPr txBox="1"/>
          <p:nvPr/>
        </p:nvSpPr>
        <p:spPr>
          <a:xfrm>
            <a:off x="7162800" y="225452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83" name="テキスト ボックス 82"/>
          <p:cNvSpPr txBox="1"/>
          <p:nvPr/>
        </p:nvSpPr>
        <p:spPr>
          <a:xfrm>
            <a:off x="6083989" y="5498068"/>
            <a:ext cx="12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BBa_B0010</a:t>
            </a:r>
            <a:endParaRPr kumimoji="1" lang="ja-JP" altLang="en-US" dirty="0"/>
          </a:p>
        </p:txBody>
      </p:sp>
      <p:cxnSp>
        <p:nvCxnSpPr>
          <p:cNvPr id="84" name="直線コネクタ 83"/>
          <p:cNvCxnSpPr/>
          <p:nvPr/>
        </p:nvCxnSpPr>
        <p:spPr>
          <a:xfrm rot="5400000">
            <a:off x="4266009" y="2590403"/>
            <a:ext cx="305594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5" name="正方形/長方形 84"/>
          <p:cNvSpPr/>
          <p:nvPr/>
        </p:nvSpPr>
        <p:spPr>
          <a:xfrm>
            <a:off x="4864789" y="5867400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88" name="テキスト ボックス 87"/>
          <p:cNvSpPr txBox="1"/>
          <p:nvPr/>
        </p:nvSpPr>
        <p:spPr>
          <a:xfrm>
            <a:off x="838200" y="37454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89" name="テキスト ボックス 88"/>
          <p:cNvSpPr txBox="1"/>
          <p:nvPr/>
        </p:nvSpPr>
        <p:spPr>
          <a:xfrm>
            <a:off x="7831296" y="58790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92" name="円/楕円 91"/>
          <p:cNvSpPr/>
          <p:nvPr/>
        </p:nvSpPr>
        <p:spPr>
          <a:xfrm>
            <a:off x="3505200" y="2393822"/>
            <a:ext cx="762000" cy="349378"/>
          </a:xfrm>
          <a:prstGeom prst="ellipse">
            <a:avLst/>
          </a:prstGeom>
          <a:solidFill>
            <a:srgbClr val="008000"/>
          </a:soli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 smtClean="0">
                <a:solidFill>
                  <a:srgbClr val="000000"/>
                </a:solidFill>
              </a:rPr>
              <a:t>RBS</a:t>
            </a:r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93" name="正方形/長方形 92"/>
          <p:cNvSpPr/>
          <p:nvPr/>
        </p:nvSpPr>
        <p:spPr>
          <a:xfrm>
            <a:off x="2974289" y="5879068"/>
            <a:ext cx="1750111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/>
              <a:t>attaaagaggagaaa</a:t>
            </a:r>
            <a:endParaRPr lang="ja-JP" altLang="en-US" dirty="0"/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609600" y="5334000"/>
            <a:ext cx="8458200" cy="30777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ja-JP" sz="1400" dirty="0" smtClean="0"/>
              <a:t>	</a:t>
            </a:r>
            <a:r>
              <a:rPr lang="en-US" altLang="ja-JP" sz="1400" dirty="0" err="1" smtClean="0">
                <a:solidFill>
                  <a:srgbClr val="000000"/>
                </a:solidFill>
              </a:rPr>
              <a:t>catagcatttttatccataagattagcggatcctaagc</a:t>
            </a:r>
            <a:r>
              <a:rPr lang="en-US" altLang="ja-JP" sz="1400" dirty="0" err="1" smtClean="0">
                <a:solidFill>
                  <a:schemeClr val="accent2"/>
                </a:solidFill>
              </a:rPr>
              <a:t>aa</a:t>
            </a:r>
            <a:r>
              <a:rPr lang="en-US" altLang="ja-JP" sz="1400" dirty="0" err="1" smtClean="0">
                <a:solidFill>
                  <a:srgbClr val="000000"/>
                </a:solidFill>
              </a:rPr>
              <a:t>tacaattgtgagcgctcacaattatgatagattcaattgtgagcggataacaatttcaca</a:t>
            </a:r>
            <a:endParaRPr lang="en-US" altLang="ja-JP" sz="1400" dirty="0" smtClean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直線コネクタ 3"/>
          <p:cNvCxnSpPr/>
          <p:nvPr/>
        </p:nvCxnSpPr>
        <p:spPr>
          <a:xfrm>
            <a:off x="2743200" y="1681559"/>
            <a:ext cx="4724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 rot="5400000">
            <a:off x="6477000" y="1675606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直線コネクタ 5"/>
          <p:cNvCxnSpPr/>
          <p:nvPr/>
        </p:nvCxnSpPr>
        <p:spPr>
          <a:xfrm rot="5400000">
            <a:off x="6783388" y="1674812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6361906" y="1276985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speI</a:t>
            </a:r>
            <a:endParaRPr kumimoji="1" lang="ja-JP" altLang="en-US" sz="1000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781800" y="1277779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pstI</a:t>
            </a:r>
            <a:endParaRPr lang="en-US" altLang="ja-JP" sz="1000" dirty="0" smtClean="0"/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1059252" y="914400"/>
            <a:ext cx="590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3</a:t>
            </a:r>
            <a:r>
              <a:rPr kumimoji="1" lang="en-US" altLang="ja-JP" dirty="0" smtClean="0"/>
              <a:t>’</a:t>
            </a:r>
            <a:r>
              <a:rPr kumimoji="1" lang="ja-JP" altLang="en-US" dirty="0" smtClean="0"/>
              <a:t>側</a:t>
            </a:r>
            <a:endParaRPr kumimoji="1" lang="ja-JP" altLang="en-US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059252" y="1529159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7450296" y="1464627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17" name="左矢印 16"/>
          <p:cNvSpPr/>
          <p:nvPr/>
        </p:nvSpPr>
        <p:spPr>
          <a:xfrm>
            <a:off x="1649340" y="1464627"/>
            <a:ext cx="789060" cy="363379"/>
          </a:xfrm>
          <a:prstGeom prst="lef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8" name="正方形/長方形 17"/>
          <p:cNvSpPr/>
          <p:nvPr/>
        </p:nvSpPr>
        <p:spPr>
          <a:xfrm>
            <a:off x="4038600" y="1464627"/>
            <a:ext cx="1905000" cy="36337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200" dirty="0" err="1" smtClean="0"/>
              <a:t>Teminator</a:t>
            </a:r>
            <a:r>
              <a:rPr kumimoji="1" lang="ja-JP" altLang="en-US" sz="1200" dirty="0" smtClean="0"/>
              <a:t>の最後の部分</a:t>
            </a:r>
            <a:endParaRPr kumimoji="1" lang="ja-JP" altLang="en-US" sz="1200" dirty="0"/>
          </a:p>
        </p:txBody>
      </p:sp>
      <p:sp>
        <p:nvSpPr>
          <p:cNvPr id="32" name="テキスト ボックス 31"/>
          <p:cNvSpPr txBox="1"/>
          <p:nvPr/>
        </p:nvSpPr>
        <p:spPr>
          <a:xfrm flipH="1">
            <a:off x="847956" y="30480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配列</a:t>
            </a:r>
            <a:endParaRPr lang="en-US" altLang="ja-JP" dirty="0" smtClean="0"/>
          </a:p>
        </p:txBody>
      </p:sp>
      <p:cxnSp>
        <p:nvCxnSpPr>
          <p:cNvPr id="34" name="直線コネクタ 33"/>
          <p:cNvCxnSpPr/>
          <p:nvPr/>
        </p:nvCxnSpPr>
        <p:spPr>
          <a:xfrm>
            <a:off x="1059252" y="4270376"/>
            <a:ext cx="686554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正方形/長方形 34"/>
          <p:cNvSpPr/>
          <p:nvPr/>
        </p:nvSpPr>
        <p:spPr>
          <a:xfrm>
            <a:off x="6615341" y="3811588"/>
            <a:ext cx="928459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dirty="0" smtClean="0"/>
              <a:t>TCTAGA</a:t>
            </a:r>
          </a:p>
          <a:p>
            <a:r>
              <a:rPr lang="en-US" altLang="ja-JP" dirty="0" smtClean="0"/>
              <a:t>AGATCT</a:t>
            </a:r>
            <a:endParaRPr lang="ja-JP" altLang="en-US" dirty="0"/>
          </a:p>
        </p:txBody>
      </p:sp>
      <p:sp>
        <p:nvSpPr>
          <p:cNvPr id="36" name="正方形/長方形 35"/>
          <p:cNvSpPr/>
          <p:nvPr/>
        </p:nvSpPr>
        <p:spPr>
          <a:xfrm>
            <a:off x="5473135" y="3811588"/>
            <a:ext cx="930025" cy="646331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smtClean="0"/>
              <a:t>GAATTC</a:t>
            </a:r>
          </a:p>
          <a:p>
            <a:r>
              <a:rPr lang="en-US" altLang="ja-JP" dirty="0" smtClean="0"/>
              <a:t>CTTAAG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1838921" y="3276600"/>
            <a:ext cx="1932590" cy="646331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 smtClean="0"/>
              <a:t>gggcctttctgcgtttata</a:t>
            </a:r>
            <a:endParaRPr lang="en-US" altLang="ja-JP" dirty="0" smtClean="0"/>
          </a:p>
          <a:p>
            <a:r>
              <a:rPr lang="ja-JP" altLang="en-US" dirty="0" smtClean="0"/>
              <a:t>の</a:t>
            </a:r>
            <a:r>
              <a:rPr lang="en-US" altLang="ja-JP" dirty="0" smtClean="0"/>
              <a:t>antisense</a:t>
            </a:r>
            <a:endParaRPr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2438400" y="3847881"/>
            <a:ext cx="12548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/>
              <a:t>BBa_B0012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493158" y="533400"/>
            <a:ext cx="1278753" cy="369332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Primer</a:t>
            </a:r>
            <a:r>
              <a:rPr kumimoji="1" lang="ja-JP" altLang="en-US" dirty="0" smtClean="0"/>
              <a:t>注文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Step1-2. GFP</a:t>
            </a:r>
            <a:r>
              <a:rPr lang="ja-JP" altLang="en-US" sz="2800" dirty="0" smtClean="0">
                <a:latin typeface="+mj-lt"/>
                <a:ea typeface="+mj-ea"/>
                <a:cs typeface="+mj-cs"/>
              </a:rPr>
              <a:t>、</a:t>
            </a:r>
            <a:r>
              <a:rPr lang="en-US" altLang="ja-JP" sz="2800" dirty="0" err="1" smtClean="0">
                <a:latin typeface="+mj-lt"/>
                <a:ea typeface="+mj-ea"/>
                <a:cs typeface="+mj-cs"/>
              </a:rPr>
              <a:t>lacI</a:t>
            </a:r>
            <a:r>
              <a:rPr lang="ja-JP" altLang="ja-JP" sz="2800" dirty="0" smtClean="0">
                <a:latin typeface="+mj-lt"/>
                <a:ea typeface="+mj-ea"/>
                <a:cs typeface="+mj-cs"/>
              </a:rPr>
              <a:t>、</a:t>
            </a:r>
            <a:r>
              <a:rPr lang="en-US" altLang="ja-JP" sz="2800" dirty="0" err="1" smtClean="0">
                <a:latin typeface="+mj-lt"/>
                <a:ea typeface="+mj-ea"/>
                <a:cs typeface="+mj-cs"/>
              </a:rPr>
              <a:t>araC</a:t>
            </a:r>
            <a:r>
              <a:rPr lang="ja-JP" altLang="en-US" sz="2800" dirty="0" smtClean="0">
                <a:latin typeface="+mj-lt"/>
                <a:ea typeface="+mj-ea"/>
                <a:cs typeface="+mj-cs"/>
              </a:rPr>
              <a:t>のパーツ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を</a:t>
            </a:r>
            <a:r>
              <a:rPr kumimoji="1" lang="en-US" altLang="ja-JP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PCR</a:t>
            </a:r>
            <a:r>
              <a:rPr kumimoji="1" lang="ja-JP" alt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で増やす</a:t>
            </a:r>
          </a:p>
        </p:txBody>
      </p:sp>
      <p:cxnSp>
        <p:nvCxnSpPr>
          <p:cNvPr id="3" name="直線コネクタ 2"/>
          <p:cNvCxnSpPr/>
          <p:nvPr/>
        </p:nvCxnSpPr>
        <p:spPr>
          <a:xfrm>
            <a:off x="2047644" y="5423456"/>
            <a:ext cx="580095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直線コネクタ 4"/>
          <p:cNvCxnSpPr/>
          <p:nvPr/>
        </p:nvCxnSpPr>
        <p:spPr>
          <a:xfrm rot="5400000">
            <a:off x="2582632" y="5421074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テキスト ボックス 6"/>
          <p:cNvSpPr txBox="1"/>
          <p:nvPr/>
        </p:nvSpPr>
        <p:spPr>
          <a:xfrm>
            <a:off x="2581044" y="5024041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HindIII</a:t>
            </a:r>
            <a:endParaRPr lang="en-US" altLang="ja-JP" sz="1000" dirty="0" smtClean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52600" y="52694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848600" y="52694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1295400" y="1334869"/>
            <a:ext cx="14441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方法</a:t>
            </a:r>
            <a:r>
              <a:rPr lang="en-US" altLang="ja-JP" dirty="0" smtClean="0"/>
              <a:t>:</a:t>
            </a:r>
          </a:p>
          <a:p>
            <a:r>
              <a:rPr lang="en-US" altLang="ja-JP" dirty="0" smtClean="0"/>
              <a:t>PCR</a:t>
            </a:r>
            <a:r>
              <a:rPr lang="ja-JP" altLang="en-US" dirty="0" smtClean="0"/>
              <a:t>で増やす</a:t>
            </a:r>
            <a:endParaRPr lang="en-US" altLang="ja-JP" dirty="0" smtClean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1219200" y="2048470"/>
            <a:ext cx="3497247" cy="175432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必要なもの</a:t>
            </a:r>
            <a:r>
              <a:rPr lang="en-US" altLang="ja-JP" dirty="0" smtClean="0"/>
              <a:t>:</a:t>
            </a:r>
          </a:p>
          <a:p>
            <a:r>
              <a:rPr kumimoji="1" lang="en-US" altLang="ja-JP" dirty="0" smtClean="0"/>
              <a:t>*</a:t>
            </a:r>
            <a:r>
              <a:rPr kumimoji="1" lang="ja-JP" altLang="en-US" dirty="0" smtClean="0"/>
              <a:t>注文した</a:t>
            </a:r>
            <a:r>
              <a:rPr kumimoji="1" lang="en-US" altLang="ja-JP" dirty="0" smtClean="0"/>
              <a:t>primer</a:t>
            </a:r>
          </a:p>
          <a:p>
            <a:r>
              <a:rPr lang="en-US" altLang="ja-JP" dirty="0" smtClean="0"/>
              <a:t>*</a:t>
            </a:r>
            <a:r>
              <a:rPr lang="ja-JP" altLang="en-US" dirty="0" smtClean="0"/>
              <a:t>パーツ</a:t>
            </a:r>
            <a:endParaRPr kumimoji="1" lang="en-US" altLang="ja-JP" dirty="0" smtClean="0"/>
          </a:p>
          <a:p>
            <a:r>
              <a:rPr lang="en-US" altLang="ja-JP" dirty="0"/>
              <a:t>	</a:t>
            </a:r>
            <a:r>
              <a:rPr lang="en-US" altLang="ja-JP" dirty="0" smtClean="0"/>
              <a:t>#</a:t>
            </a:r>
            <a:r>
              <a:rPr kumimoji="1" lang="en-US" altLang="ja-JP" dirty="0" smtClean="0"/>
              <a:t>GFP(P1.2B)</a:t>
            </a:r>
          </a:p>
          <a:p>
            <a:r>
              <a:rPr lang="en-US" altLang="ja-JP" dirty="0"/>
              <a:t>	</a:t>
            </a:r>
            <a:r>
              <a:rPr lang="en-US" altLang="ja-JP" dirty="0" smtClean="0"/>
              <a:t>#lacI(P1.7L</a:t>
            </a:r>
            <a:r>
              <a:rPr lang="ja-JP" altLang="en-US" dirty="0" smtClean="0"/>
              <a:t>、</a:t>
            </a:r>
            <a:r>
              <a:rPr lang="en-US" altLang="ja-JP" dirty="0" smtClean="0"/>
              <a:t>P1.2O</a:t>
            </a:r>
            <a:r>
              <a:rPr lang="ja-JP" altLang="en-US" dirty="0" smtClean="0"/>
              <a:t>のどちらか</a:t>
            </a:r>
            <a:r>
              <a:rPr lang="en-US" altLang="ja-JP" dirty="0" smtClean="0"/>
              <a:t>)</a:t>
            </a:r>
          </a:p>
          <a:p>
            <a:r>
              <a:rPr lang="en-US" altLang="ja-JP" dirty="0"/>
              <a:t>	</a:t>
            </a:r>
            <a:r>
              <a:rPr lang="en-US" altLang="ja-JP" dirty="0" smtClean="0"/>
              <a:t>#araC(P1.14L)</a:t>
            </a:r>
            <a:endParaRPr kumimoji="1" lang="en-US" altLang="ja-JP" dirty="0" smtClean="0"/>
          </a:p>
        </p:txBody>
      </p:sp>
      <p:cxnSp>
        <p:nvCxnSpPr>
          <p:cNvPr id="23" name="直線コネクタ 22"/>
          <p:cNvCxnSpPr/>
          <p:nvPr/>
        </p:nvCxnSpPr>
        <p:spPr>
          <a:xfrm rot="5400000">
            <a:off x="7543005" y="5427027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テキスト ボックス 24"/>
          <p:cNvSpPr txBox="1"/>
          <p:nvPr/>
        </p:nvSpPr>
        <p:spPr>
          <a:xfrm>
            <a:off x="7467600" y="5029994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HindIII</a:t>
            </a:r>
            <a:endParaRPr lang="en-US" altLang="ja-JP" sz="1000" dirty="0" smtClean="0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3641400" y="5269468"/>
            <a:ext cx="145424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dirty="0" smtClean="0"/>
              <a:t>パーツの</a:t>
            </a:r>
            <a:r>
              <a:rPr lang="en-US" altLang="ja-JP" dirty="0" smtClean="0"/>
              <a:t>ORF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6013356" y="5269468"/>
            <a:ext cx="145424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ssrA</a:t>
            </a:r>
            <a:r>
              <a:rPr lang="en-US" altLang="ja-JP" dirty="0" smtClean="0">
                <a:solidFill>
                  <a:schemeClr val="tx1"/>
                </a:solidFill>
              </a:rPr>
              <a:t> tag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/>
        </p:nvCxnSpPr>
        <p:spPr>
          <a:xfrm>
            <a:off x="1819044" y="2152015"/>
            <a:ext cx="580095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rot="5400000">
            <a:off x="2354032" y="2149633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2352444" y="1752600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HindIII</a:t>
            </a:r>
            <a:endParaRPr lang="en-US" altLang="ja-JP" sz="10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24000" y="1998027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20000" y="1998027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3412800" y="1998027"/>
            <a:ext cx="2911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ORF</a:t>
            </a:r>
            <a:r>
              <a:rPr lang="ja-JP" altLang="en-US" dirty="0" smtClean="0"/>
              <a:t>の最初の部分</a:t>
            </a:r>
            <a:endParaRPr kumimoji="1" lang="ja-JP" altLang="en-US" dirty="0"/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143000" y="838200"/>
            <a:ext cx="819117" cy="369332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primer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771756" y="1524000"/>
            <a:ext cx="590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5’</a:t>
            </a:r>
            <a:r>
              <a:rPr kumimoji="1" lang="ja-JP" altLang="en-US" dirty="0" smtClean="0"/>
              <a:t>側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 flipH="1">
            <a:off x="914400" y="28194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配列</a:t>
            </a:r>
            <a:endParaRPr lang="en-US" altLang="ja-JP" dirty="0" smtClean="0"/>
          </a:p>
        </p:txBody>
      </p:sp>
      <p:cxnSp>
        <p:nvCxnSpPr>
          <p:cNvPr id="17" name="直線コネクタ 16"/>
          <p:cNvCxnSpPr/>
          <p:nvPr/>
        </p:nvCxnSpPr>
        <p:spPr>
          <a:xfrm>
            <a:off x="1905000" y="3617912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直線コネクタ 20"/>
          <p:cNvCxnSpPr/>
          <p:nvPr/>
        </p:nvCxnSpPr>
        <p:spPr>
          <a:xfrm flipV="1">
            <a:off x="6019800" y="3617912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1905000" y="4568824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直線コネクタ 24"/>
          <p:cNvCxnSpPr/>
          <p:nvPr/>
        </p:nvCxnSpPr>
        <p:spPr>
          <a:xfrm flipV="1">
            <a:off x="6019800" y="4568824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直線コネクタ 26"/>
          <p:cNvCxnSpPr/>
          <p:nvPr/>
        </p:nvCxnSpPr>
        <p:spPr>
          <a:xfrm>
            <a:off x="1981200" y="5559424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/>
          <p:cNvCxnSpPr/>
          <p:nvPr/>
        </p:nvCxnSpPr>
        <p:spPr>
          <a:xfrm flipV="1">
            <a:off x="6096000" y="5559424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正方形/長方形 30"/>
          <p:cNvSpPr/>
          <p:nvPr/>
        </p:nvSpPr>
        <p:spPr>
          <a:xfrm>
            <a:off x="1202784" y="3429000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32" name="正方形/長方形 31"/>
          <p:cNvSpPr/>
          <p:nvPr/>
        </p:nvSpPr>
        <p:spPr>
          <a:xfrm>
            <a:off x="1202784" y="4353580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33" name="正方形/長方形 32"/>
          <p:cNvSpPr/>
          <p:nvPr/>
        </p:nvSpPr>
        <p:spPr>
          <a:xfrm>
            <a:off x="1219200" y="5420380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533400" y="35052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GFP</a:t>
            </a:r>
            <a:endParaRPr kumimoji="1" lang="ja-JP" altLang="en-US" dirty="0"/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533400" y="4431268"/>
            <a:ext cx="50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lacI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533400" y="54980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araC</a:t>
            </a:r>
            <a:endParaRPr kumimoji="1" lang="ja-JP" altLang="en-US" dirty="0"/>
          </a:p>
        </p:txBody>
      </p:sp>
      <p:sp>
        <p:nvSpPr>
          <p:cNvPr id="37" name="正方形/長方形 36"/>
          <p:cNvSpPr/>
          <p:nvPr/>
        </p:nvSpPr>
        <p:spPr>
          <a:xfrm>
            <a:off x="2514600" y="3352800"/>
            <a:ext cx="2182922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 smtClean="0">
                <a:solidFill>
                  <a:srgbClr val="000000"/>
                </a:solidFill>
              </a:rPr>
              <a:t>Atggtgagcaagggcgagg</a:t>
            </a: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2514600" y="3124200"/>
            <a:ext cx="77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P1.2B</a:t>
            </a:r>
          </a:p>
        </p:txBody>
      </p:sp>
      <p:sp>
        <p:nvSpPr>
          <p:cNvPr id="39" name="正方形/長方形 38"/>
          <p:cNvSpPr/>
          <p:nvPr/>
        </p:nvSpPr>
        <p:spPr>
          <a:xfrm>
            <a:off x="2514600" y="4343400"/>
            <a:ext cx="261314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 smtClean="0"/>
              <a:t>Atggtgaatgtgaaaccagtaacg</a:t>
            </a: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2514600" y="4114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P1.2O/7L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514600" y="5333999"/>
            <a:ext cx="2613704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 smtClean="0"/>
              <a:t>Atggctgaagcgcaaaatgatcc</a:t>
            </a: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2514600" y="5105400"/>
            <a:ext cx="89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P1.14L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838200" y="30596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897096" y="4191000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914400" y="5257800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7772400" y="34406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47" name="テキスト ボックス 46"/>
          <p:cNvSpPr txBox="1"/>
          <p:nvPr/>
        </p:nvSpPr>
        <p:spPr>
          <a:xfrm>
            <a:off x="7772400" y="43550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924800" y="53456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直線コネクタ 1"/>
          <p:cNvCxnSpPr/>
          <p:nvPr/>
        </p:nvCxnSpPr>
        <p:spPr>
          <a:xfrm>
            <a:off x="1819044" y="2152015"/>
            <a:ext cx="5800956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rot="5400000">
            <a:off x="6783388" y="2149633"/>
            <a:ext cx="30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テキスト ボックス 3"/>
          <p:cNvSpPr txBox="1"/>
          <p:nvPr/>
        </p:nvSpPr>
        <p:spPr>
          <a:xfrm>
            <a:off x="6781800" y="1752600"/>
            <a:ext cx="533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dirty="0" err="1" smtClean="0"/>
              <a:t>HindIII</a:t>
            </a:r>
            <a:endParaRPr lang="en-US" altLang="ja-JP" sz="1000" dirty="0" smtClean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24000" y="1998027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620000" y="1998027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828800" y="1998027"/>
            <a:ext cx="29118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dirty="0" smtClean="0"/>
              <a:t>ORF</a:t>
            </a:r>
            <a:r>
              <a:rPr lang="ja-JP" altLang="en-US" dirty="0" smtClean="0"/>
              <a:t>の最後の部分</a:t>
            </a:r>
            <a:endParaRPr kumimoji="1" lang="ja-JP" altLang="en-US" dirty="0"/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143000" y="838200"/>
            <a:ext cx="1382673" cy="369332"/>
          </a:xfrm>
          <a:prstGeom prst="rect">
            <a:avLst/>
          </a:prstGeom>
          <a:solidFill>
            <a:srgbClr val="CCFFCC"/>
          </a:solidFill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Primer(</a:t>
            </a:r>
            <a:r>
              <a:rPr kumimoji="1" lang="ja-JP" altLang="en-US" dirty="0" smtClean="0"/>
              <a:t>続き</a:t>
            </a:r>
            <a:r>
              <a:rPr kumimoji="1"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771756" y="1524000"/>
            <a:ext cx="5900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3’</a:t>
            </a:r>
            <a:r>
              <a:rPr kumimoji="1" lang="ja-JP" altLang="en-US" dirty="0" smtClean="0"/>
              <a:t>側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 flipH="1">
            <a:off x="914400" y="2819400"/>
            <a:ext cx="6858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 smtClean="0"/>
              <a:t>配列</a:t>
            </a:r>
            <a:endParaRPr lang="en-US" altLang="ja-JP" dirty="0" smtClean="0"/>
          </a:p>
        </p:txBody>
      </p:sp>
      <p:cxnSp>
        <p:nvCxnSpPr>
          <p:cNvPr id="12" name="直線コネクタ 11"/>
          <p:cNvCxnSpPr/>
          <p:nvPr/>
        </p:nvCxnSpPr>
        <p:spPr>
          <a:xfrm>
            <a:off x="1905000" y="3848100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6019800" y="3848100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/>
          <p:cNvCxnSpPr/>
          <p:nvPr/>
        </p:nvCxnSpPr>
        <p:spPr>
          <a:xfrm>
            <a:off x="1905000" y="4799012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直線コネクタ 17"/>
          <p:cNvCxnSpPr/>
          <p:nvPr/>
        </p:nvCxnSpPr>
        <p:spPr>
          <a:xfrm flipV="1">
            <a:off x="6019800" y="4799012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直線コネクタ 19"/>
          <p:cNvCxnSpPr/>
          <p:nvPr/>
        </p:nvCxnSpPr>
        <p:spPr>
          <a:xfrm>
            <a:off x="1981200" y="5789612"/>
            <a:ext cx="4114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直線コネクタ 21"/>
          <p:cNvCxnSpPr/>
          <p:nvPr/>
        </p:nvCxnSpPr>
        <p:spPr>
          <a:xfrm flipV="1">
            <a:off x="6096000" y="5789612"/>
            <a:ext cx="1905000" cy="1588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正方形/長方形 22"/>
          <p:cNvSpPr/>
          <p:nvPr/>
        </p:nvSpPr>
        <p:spPr>
          <a:xfrm>
            <a:off x="6977568" y="3429000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24" name="正方形/長方形 23"/>
          <p:cNvSpPr/>
          <p:nvPr/>
        </p:nvSpPr>
        <p:spPr>
          <a:xfrm>
            <a:off x="7053768" y="4353580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25" name="正方形/長方形 24"/>
          <p:cNvSpPr/>
          <p:nvPr/>
        </p:nvSpPr>
        <p:spPr>
          <a:xfrm>
            <a:off x="7070184" y="5498068"/>
            <a:ext cx="778416" cy="5232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sz="1400" dirty="0" smtClean="0"/>
              <a:t>AAGCTT</a:t>
            </a:r>
          </a:p>
          <a:p>
            <a:r>
              <a:rPr lang="en-US" altLang="ja-JP" sz="1400" dirty="0" smtClean="0"/>
              <a:t>TTCGAA</a:t>
            </a:r>
            <a:endParaRPr lang="ja-JP" altLang="en-US" sz="14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533400" y="3505200"/>
            <a:ext cx="556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GFP</a:t>
            </a:r>
            <a:endParaRPr kumimoji="1" lang="ja-JP" altLang="en-US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33400" y="4431268"/>
            <a:ext cx="5039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lacI</a:t>
            </a:r>
            <a:endParaRPr kumimoji="1" lang="ja-JP" altLang="en-US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533400" y="5498068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araC</a:t>
            </a:r>
            <a:endParaRPr kumimoji="1" lang="ja-JP" altLang="en-US" dirty="0"/>
          </a:p>
        </p:txBody>
      </p:sp>
      <p:sp>
        <p:nvSpPr>
          <p:cNvPr id="29" name="正方形/長方形 28"/>
          <p:cNvSpPr/>
          <p:nvPr/>
        </p:nvSpPr>
        <p:spPr>
          <a:xfrm>
            <a:off x="1295400" y="3352800"/>
            <a:ext cx="354875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 smtClean="0"/>
              <a:t>Ggatgaactatacaaataataa</a:t>
            </a:r>
            <a:r>
              <a:rPr lang="ja-JP" altLang="en-US" dirty="0" smtClean="0"/>
              <a:t>の</a:t>
            </a:r>
            <a:r>
              <a:rPr lang="en-US" altLang="ja-JP" dirty="0" smtClean="0"/>
              <a:t>antisense</a:t>
            </a: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1295400" y="3124200"/>
            <a:ext cx="77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P1.2B</a:t>
            </a:r>
          </a:p>
        </p:txBody>
      </p:sp>
      <p:sp>
        <p:nvSpPr>
          <p:cNvPr id="31" name="正方形/長方形 30"/>
          <p:cNvSpPr/>
          <p:nvPr/>
        </p:nvSpPr>
        <p:spPr>
          <a:xfrm>
            <a:off x="1295400" y="4343400"/>
            <a:ext cx="3258975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r>
              <a:rPr lang="en-US" altLang="ja-JP" dirty="0" err="1" smtClean="0"/>
              <a:t>G</a:t>
            </a:r>
            <a:r>
              <a:rPr lang="en-US" dirty="0" err="1" smtClean="0"/>
              <a:t>ctggcacgacaggtttcc</a:t>
            </a:r>
            <a:r>
              <a:rPr lang="ja-JP" dirty="0" smtClean="0"/>
              <a:t> </a:t>
            </a:r>
            <a:r>
              <a:rPr lang="ja-JP" altLang="en-US" dirty="0" smtClean="0"/>
              <a:t>の</a:t>
            </a:r>
            <a:r>
              <a:rPr lang="en-US" altLang="ja-JP" dirty="0" smtClean="0"/>
              <a:t>antisense</a:t>
            </a:r>
            <a:endParaRPr lang="ja-JP" altLang="en-US" dirty="0">
              <a:solidFill>
                <a:srgbClr val="000000"/>
              </a:solidFill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1295400" y="4114800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P1.2O/7L</a:t>
            </a:r>
          </a:p>
        </p:txBody>
      </p:sp>
      <p:sp>
        <p:nvSpPr>
          <p:cNvPr id="33" name="正方形/長方形 32"/>
          <p:cNvSpPr/>
          <p:nvPr/>
        </p:nvSpPr>
        <p:spPr>
          <a:xfrm>
            <a:off x="1295400" y="5269468"/>
            <a:ext cx="3276600" cy="36933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altLang="ja-JP" dirty="0" err="1" smtClean="0">
                <a:solidFill>
                  <a:srgbClr val="000000"/>
                </a:solidFill>
              </a:rPr>
              <a:t>Gccgtcaagttgtcagct</a:t>
            </a:r>
            <a:r>
              <a:rPr lang="ja-JP" altLang="en-US" dirty="0" smtClean="0">
                <a:solidFill>
                  <a:srgbClr val="000000"/>
                </a:solidFill>
              </a:rPr>
              <a:t>の</a:t>
            </a:r>
            <a:r>
              <a:rPr lang="en-US" altLang="ja-JP" dirty="0" smtClean="0">
                <a:solidFill>
                  <a:srgbClr val="000000"/>
                </a:solidFill>
              </a:rPr>
              <a:t>antisense</a:t>
            </a: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1295400" y="5105400"/>
            <a:ext cx="89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 smtClean="0"/>
              <a:t>P1.14L</a:t>
            </a: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7831296" y="3581400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36" name="テキスト ボックス 35"/>
          <p:cNvSpPr txBox="1"/>
          <p:nvPr/>
        </p:nvSpPr>
        <p:spPr>
          <a:xfrm>
            <a:off x="7907496" y="45836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37" name="テキスト ボックス 36"/>
          <p:cNvSpPr txBox="1"/>
          <p:nvPr/>
        </p:nvSpPr>
        <p:spPr>
          <a:xfrm>
            <a:off x="7924800" y="5562600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5’</a:t>
            </a:r>
            <a:endParaRPr kumimoji="1" lang="ja-JP" altLang="en-US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1676400" y="35930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1676400" y="45836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1752600" y="5498068"/>
            <a:ext cx="474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/>
              <a:t>3</a:t>
            </a:r>
            <a:r>
              <a:rPr lang="en-US" altLang="ja-JP" dirty="0" smtClean="0"/>
              <a:t>’</a:t>
            </a:r>
            <a:endParaRPr kumimoji="1" lang="ja-JP" altLang="en-US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257800" y="1981200"/>
            <a:ext cx="1454244" cy="36933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dirty="0" err="1" smtClean="0">
                <a:solidFill>
                  <a:schemeClr val="tx1"/>
                </a:solidFill>
              </a:rPr>
              <a:t>ssrA</a:t>
            </a:r>
            <a:r>
              <a:rPr lang="en-US" altLang="ja-JP" dirty="0" smtClean="0">
                <a:solidFill>
                  <a:schemeClr val="tx1"/>
                </a:solidFill>
              </a:rPr>
              <a:t> tag</a:t>
            </a:r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3048000" y="3730823"/>
            <a:ext cx="3851322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altLang="ja-JP" sz="1400" dirty="0" err="1" smtClean="0">
                <a:solidFill>
                  <a:schemeClr val="tx1"/>
                </a:solidFill>
              </a:rPr>
              <a:t>Acgcgtgcaaacgacgaaaactacgctttagcagcttaacgcgt</a:t>
            </a:r>
            <a:r>
              <a:rPr lang="ja-JP" altLang="en-US" sz="1400" dirty="0" smtClean="0">
                <a:solidFill>
                  <a:schemeClr val="tx1"/>
                </a:solidFill>
              </a:rPr>
              <a:t>の</a:t>
            </a:r>
            <a:r>
              <a:rPr lang="en-US" altLang="ja-JP" sz="1400" dirty="0" smtClean="0">
                <a:solidFill>
                  <a:schemeClr val="tx1"/>
                </a:solidFill>
              </a:rPr>
              <a:t>antisense</a:t>
            </a:r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334000" y="4495800"/>
            <a:ext cx="145424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同上</a:t>
            </a:r>
            <a:r>
              <a:rPr lang="en-US" altLang="ja-JP" sz="1400" dirty="0" smtClean="0">
                <a:solidFill>
                  <a:schemeClr val="tx1"/>
                </a:solidFill>
              </a:rPr>
              <a:t>(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ssrA</a:t>
            </a:r>
            <a:r>
              <a:rPr lang="en-US" altLang="ja-JP" sz="1400" dirty="0" smtClean="0">
                <a:solidFill>
                  <a:schemeClr val="tx1"/>
                </a:solidFill>
              </a:rPr>
              <a:t> tag</a:t>
            </a:r>
            <a:r>
              <a:rPr lang="ja-JP" altLang="en-US" sz="1400" dirty="0" smtClean="0">
                <a:solidFill>
                  <a:schemeClr val="tx1"/>
                </a:solidFill>
              </a:rPr>
              <a:t>の</a:t>
            </a:r>
            <a:r>
              <a:rPr lang="en-US" altLang="ja-JP" sz="1400" dirty="0" smtClean="0">
                <a:solidFill>
                  <a:schemeClr val="tx1"/>
                </a:solidFill>
              </a:rPr>
              <a:t>antisense)</a:t>
            </a:r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5334000" y="5420380"/>
            <a:ext cx="1454244" cy="52322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ja-JP" altLang="en-US" sz="1400" dirty="0" smtClean="0">
                <a:solidFill>
                  <a:schemeClr val="tx1"/>
                </a:solidFill>
              </a:rPr>
              <a:t>同上</a:t>
            </a:r>
            <a:r>
              <a:rPr lang="en-US" altLang="ja-JP" sz="1400" dirty="0" smtClean="0">
                <a:solidFill>
                  <a:schemeClr val="tx1"/>
                </a:solidFill>
              </a:rPr>
              <a:t>(</a:t>
            </a:r>
            <a:r>
              <a:rPr lang="en-US" altLang="ja-JP" sz="1400" dirty="0" err="1" smtClean="0">
                <a:solidFill>
                  <a:schemeClr val="tx1"/>
                </a:solidFill>
              </a:rPr>
              <a:t>ssrA</a:t>
            </a:r>
            <a:r>
              <a:rPr lang="en-US" altLang="ja-JP" sz="1400" dirty="0" smtClean="0">
                <a:solidFill>
                  <a:schemeClr val="tx1"/>
                </a:solidFill>
              </a:rPr>
              <a:t> tag</a:t>
            </a:r>
            <a:r>
              <a:rPr lang="ja-JP" altLang="en-US" sz="1400" dirty="0" smtClean="0">
                <a:solidFill>
                  <a:schemeClr val="tx1"/>
                </a:solidFill>
              </a:rPr>
              <a:t>の</a:t>
            </a:r>
            <a:r>
              <a:rPr lang="en-US" altLang="ja-JP" sz="1400" dirty="0" smtClean="0">
                <a:solidFill>
                  <a:schemeClr val="tx1"/>
                </a:solidFill>
              </a:rPr>
              <a:t>antisense)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タイトル 7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>
            <a:normAutofit/>
          </a:bodyPr>
          <a:lstStyle/>
          <a:p>
            <a:r>
              <a:rPr lang="en-US" altLang="ja-JP" sz="2400" dirty="0" smtClean="0"/>
              <a:t>Step2. </a:t>
            </a:r>
            <a:r>
              <a:rPr lang="en-US" altLang="ja-JP" sz="2400" dirty="0" err="1" smtClean="0"/>
              <a:t>promotor+RBS+adaptor+teminator</a:t>
            </a:r>
            <a:r>
              <a:rPr lang="ja-JP" altLang="en-US" sz="2400" dirty="0" smtClean="0"/>
              <a:t>をプラスミドの中に入れる</a:t>
            </a:r>
            <a:endParaRPr lang="ja-JP" altLang="en-US" sz="2400" dirty="0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1295400" y="2743200"/>
            <a:ext cx="25495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 smtClean="0"/>
              <a:t>方法</a:t>
            </a:r>
            <a:r>
              <a:rPr lang="en-US" altLang="ja-JP" dirty="0" smtClean="0"/>
              <a:t>:</a:t>
            </a:r>
          </a:p>
          <a:p>
            <a:r>
              <a:rPr kumimoji="1" lang="ja-JP" altLang="en-US" dirty="0" smtClean="0"/>
              <a:t>パーツの制限酵素で切って貼る。</a:t>
            </a:r>
            <a:endParaRPr kumimoji="1" lang="ja-JP" altLang="en-US" dirty="0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95400" y="1417638"/>
            <a:ext cx="745419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 smtClean="0"/>
              <a:t>必要なもの</a:t>
            </a:r>
            <a:r>
              <a:rPr lang="en-US" altLang="ja-JP" dirty="0" smtClean="0"/>
              <a:t>:</a:t>
            </a:r>
          </a:p>
          <a:p>
            <a:r>
              <a:rPr lang="en-US" altLang="ja-JP" dirty="0" smtClean="0"/>
              <a:t>Plasmid backbone</a:t>
            </a:r>
          </a:p>
          <a:p>
            <a:r>
              <a:rPr kumimoji="1" lang="en-US" altLang="ja-JP" dirty="0" smtClean="0"/>
              <a:t>*ColEI(P1.3D)</a:t>
            </a:r>
          </a:p>
          <a:p>
            <a:r>
              <a:rPr lang="en-US" altLang="ja-JP" dirty="0" smtClean="0"/>
              <a:t>*p15A(P1.9C</a:t>
            </a:r>
            <a:r>
              <a:rPr lang="ja-JP" altLang="en-US" dirty="0" smtClean="0"/>
              <a:t>と</a:t>
            </a:r>
            <a:r>
              <a:rPr lang="en-US" altLang="ja-JP" dirty="0" smtClean="0"/>
              <a:t>P1.9G</a:t>
            </a:r>
            <a:r>
              <a:rPr lang="ja-JP" altLang="en-US" dirty="0" smtClean="0"/>
              <a:t>、同じものだけど</a:t>
            </a:r>
            <a:r>
              <a:rPr lang="en-US" altLang="ja-JP" dirty="0" smtClean="0"/>
              <a:t>Quality</a:t>
            </a:r>
            <a:r>
              <a:rPr lang="ja-JP" altLang="en-US" dirty="0" smtClean="0"/>
              <a:t>に不安があるのでどちらもやる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11" name="円/楕円 10"/>
          <p:cNvSpPr/>
          <p:nvPr/>
        </p:nvSpPr>
        <p:spPr>
          <a:xfrm>
            <a:off x="4876800" y="3733800"/>
            <a:ext cx="2743200" cy="2590800"/>
          </a:xfrm>
          <a:prstGeom prst="ellipse">
            <a:avLst/>
          </a:prstGeom>
          <a:solidFill>
            <a:schemeClr val="bg1"/>
          </a:solidFill>
          <a:ln w="22225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右矢印 11"/>
          <p:cNvSpPr/>
          <p:nvPr/>
        </p:nvSpPr>
        <p:spPr>
          <a:xfrm>
            <a:off x="4114800" y="4648200"/>
            <a:ext cx="533400" cy="6096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17" name="円弧 16"/>
          <p:cNvSpPr/>
          <p:nvPr/>
        </p:nvSpPr>
        <p:spPr>
          <a:xfrm rot="18958796">
            <a:off x="1033689" y="4571866"/>
            <a:ext cx="2402134" cy="2486539"/>
          </a:xfrm>
          <a:prstGeom prst="arc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20" name="角丸四角形吹き出し 19"/>
          <p:cNvSpPr/>
          <p:nvPr/>
        </p:nvSpPr>
        <p:spPr>
          <a:xfrm>
            <a:off x="3810000" y="3618131"/>
            <a:ext cx="1295400" cy="572869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ぷちっ</a:t>
            </a:r>
            <a:r>
              <a:rPr lang="en-US" altLang="ja-JP" dirty="0" smtClean="0"/>
              <a:t>☆</a:t>
            </a:r>
            <a:endParaRPr kumimoji="1" lang="ja-JP" altLang="en-US" dirty="0"/>
          </a:p>
        </p:txBody>
      </p:sp>
      <p:cxnSp>
        <p:nvCxnSpPr>
          <p:cNvPr id="22" name="直線コネクタ 21"/>
          <p:cNvCxnSpPr/>
          <p:nvPr/>
        </p:nvCxnSpPr>
        <p:spPr>
          <a:xfrm>
            <a:off x="4800600" y="480060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/>
          <p:cNvCxnSpPr/>
          <p:nvPr/>
        </p:nvCxnSpPr>
        <p:spPr>
          <a:xfrm>
            <a:off x="4800600" y="5332412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タイトル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ja-JP" sz="2400" dirty="0" smtClean="0"/>
              <a:t>Step3. </a:t>
            </a:r>
            <a:r>
              <a:rPr lang="en-US" altLang="ja-JP" sz="2400" dirty="0" err="1" smtClean="0"/>
              <a:t>araC</a:t>
            </a:r>
            <a:r>
              <a:rPr lang="ja-JP" altLang="en-US" sz="2400" dirty="0" smtClean="0"/>
              <a:t>、</a:t>
            </a:r>
            <a:r>
              <a:rPr lang="en-US" altLang="ja-JP" sz="2400" dirty="0" smtClean="0"/>
              <a:t>GFP</a:t>
            </a:r>
            <a:r>
              <a:rPr lang="ja-JP" altLang="en-US" sz="2400" dirty="0" smtClean="0"/>
              <a:t>、</a:t>
            </a:r>
            <a:r>
              <a:rPr lang="en-US" altLang="ja-JP" sz="2400" dirty="0" err="1" smtClean="0"/>
              <a:t>lacI</a:t>
            </a:r>
            <a:r>
              <a:rPr lang="ja-JP" altLang="en-US" sz="2400" dirty="0" smtClean="0"/>
              <a:t>の</a:t>
            </a:r>
            <a:r>
              <a:rPr lang="en-US" altLang="ja-JP" sz="2400" dirty="0" smtClean="0"/>
              <a:t>ORF</a:t>
            </a:r>
            <a:r>
              <a:rPr lang="ja-JP" altLang="en-US" sz="2400" dirty="0" smtClean="0"/>
              <a:t>を</a:t>
            </a:r>
            <a:r>
              <a:rPr lang="en-US" altLang="ja-JP" sz="2400" dirty="0" err="1" smtClean="0"/>
              <a:t>HindIII</a:t>
            </a:r>
            <a:r>
              <a:rPr lang="ja-JP" altLang="en-US" sz="2400" dirty="0" smtClean="0"/>
              <a:t>で入れる</a:t>
            </a:r>
            <a:endParaRPr lang="ja-JP" altLang="en-US" sz="2400" dirty="0"/>
          </a:p>
        </p:txBody>
      </p:sp>
      <p:sp>
        <p:nvSpPr>
          <p:cNvPr id="8" name="上リボン 7"/>
          <p:cNvSpPr/>
          <p:nvPr/>
        </p:nvSpPr>
        <p:spPr>
          <a:xfrm>
            <a:off x="3886200" y="1600200"/>
            <a:ext cx="4800600" cy="1524000"/>
          </a:xfrm>
          <a:prstGeom prst="ribbon2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600" dirty="0" err="1" smtClean="0"/>
              <a:t>araC</a:t>
            </a:r>
            <a:r>
              <a:rPr lang="ja-JP" altLang="en-US" sz="1600" dirty="0" smtClean="0"/>
              <a:t>と</a:t>
            </a:r>
            <a:r>
              <a:rPr lang="en-US" altLang="ja-JP" sz="1600" dirty="0" smtClean="0"/>
              <a:t>GFP</a:t>
            </a:r>
            <a:r>
              <a:rPr lang="ja-JP" altLang="en-US" sz="1600" dirty="0" smtClean="0"/>
              <a:t>は</a:t>
            </a:r>
            <a:r>
              <a:rPr lang="en-US" altLang="ja-JP" sz="1600" dirty="0" err="1" smtClean="0"/>
              <a:t>ColEI</a:t>
            </a:r>
            <a:r>
              <a:rPr lang="ja-JP" altLang="ja-JP" sz="1600" dirty="0" smtClean="0"/>
              <a:t>、</a:t>
            </a:r>
            <a:endParaRPr lang="en-US" altLang="ja-JP" sz="1600" dirty="0" smtClean="0"/>
          </a:p>
          <a:p>
            <a:pPr algn="ctr"/>
            <a:r>
              <a:rPr lang="en-US" altLang="ja-JP" sz="1600" dirty="0" err="1" smtClean="0"/>
              <a:t>lacI</a:t>
            </a:r>
            <a:r>
              <a:rPr lang="ja-JP" altLang="en-US" sz="1600" dirty="0" smtClean="0"/>
              <a:t>は</a:t>
            </a:r>
            <a:r>
              <a:rPr lang="en-US" altLang="ja-JP" sz="1600" dirty="0" smtClean="0"/>
              <a:t>p15A</a:t>
            </a:r>
            <a:r>
              <a:rPr lang="ja-JP" altLang="en-US" sz="1600" dirty="0" smtClean="0"/>
              <a:t>に入れます</a:t>
            </a:r>
            <a:r>
              <a:rPr lang="ja-JP" altLang="ja-JP" sz="1600" dirty="0"/>
              <a:t>。</a:t>
            </a:r>
            <a:endParaRPr lang="en-US" altLang="ja-JP" sz="1600" dirty="0" smtClean="0"/>
          </a:p>
          <a:p>
            <a:pPr algn="ctr"/>
            <a:r>
              <a:rPr lang="ja-JP" altLang="en-US" sz="1600" dirty="0" smtClean="0"/>
              <a:t>間違わないように！！</a:t>
            </a:r>
            <a:endParaRPr lang="en-US" altLang="ja-JP" sz="1600" dirty="0" smtClean="0"/>
          </a:p>
        </p:txBody>
      </p:sp>
      <p:sp>
        <p:nvSpPr>
          <p:cNvPr id="9" name="円/楕円 8"/>
          <p:cNvSpPr/>
          <p:nvPr/>
        </p:nvSpPr>
        <p:spPr>
          <a:xfrm>
            <a:off x="4876800" y="3733800"/>
            <a:ext cx="2743200" cy="2590800"/>
          </a:xfrm>
          <a:prstGeom prst="ellipse">
            <a:avLst/>
          </a:prstGeom>
          <a:solidFill>
            <a:schemeClr val="bg1"/>
          </a:solidFill>
          <a:ln w="22225"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右矢印 9"/>
          <p:cNvSpPr/>
          <p:nvPr/>
        </p:nvSpPr>
        <p:spPr>
          <a:xfrm>
            <a:off x="4114800" y="4648200"/>
            <a:ext cx="533400" cy="6096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11" name="円弧 10"/>
          <p:cNvSpPr/>
          <p:nvPr/>
        </p:nvSpPr>
        <p:spPr>
          <a:xfrm rot="18958796">
            <a:off x="1033689" y="4571866"/>
            <a:ext cx="2402134" cy="2486539"/>
          </a:xfrm>
          <a:prstGeom prst="arc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solidFill>
                <a:srgbClr val="000000"/>
              </a:solidFill>
            </a:endParaRPr>
          </a:p>
        </p:txBody>
      </p:sp>
      <p:sp>
        <p:nvSpPr>
          <p:cNvPr id="12" name="角丸四角形吹き出し 11"/>
          <p:cNvSpPr/>
          <p:nvPr/>
        </p:nvSpPr>
        <p:spPr>
          <a:xfrm>
            <a:off x="3810000" y="3618131"/>
            <a:ext cx="1371600" cy="572869"/>
          </a:xfrm>
          <a:prstGeom prst="wedgeRoundRect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よいしょ</a:t>
            </a:r>
            <a:r>
              <a:rPr lang="en-US" altLang="ja-JP" dirty="0" smtClean="0"/>
              <a:t>☆</a:t>
            </a:r>
            <a:endParaRPr kumimoji="1" lang="ja-JP" altLang="en-US" dirty="0"/>
          </a:p>
        </p:txBody>
      </p:sp>
      <p:cxnSp>
        <p:nvCxnSpPr>
          <p:cNvPr id="13" name="直線コネクタ 12"/>
          <p:cNvCxnSpPr/>
          <p:nvPr/>
        </p:nvCxnSpPr>
        <p:spPr>
          <a:xfrm>
            <a:off x="4800600" y="4800600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>
            <a:off x="4800600" y="5332412"/>
            <a:ext cx="228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482</Words>
  <Application>Microsoft Office PowerPoint</Application>
  <PresentationFormat>画面に合わせる (4:3)</PresentationFormat>
  <Paragraphs>166</Paragraphs>
  <Slides>11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2" baseType="lpstr">
      <vt:lpstr>Office テーマ</vt:lpstr>
      <vt:lpstr>araC_lacI oscillator</vt:lpstr>
      <vt:lpstr>Step1-1. promotor- RBS-adaptor-teminatorをPCRで増やす</vt:lpstr>
      <vt:lpstr> </vt:lpstr>
      <vt:lpstr>スライド 4</vt:lpstr>
      <vt:lpstr>スライド 5</vt:lpstr>
      <vt:lpstr>スライド 6</vt:lpstr>
      <vt:lpstr>スライド 7</vt:lpstr>
      <vt:lpstr>Step2. promotor+RBS+adaptor+teminatorをプラスミドの中に入れる</vt:lpstr>
      <vt:lpstr>Step3. araC、GFP、lacIのORFをHindIIIで入れる</vt:lpstr>
      <vt:lpstr>Step4. araCとGFPをつなぐ</vt:lpstr>
      <vt:lpstr>Step5. araC_GFP、lacIを同時に大腸菌に入れる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Step1. promotor- adaptor-teminatorをPCRで増やす</dc:title>
  <dc:creator>東京大学 情報基盤センター</dc:creator>
  <cp:lastModifiedBy>馬谷千恵</cp:lastModifiedBy>
  <cp:revision>8</cp:revision>
  <dcterms:created xsi:type="dcterms:W3CDTF">2009-07-30T09:15:36Z</dcterms:created>
  <dcterms:modified xsi:type="dcterms:W3CDTF">2009-07-30T23:04:07Z</dcterms:modified>
</cp:coreProperties>
</file>