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FCDDE-34C4-4F21-A1D5-B4F3867DFABC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D4B19-F0E2-4F79-85A2-D89A7F858B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09600" y="4724400"/>
            <a:ext cx="7696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Opaque 96-well </a:t>
            </a:r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828800" y="4114800"/>
            <a:ext cx="838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362200" y="44196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26137" y="4267200"/>
            <a:ext cx="1541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Capture probe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33400" y="3581400"/>
            <a:ext cx="76962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HIV RNA (from </a:t>
            </a:r>
            <a:r>
              <a:rPr lang="en-US" sz="2400" dirty="0" err="1" smtClean="0"/>
              <a:t>lysed</a:t>
            </a:r>
            <a:r>
              <a:rPr lang="en-US" sz="2400" dirty="0" smtClean="0"/>
              <a:t> particles)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981200" y="3505200"/>
            <a:ext cx="8382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514600" y="3200400"/>
            <a:ext cx="6096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71600" y="3048000"/>
            <a:ext cx="1374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probe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1905000" y="2438400"/>
            <a:ext cx="21336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47800" y="1828800"/>
            <a:ext cx="1407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Pre-amplifier</a:t>
            </a:r>
          </a:p>
          <a:p>
            <a:pPr algn="ctr"/>
            <a:r>
              <a:rPr lang="en-US" dirty="0" smtClean="0"/>
              <a:t>probe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2971800" y="1447800"/>
            <a:ext cx="2590800" cy="1371600"/>
            <a:chOff x="2971800" y="1447800"/>
            <a:chExt cx="2590800" cy="13716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2971800" y="1447800"/>
              <a:ext cx="2590800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971800" y="1828800"/>
              <a:ext cx="2590800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971800" y="2286000"/>
              <a:ext cx="2590800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971800" y="2819400"/>
              <a:ext cx="2590800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505200" y="914400"/>
            <a:ext cx="990600" cy="533400"/>
            <a:chOff x="3505200" y="914400"/>
            <a:chExt cx="990600" cy="533400"/>
          </a:xfrm>
        </p:grpSpPr>
        <p:cxnSp>
          <p:nvCxnSpPr>
            <p:cNvPr id="37" name="Straight Connector 36"/>
            <p:cNvCxnSpPr/>
            <p:nvPr/>
          </p:nvCxnSpPr>
          <p:spPr>
            <a:xfrm rot="5400000" flipH="1" flipV="1">
              <a:off x="33909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 flipH="1" flipV="1">
              <a:off x="35433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 flipH="1" flipV="1">
              <a:off x="36957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38481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40767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4229100" y="1257300"/>
              <a:ext cx="38100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35052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6576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8100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9624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1910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4343400" y="914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715000" y="2209800"/>
            <a:ext cx="1048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Amplifier</a:t>
            </a:r>
          </a:p>
          <a:p>
            <a:pPr algn="ctr"/>
            <a:r>
              <a:rPr lang="en-US" dirty="0" smtClean="0"/>
              <a:t>probes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638800" y="838200"/>
            <a:ext cx="2084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Label probes + </a:t>
            </a:r>
          </a:p>
          <a:p>
            <a:pPr algn="ctr"/>
            <a:r>
              <a:rPr lang="en-US" dirty="0" smtClean="0"/>
              <a:t>Alkaline </a:t>
            </a:r>
            <a:r>
              <a:rPr lang="en-US" dirty="0" err="1" smtClean="0"/>
              <a:t>phophatase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209800" y="76200"/>
            <a:ext cx="4384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Versant Branched-DNA assay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2000" y="5715000"/>
            <a:ext cx="7688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 # of RNA strands is proportional to </a:t>
            </a:r>
            <a:r>
              <a:rPr lang="en-US" sz="2000" dirty="0" err="1" smtClean="0"/>
              <a:t>chemiluminescence</a:t>
            </a:r>
            <a:r>
              <a:rPr lang="en-US" sz="2000" dirty="0" smtClean="0"/>
              <a:t> intensity from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alkaline </a:t>
            </a:r>
            <a:r>
              <a:rPr lang="en-US" sz="2000" dirty="0" err="1" smtClean="0"/>
              <a:t>phosphatase</a:t>
            </a:r>
            <a:r>
              <a:rPr lang="en-US" sz="2000" dirty="0" smtClean="0"/>
              <a:t> reaction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5" grpId="0"/>
      <p:bldP spid="50" grpId="0"/>
      <p:bldP spid="51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ve80_straightVersant_results_image0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066800"/>
            <a:ext cx="7696200" cy="47300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2600" y="152400"/>
            <a:ext cx="5820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Wave80’s Versant Branched-DNA assay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4419600"/>
            <a:ext cx="8915400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58000" y="1752600"/>
            <a:ext cx="2133918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 ~ 734,000 cp/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3200" y="2971800"/>
            <a:ext cx="1994457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B ~ 45,000 cp/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0" y="3581400"/>
            <a:ext cx="2282484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C ~ 4,500 copies/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38600" y="4495800"/>
            <a:ext cx="2109360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 ~ 450 copies/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0200" y="3657600"/>
            <a:ext cx="1947456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E ~ 90 copies/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4572000"/>
            <a:ext cx="1460080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Neg. control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6096000"/>
            <a:ext cx="7192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 Reliable detection threshold ~ 450 copies HIV RNA/</a:t>
            </a:r>
            <a:r>
              <a:rPr lang="en-US" sz="2400" dirty="0" err="1" smtClean="0"/>
              <a:t>mL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38200" y="533400"/>
            <a:ext cx="7162800" cy="5486400"/>
            <a:chOff x="685800" y="457200"/>
            <a:chExt cx="7344618" cy="6077068"/>
          </a:xfrm>
        </p:grpSpPr>
        <p:pic>
          <p:nvPicPr>
            <p:cNvPr id="5" name="Picture 4" descr="bDNA_July08_20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457200"/>
              <a:ext cx="7344618" cy="607706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7086600" y="5334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324600" y="1371600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43600" y="2667000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57800" y="434340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24400" y="4495800"/>
              <a:ext cx="404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Lo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62400" y="502920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81400" y="53340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95800" y="4648200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81200" y="5105400"/>
              <a:ext cx="9765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Neg. ctrl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09600" y="0"/>
            <a:ext cx="76808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Our b-DNA assay has lower sensitivity than Wave80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52400" y="4114800"/>
            <a:ext cx="8915400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181600" y="4400490"/>
            <a:ext cx="2282484" cy="40011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C ~ 4,500 copies/</a:t>
            </a:r>
            <a:r>
              <a:rPr lang="en-US" sz="2000" dirty="0" err="1" smtClean="0">
                <a:solidFill>
                  <a:schemeClr val="bg1"/>
                </a:solidFill>
              </a:rPr>
              <a:t>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6019800"/>
            <a:ext cx="81549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 Plate reader either has lower sensitivity / dynamic range, or we could have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overall RNA breakdown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118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Fan</dc:creator>
  <cp:lastModifiedBy>Andy Fan</cp:lastModifiedBy>
  <cp:revision>14</cp:revision>
  <dcterms:created xsi:type="dcterms:W3CDTF">2010-08-02T16:36:32Z</dcterms:created>
  <dcterms:modified xsi:type="dcterms:W3CDTF">2010-08-02T17:22:01Z</dcterms:modified>
</cp:coreProperties>
</file>