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Cameron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Implication: The residual concentrations of growth-limiting nutrients glucose and ammonium was higher in the 12C media versus the 30C media. The higher degree of substrate saturation of the membrane transporters for these nutrients is likely part of the reason for their reduced capacity in 12C.</a:t>
            </a:r>
          </a:p>
          <a:p>
            <a:pPr lvl="0">
              <a:spcBef>
                <a:spcPts val="0"/>
              </a:spcBef>
              <a:buNone/>
            </a:pPr>
            <a:r>
              <a:t/>
            </a:r>
            <a:endParaRPr/>
          </a:p>
          <a:p>
            <a:pPr lvl="0">
              <a:spcBef>
                <a:spcPts val="0"/>
              </a:spcBef>
              <a:buNone/>
            </a:pPr>
            <a:r>
              <a:rPr lang="en"/>
              <a:t>Cameron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Implication: There was a larger nitrogen content than protein content and this may have been due to an increased rRNA level. The </a:t>
            </a:r>
            <a:r>
              <a:rPr lang="en"/>
              <a:t>increase</a:t>
            </a:r>
            <a:r>
              <a:rPr lang="en"/>
              <a:t> of the rRNA level at low temperatures was supported by </a:t>
            </a:r>
            <a:r>
              <a:rPr lang="en"/>
              <a:t>increased</a:t>
            </a:r>
            <a:r>
              <a:rPr lang="en"/>
              <a:t> transcript levels of the genes that encode for polymerase 1 and 33 genes involved in RNA processing.</a:t>
            </a:r>
          </a:p>
          <a:p>
            <a:pPr lvl="0">
              <a:spcBef>
                <a:spcPts val="0"/>
              </a:spcBef>
              <a:buNone/>
            </a:pPr>
            <a:r>
              <a:t/>
            </a:r>
            <a:endParaRPr/>
          </a:p>
          <a:p>
            <a:pPr lvl="0">
              <a:spcBef>
                <a:spcPts val="0"/>
              </a:spcBef>
              <a:buNone/>
            </a:pPr>
            <a:r>
              <a:rPr lang="en"/>
              <a:t>Cameron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Implication:The temperature response showed a strong context dependency with respect to the nutrient limitation regime. The temperature-responsive genes were screened for enrichment of specific functional categories in order to </a:t>
            </a:r>
            <a:r>
              <a:rPr lang="en"/>
              <a:t>identify</a:t>
            </a:r>
            <a:r>
              <a:rPr lang="en"/>
              <a:t> the regulatory networks involved in the acclimation of S. cerevisiae to low temperature.</a:t>
            </a:r>
          </a:p>
          <a:p>
            <a:pPr lvl="0">
              <a:spcBef>
                <a:spcPts val="0"/>
              </a:spcBef>
              <a:buNone/>
            </a:pPr>
            <a:r>
              <a:t/>
            </a:r>
            <a:endParaRPr/>
          </a:p>
          <a:p>
            <a:pPr lvl="0">
              <a:spcBef>
                <a:spcPts val="0"/>
              </a:spcBef>
              <a:buNone/>
            </a:pPr>
            <a:r>
              <a:rPr lang="en"/>
              <a:t>Cameron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50000"/>
              </a:lnSpc>
              <a:spcBef>
                <a:spcPts val="300"/>
              </a:spcBef>
              <a:spcAft>
                <a:spcPts val="100"/>
              </a:spcAft>
              <a:buNone/>
            </a:pPr>
            <a:r>
              <a:rPr lang="en" sz="950">
                <a:solidFill>
                  <a:schemeClr val="dk1"/>
                </a:solidFill>
                <a:highlight>
                  <a:srgbClr val="FFFFFF"/>
                </a:highlight>
              </a:rPr>
              <a:t>In Figure 2, a Heat Map was used to identify regulatory networks involved in the acclimation of the yeast to low temperature.</a:t>
            </a:r>
          </a:p>
          <a:p>
            <a:pPr lvl="0" rtl="0">
              <a:lnSpc>
                <a:spcPct val="150000"/>
              </a:lnSpc>
              <a:spcBef>
                <a:spcPts val="300"/>
              </a:spcBef>
              <a:spcAft>
                <a:spcPts val="100"/>
              </a:spcAft>
              <a:buNone/>
            </a:pPr>
            <a:r>
              <a:rPr lang="en" sz="950">
                <a:solidFill>
                  <a:schemeClr val="dk1"/>
                </a:solidFill>
                <a:highlight>
                  <a:srgbClr val="FFFFFF"/>
                </a:highlight>
              </a:rPr>
              <a:t>In this first section of Figure 2, the glucose (C-lim) cultures showed the most activity in these regulatory networks, as highlighted by the yellow boxes. </a:t>
            </a:r>
          </a:p>
          <a:p>
            <a:pPr lvl="0" rtl="0">
              <a:spcBef>
                <a:spcPts val="0"/>
              </a:spcBef>
              <a:buNone/>
            </a:pPr>
            <a:r>
              <a:rPr lang="en"/>
              <a:t>Implication:</a:t>
            </a:r>
          </a:p>
          <a:p>
            <a:pPr lvl="0">
              <a:spcBef>
                <a:spcPts val="0"/>
              </a:spcBef>
              <a:buNone/>
            </a:pPr>
            <a:r>
              <a:t/>
            </a:r>
            <a:endParaRPr/>
          </a:p>
          <a:p>
            <a:pPr lvl="0">
              <a:spcBef>
                <a:spcPts val="0"/>
              </a:spcBef>
              <a:buNone/>
            </a:pPr>
            <a:r>
              <a:rPr lang="en"/>
              <a:t>lauren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this middle section of Figure 2, the ammonium-limited (N-lim) cultures showed the most regulation activity in these networks, also highlighted by the yellow boxes.  </a:t>
            </a:r>
          </a:p>
          <a:p>
            <a:pPr lvl="0">
              <a:spcBef>
                <a:spcPts val="0"/>
              </a:spcBef>
              <a:buNone/>
            </a:pPr>
            <a:r>
              <a:rPr lang="en"/>
              <a:t>Implication:</a:t>
            </a:r>
          </a:p>
          <a:p>
            <a:pPr lvl="0">
              <a:spcBef>
                <a:spcPts val="0"/>
              </a:spcBef>
              <a:buNone/>
            </a:pPr>
            <a:r>
              <a:t/>
            </a:r>
            <a:endParaRPr/>
          </a:p>
          <a:p>
            <a:pPr lvl="0">
              <a:spcBef>
                <a:spcPts val="0"/>
              </a:spcBef>
              <a:buNone/>
            </a:pPr>
            <a:r>
              <a:rPr lang="en"/>
              <a:t>lauren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this last section of Figure 2, the C-lim and N-lim cultures display similar transcriptional regulation in these networks. </a:t>
            </a:r>
          </a:p>
          <a:p>
            <a:pPr lvl="0">
              <a:spcBef>
                <a:spcPts val="0"/>
              </a:spcBef>
              <a:buNone/>
            </a:pPr>
            <a:r>
              <a:t/>
            </a:r>
            <a:endParaRPr/>
          </a:p>
          <a:p>
            <a:pPr lvl="0">
              <a:spcBef>
                <a:spcPts val="0"/>
              </a:spcBef>
              <a:buNone/>
            </a:pPr>
            <a:r>
              <a:rPr lang="en"/>
              <a:t>Specifically, Carbohydrate metabolism is downregulated in both N-lim and C-lim, ties back to table 1.  Less carbohydrates are metabolized, which leads to a higher residual nutrient concentration at lower temperatures </a:t>
            </a:r>
          </a:p>
          <a:p>
            <a:pPr lvl="0">
              <a:spcBef>
                <a:spcPts val="0"/>
              </a:spcBef>
              <a:buNone/>
            </a:pPr>
            <a:r>
              <a:rPr lang="en"/>
              <a:t>Implication:</a:t>
            </a:r>
          </a:p>
          <a:p>
            <a:pPr lvl="0">
              <a:spcBef>
                <a:spcPts val="0"/>
              </a:spcBef>
              <a:buNone/>
            </a:pPr>
            <a:r>
              <a:t/>
            </a:r>
            <a:endParaRPr/>
          </a:p>
          <a:p>
            <a:pPr lvl="0" rtl="0">
              <a:spcBef>
                <a:spcPts val="0"/>
              </a:spcBef>
              <a:buNone/>
            </a:pPr>
            <a:r>
              <a:rPr lang="en"/>
              <a:t>lauren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Implication: These results are consistent with glycogen and trehalose biosynthesis genes being induced by stress resulting from a sudden change to low growth temperature. This indicates that cells are able to physiologically </a:t>
            </a:r>
            <a:r>
              <a:rPr lang="en"/>
              <a:t>adapt</a:t>
            </a:r>
            <a:r>
              <a:rPr lang="en"/>
              <a:t> to low temperature. This adaptation leads to the up-regulation of storage carbohydrate synthesis receding. However, the exact physiological relevance of storage carbohydrate metabolism during adaptation to low temperatures is unclear.</a:t>
            </a:r>
          </a:p>
          <a:p>
            <a:pPr lvl="0">
              <a:spcBef>
                <a:spcPts val="0"/>
              </a:spcBef>
              <a:buNone/>
            </a:pPr>
            <a:r>
              <a:t/>
            </a:r>
            <a:endParaRPr/>
          </a:p>
          <a:p>
            <a:pPr lvl="0">
              <a:spcBef>
                <a:spcPts val="0"/>
              </a:spcBef>
              <a:buNone/>
            </a:pPr>
            <a:r>
              <a:rPr lang="en"/>
              <a:t>lauren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Cameron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Implication: The fact that these three </a:t>
            </a:r>
            <a:r>
              <a:rPr lang="en"/>
              <a:t>studies</a:t>
            </a:r>
            <a:r>
              <a:rPr lang="en"/>
              <a:t> used batch-</a:t>
            </a:r>
            <a:r>
              <a:rPr lang="en"/>
              <a:t>cultures may have been the reason that the genes did not have consistent responses. Other variables besides low temperature, such as low specific growth rate, can cause transcriptional responses.  </a:t>
            </a:r>
          </a:p>
          <a:p>
            <a:pPr lvl="0">
              <a:spcBef>
                <a:spcPts val="0"/>
              </a:spcBef>
              <a:buNone/>
            </a:pPr>
            <a:r>
              <a:t/>
            </a:r>
            <a:endParaRPr/>
          </a:p>
          <a:p>
            <a:pPr lvl="0">
              <a:spcBef>
                <a:spcPts val="0"/>
              </a:spcBef>
              <a:buNone/>
            </a:pPr>
            <a:r>
              <a:rPr lang="en"/>
              <a:t>Cameron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figure incorporates data from this study and from the other three batch studies. In the Venn diagram on the left, there were 13 genes that were up-regulated in both the batch culture and chemostat based datasets. In the Venn diagram on the right, there were 16 genes that were down-regulated in both the batch culture and the chemostat based datasets. All together, only 11 genes (in brackets) showed a consistent pattern of regulation in all four situations</a:t>
            </a:r>
          </a:p>
          <a:p>
            <a:pPr lvl="0">
              <a:spcBef>
                <a:spcPts val="0"/>
              </a:spcBef>
              <a:buNone/>
            </a:pPr>
            <a:r>
              <a:rPr lang="en"/>
              <a:t>Three of the genes that were consistently up-regulated at low temp (SFK1, YPC1, and YEL073C) are involved in lipid metabolism.  Each gene encodes a specific process or protein that is important in maintaining the cell membrane at low temperatures.</a:t>
            </a:r>
          </a:p>
          <a:p>
            <a:pPr lvl="0">
              <a:spcBef>
                <a:spcPts val="0"/>
              </a:spcBef>
              <a:buNone/>
            </a:pPr>
            <a:r>
              <a:rPr lang="en"/>
              <a:t>Three other genes that were consistently down-regulated at low temp (paper did not say which ones) encode transporters.  Transport is also affected by modification of the membrane fluidity as a result of low temperatures</a:t>
            </a:r>
          </a:p>
          <a:p>
            <a:pPr lvl="0">
              <a:spcBef>
                <a:spcPts val="0"/>
              </a:spcBef>
              <a:buNone/>
            </a:pPr>
            <a:r>
              <a:t/>
            </a:r>
            <a:endParaRPr/>
          </a:p>
          <a:p>
            <a:pPr lvl="0">
              <a:spcBef>
                <a:spcPts val="0"/>
              </a:spcBef>
              <a:buNone/>
            </a:pPr>
            <a:r>
              <a:rPr lang="en"/>
              <a:t>Implication: </a:t>
            </a:r>
            <a:r>
              <a:rPr lang="en" sz="1200">
                <a:solidFill>
                  <a:schemeClr val="dk1"/>
                </a:solidFill>
              </a:rPr>
              <a:t>Genes that were consistently up- or down-regulated in both the batch cultures and the chemostat cultures coded for crucial cell functions</a:t>
            </a:r>
          </a:p>
          <a:p>
            <a:pPr lvl="0">
              <a:spcBef>
                <a:spcPts val="0"/>
              </a:spcBef>
              <a:buNone/>
            </a:pPr>
            <a:r>
              <a:t/>
            </a:r>
            <a:endParaRPr sz="1200">
              <a:solidFill>
                <a:schemeClr val="dk1"/>
              </a:solidFill>
            </a:endParaRPr>
          </a:p>
          <a:p>
            <a:pPr lvl="0">
              <a:spcBef>
                <a:spcPts val="0"/>
              </a:spcBef>
              <a:buNone/>
            </a:pPr>
            <a:r>
              <a:rPr lang="en" sz="1200">
                <a:solidFill>
                  <a:schemeClr val="dk1"/>
                </a:solidFill>
              </a:rPr>
              <a:t>Cameron</a:t>
            </a:r>
          </a:p>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Cameron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Implication: The up-regulated and down-regulated genes that had altered transcript levels are likely to have been primarily related to specific growth rate rather than temperature. This figure also shows that there are overlaps with growth rate and that other gene changes are involved.</a:t>
            </a:r>
          </a:p>
          <a:p>
            <a:pPr lvl="0">
              <a:spcBef>
                <a:spcPts val="0"/>
              </a:spcBef>
              <a:buNone/>
            </a:pPr>
            <a:r>
              <a:t/>
            </a:r>
            <a:endParaRPr/>
          </a:p>
          <a:p>
            <a:pPr lvl="0">
              <a:spcBef>
                <a:spcPts val="0"/>
              </a:spcBef>
              <a:buNone/>
            </a:pPr>
            <a:r>
              <a:t/>
            </a:r>
            <a:endParaRPr/>
          </a:p>
          <a:p>
            <a:pPr lvl="0">
              <a:spcBef>
                <a:spcPts val="0"/>
              </a:spcBef>
              <a:buNone/>
            </a:pPr>
            <a:r>
              <a:rPr lang="en"/>
              <a:t>Cameron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lauren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 set of ESR genes defined by Gasch et at. (2000) was </a:t>
            </a:r>
            <a:r>
              <a:rPr lang="en"/>
              <a:t>compared</a:t>
            </a:r>
            <a:r>
              <a:rPr lang="en"/>
              <a:t> with sets of genes that were consistently up- or down regulated at low </a:t>
            </a:r>
            <a:r>
              <a:rPr lang="en"/>
              <a:t>temperature</a:t>
            </a:r>
            <a:r>
              <a:rPr lang="en"/>
              <a:t> in the batch </a:t>
            </a:r>
            <a:r>
              <a:rPr lang="en"/>
              <a:t>cultures</a:t>
            </a:r>
            <a:r>
              <a:rPr lang="en"/>
              <a:t>.  50% of the consistently low temperature up-regulated genes and 13% of low temperature down-regulated genes in the batch-cultures studies could be linked to ESR</a:t>
            </a:r>
          </a:p>
          <a:p>
            <a:pPr lvl="0">
              <a:spcBef>
                <a:spcPts val="0"/>
              </a:spcBef>
              <a:buNone/>
            </a:pPr>
            <a:r>
              <a:rPr lang="en"/>
              <a:t>Implication: Based only on the batch culture studies, there appears to be a strong overlap between low temperatures and the ESR.</a:t>
            </a:r>
          </a:p>
          <a:p>
            <a:pPr lvl="0">
              <a:spcBef>
                <a:spcPts val="0"/>
              </a:spcBef>
              <a:buNone/>
            </a:pPr>
            <a:r>
              <a:t/>
            </a:r>
            <a:endParaRPr/>
          </a:p>
          <a:p>
            <a:pPr lvl="0">
              <a:spcBef>
                <a:spcPts val="0"/>
              </a:spcBef>
              <a:buNone/>
            </a:pPr>
            <a:r>
              <a:rPr lang="en"/>
              <a:t>lauren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 similar comparison was done with the ESR genes and the 1065 genes that showed a different transcript level at low temperatures in the chemostat cultures. Only 14 genes showed a consistent response between low temperature and ESR. Several ESR genes showed an opposite transcriptional response in the low temperature chemostat cultures, which suggests reduced stress at low temperatures.</a:t>
            </a:r>
          </a:p>
          <a:p>
            <a:pPr lvl="0">
              <a:spcBef>
                <a:spcPts val="0"/>
              </a:spcBef>
              <a:buNone/>
            </a:pPr>
            <a:r>
              <a:rPr lang="en"/>
              <a:t>Implication: These results demonstrate that ESR is not the main response to low temperature, but rather occurs during adaptation upon sudden exposure to new environments. When cells are acclimated, as in the chemostat, it appears to not be </a:t>
            </a:r>
            <a:r>
              <a:rPr lang="en"/>
              <a:t>interpreted</a:t>
            </a:r>
            <a:r>
              <a:rPr lang="en"/>
              <a:t> as a stressful situation that would necessitate the ESR. </a:t>
            </a:r>
          </a:p>
          <a:p>
            <a:pPr lvl="0">
              <a:spcBef>
                <a:spcPts val="0"/>
              </a:spcBef>
              <a:buNone/>
            </a:pPr>
            <a:r>
              <a:t/>
            </a:r>
            <a:endParaRPr/>
          </a:p>
          <a:p>
            <a:pPr lvl="0" rtl="0">
              <a:spcBef>
                <a:spcPts val="0"/>
              </a:spcBef>
              <a:buNone/>
            </a:pPr>
            <a:r>
              <a:rPr lang="en"/>
              <a:t>lauren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lauren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Lauren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Lauren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Cameron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Cameron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Cameron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Cameron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Cameron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Cameron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Cameron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0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5.png"/><Relationship Id="rId4" Type="http://schemas.openxmlformats.org/officeDocument/2006/relationships/image" Target="../media/image0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0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8" y="335450"/>
            <a:ext cx="8520600" cy="2052600"/>
          </a:xfrm>
          <a:prstGeom prst="rect">
            <a:avLst/>
          </a:prstGeom>
        </p:spPr>
        <p:txBody>
          <a:bodyPr anchorCtr="0" anchor="b" bIns="91425" lIns="91425" rIns="91425" tIns="91425">
            <a:noAutofit/>
          </a:bodyPr>
          <a:lstStyle/>
          <a:p>
            <a:pPr lvl="0" rtl="0">
              <a:spcBef>
                <a:spcPts val="0"/>
              </a:spcBef>
              <a:buNone/>
            </a:pPr>
            <a:r>
              <a:rPr b="1" lang="en" sz="3600">
                <a:solidFill>
                  <a:srgbClr val="1155CC"/>
                </a:solidFill>
              </a:rPr>
              <a:t>Acclimation of Saccharomyces cerevisiae to Low Temperature: A Chemostat-based Transcriptome Analysis</a:t>
            </a:r>
          </a:p>
        </p:txBody>
      </p:sp>
      <p:sp>
        <p:nvSpPr>
          <p:cNvPr id="55" name="Shape 55"/>
          <p:cNvSpPr txBox="1"/>
          <p:nvPr/>
        </p:nvSpPr>
        <p:spPr>
          <a:xfrm>
            <a:off x="1362150" y="3177150"/>
            <a:ext cx="6419700" cy="1791000"/>
          </a:xfrm>
          <a:prstGeom prst="rect">
            <a:avLst/>
          </a:prstGeom>
          <a:noFill/>
          <a:ln>
            <a:noFill/>
          </a:ln>
        </p:spPr>
        <p:txBody>
          <a:bodyPr anchorCtr="0" anchor="t" bIns="91425" lIns="91425" rIns="91425" tIns="91425">
            <a:noAutofit/>
          </a:bodyPr>
          <a:lstStyle/>
          <a:p>
            <a:pPr lvl="0" rtl="0" algn="ctr">
              <a:spcBef>
                <a:spcPts val="0"/>
              </a:spcBef>
              <a:buNone/>
            </a:pPr>
            <a:r>
              <a:rPr b="1" lang="en" sz="1700"/>
              <a:t>Lauren Kelly and Cameron Rehmani Seraji</a:t>
            </a:r>
          </a:p>
          <a:p>
            <a:pPr lvl="0" rtl="0" algn="ctr">
              <a:spcBef>
                <a:spcPts val="0"/>
              </a:spcBef>
              <a:buNone/>
            </a:pPr>
            <a:r>
              <a:t/>
            </a:r>
            <a:endParaRPr b="1" sz="1700"/>
          </a:p>
          <a:p>
            <a:pPr lvl="0" rtl="0" algn="ctr">
              <a:spcBef>
                <a:spcPts val="0"/>
              </a:spcBef>
              <a:buNone/>
            </a:pPr>
            <a:r>
              <a:rPr b="1" lang="en" sz="1700"/>
              <a:t>Department of Biology</a:t>
            </a:r>
          </a:p>
          <a:p>
            <a:pPr lvl="0" rtl="0" algn="ctr">
              <a:spcBef>
                <a:spcPts val="0"/>
              </a:spcBef>
              <a:buNone/>
            </a:pPr>
            <a:r>
              <a:rPr b="1" lang="en" sz="1700"/>
              <a:t>Loyola Marymount University</a:t>
            </a:r>
          </a:p>
          <a:p>
            <a:pPr lvl="0" rtl="0" algn="ctr">
              <a:spcBef>
                <a:spcPts val="0"/>
              </a:spcBef>
              <a:buNone/>
            </a:pPr>
            <a:r>
              <a:t/>
            </a:r>
            <a:endParaRPr b="1" sz="1700"/>
          </a:p>
          <a:p>
            <a:pPr lvl="0" rtl="0" algn="ctr">
              <a:spcBef>
                <a:spcPts val="0"/>
              </a:spcBef>
              <a:buNone/>
            </a:pPr>
            <a:r>
              <a:rPr b="1" lang="en" sz="1700"/>
              <a:t>BIOL 398-05/MATH 388-01</a:t>
            </a:r>
          </a:p>
          <a:p>
            <a:pPr lvl="0" rtl="0" algn="ctr">
              <a:spcBef>
                <a:spcPts val="0"/>
              </a:spcBef>
              <a:buNone/>
            </a:pPr>
            <a:r>
              <a:rPr b="1" lang="en" sz="1700"/>
              <a:t>March 30, 2017</a:t>
            </a:r>
          </a:p>
        </p:txBody>
      </p:sp>
      <p:sp>
        <p:nvSpPr>
          <p:cNvPr id="56" name="Shape 56"/>
          <p:cNvSpPr txBox="1"/>
          <p:nvPr/>
        </p:nvSpPr>
        <p:spPr>
          <a:xfrm>
            <a:off x="2088000" y="2319975"/>
            <a:ext cx="4968000" cy="935100"/>
          </a:xfrm>
          <a:prstGeom prst="rect">
            <a:avLst/>
          </a:prstGeom>
          <a:noFill/>
          <a:ln>
            <a:noFill/>
          </a:ln>
        </p:spPr>
        <p:txBody>
          <a:bodyPr anchorCtr="0" anchor="t" bIns="91425" lIns="91425" rIns="91425" tIns="91425">
            <a:noAutofit/>
          </a:bodyPr>
          <a:lstStyle/>
          <a:p>
            <a:pPr lvl="0">
              <a:spcBef>
                <a:spcPts val="0"/>
              </a:spcBef>
              <a:buNone/>
            </a:pPr>
            <a:r>
              <a:rPr b="1" lang="en" sz="1200">
                <a:solidFill>
                  <a:schemeClr val="dk1"/>
                </a:solidFill>
                <a:highlight>
                  <a:srgbClr val="FFFFFF"/>
                </a:highlight>
              </a:rPr>
              <a:t>Tai, S. L., Daran-Lapujade, P., Walsh, M. C., Pronk, J. T., &amp; Daran, J. M. (2007). Acclimation of Saccharomyces cerevisiae to low temperature: a chemostat-based transcriptome analysis. </a:t>
            </a:r>
            <a:r>
              <a:rPr b="1" i="1" lang="en" sz="1200">
                <a:solidFill>
                  <a:schemeClr val="dk1"/>
                </a:solidFill>
                <a:highlight>
                  <a:srgbClr val="FFFFFF"/>
                </a:highlight>
              </a:rPr>
              <a:t>Molecular biology of the cell, 18</a:t>
            </a:r>
            <a:r>
              <a:rPr b="1" lang="en" sz="1200">
                <a:solidFill>
                  <a:schemeClr val="dk1"/>
                </a:solidFill>
                <a:highlight>
                  <a:srgbClr val="FFFFFF"/>
                </a:highlight>
              </a:rPr>
              <a:t>(12), 5100-5112.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08" name="Shape 108"/>
        <p:cNvGrpSpPr/>
        <p:nvPr/>
      </p:nvGrpSpPr>
      <p:grpSpPr>
        <a:xfrm>
          <a:off x="0" y="0"/>
          <a:ext cx="0" cy="0"/>
          <a:chOff x="0" y="0"/>
          <a:chExt cx="0" cy="0"/>
        </a:xfrm>
      </p:grpSpPr>
      <p:pic>
        <p:nvPicPr>
          <p:cNvPr descr="Table 1.png" id="109" name="Shape 109"/>
          <p:cNvPicPr preferRelativeResize="0"/>
          <p:nvPr/>
        </p:nvPicPr>
        <p:blipFill>
          <a:blip r:embed="rId3">
            <a:alphaModFix/>
          </a:blip>
          <a:stretch>
            <a:fillRect/>
          </a:stretch>
        </p:blipFill>
        <p:spPr>
          <a:xfrm>
            <a:off x="152400" y="920700"/>
            <a:ext cx="8839200" cy="2690191"/>
          </a:xfrm>
          <a:prstGeom prst="rect">
            <a:avLst/>
          </a:prstGeom>
          <a:noFill/>
          <a:ln>
            <a:noFill/>
          </a:ln>
        </p:spPr>
      </p:pic>
      <p:sp>
        <p:nvSpPr>
          <p:cNvPr id="110" name="Shape 110"/>
          <p:cNvSpPr txBox="1"/>
          <p:nvPr/>
        </p:nvSpPr>
        <p:spPr>
          <a:xfrm>
            <a:off x="152400" y="65750"/>
            <a:ext cx="8839200" cy="796500"/>
          </a:xfrm>
          <a:prstGeom prst="rect">
            <a:avLst/>
          </a:prstGeom>
          <a:noFill/>
          <a:ln>
            <a:noFill/>
          </a:ln>
        </p:spPr>
        <p:txBody>
          <a:bodyPr anchorCtr="0" anchor="t" bIns="91425" lIns="91425" rIns="91425" tIns="91425">
            <a:noAutofit/>
          </a:bodyPr>
          <a:lstStyle/>
          <a:p>
            <a:pPr lvl="0" algn="ctr">
              <a:spcBef>
                <a:spcPts val="0"/>
              </a:spcBef>
              <a:buNone/>
            </a:pPr>
            <a:r>
              <a:rPr b="1" lang="en" sz="2800">
                <a:solidFill>
                  <a:srgbClr val="1155CC"/>
                </a:solidFill>
              </a:rPr>
              <a:t>Growth-Efficiency Was Not Affected by Growth Temperature</a:t>
            </a:r>
          </a:p>
        </p:txBody>
      </p:sp>
      <p:sp>
        <p:nvSpPr>
          <p:cNvPr id="111" name="Shape 111"/>
          <p:cNvSpPr txBox="1"/>
          <p:nvPr/>
        </p:nvSpPr>
        <p:spPr>
          <a:xfrm>
            <a:off x="224925" y="3452375"/>
            <a:ext cx="8518800" cy="1154400"/>
          </a:xfrm>
          <a:prstGeom prst="rect">
            <a:avLst/>
          </a:prstGeom>
          <a:noFill/>
          <a:ln>
            <a:noFill/>
          </a:ln>
        </p:spPr>
        <p:txBody>
          <a:bodyPr anchorCtr="0" anchor="t" bIns="91425" lIns="91425" rIns="91425" tIns="91425">
            <a:noAutofit/>
          </a:bodyPr>
          <a:lstStyle/>
          <a:p>
            <a:pPr indent="-355600" lvl="0" marL="457200" rtl="0">
              <a:spcBef>
                <a:spcPts val="0"/>
              </a:spcBef>
              <a:buSzPct val="100000"/>
              <a:buChar char="●"/>
            </a:pPr>
            <a:r>
              <a:rPr b="1" lang="en" sz="2000"/>
              <a:t>Biomass was similar at both temperatures in both nutrient conditions.</a:t>
            </a:r>
          </a:p>
          <a:p>
            <a:pPr indent="-355600" lvl="0" marL="457200" rtl="0">
              <a:spcBef>
                <a:spcPts val="0"/>
              </a:spcBef>
              <a:buSzPct val="100000"/>
              <a:buChar char="●"/>
            </a:pPr>
            <a:r>
              <a:rPr b="1" lang="en" sz="2000"/>
              <a:t>In the 12</a:t>
            </a:r>
            <a:r>
              <a:rPr b="1" lang="en" sz="2000">
                <a:solidFill>
                  <a:schemeClr val="dk1"/>
                </a:solidFill>
                <a:highlight>
                  <a:srgbClr val="FFFFFF"/>
                </a:highlight>
              </a:rPr>
              <a:t>°C</a:t>
            </a:r>
            <a:r>
              <a:rPr b="1" lang="en" sz="2000"/>
              <a:t> cultures, the residual concentrations of glucose and ammonia were higher than the 30</a:t>
            </a:r>
            <a:r>
              <a:rPr b="1" lang="en" sz="2000">
                <a:solidFill>
                  <a:schemeClr val="dk1"/>
                </a:solidFill>
                <a:highlight>
                  <a:srgbClr val="FFFFFF"/>
                </a:highlight>
              </a:rPr>
              <a:t>°C</a:t>
            </a:r>
            <a:r>
              <a:rPr b="1" lang="en" sz="2000">
                <a:solidFill>
                  <a:schemeClr val="dk1"/>
                </a:solidFill>
              </a:rPr>
              <a:t> cultures.</a:t>
            </a:r>
          </a:p>
          <a:p>
            <a:pPr indent="-355600" lvl="1" marL="914400">
              <a:spcBef>
                <a:spcPts val="0"/>
              </a:spcBef>
              <a:buClr>
                <a:schemeClr val="dk1"/>
              </a:buClr>
              <a:buSzPct val="100000"/>
              <a:buChar char="○"/>
            </a:pPr>
            <a:r>
              <a:rPr b="1" lang="en" sz="2000">
                <a:solidFill>
                  <a:schemeClr val="dk1"/>
                </a:solidFill>
              </a:rPr>
              <a:t>Residual nutrient concentration is temperature dependent.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15" name="Shape 115"/>
        <p:cNvGrpSpPr/>
        <p:nvPr/>
      </p:nvGrpSpPr>
      <p:grpSpPr>
        <a:xfrm>
          <a:off x="0" y="0"/>
          <a:ext cx="0" cy="0"/>
          <a:chOff x="0" y="0"/>
          <a:chExt cx="0" cy="0"/>
        </a:xfrm>
      </p:grpSpPr>
      <p:sp>
        <p:nvSpPr>
          <p:cNvPr id="116" name="Shape 116"/>
          <p:cNvSpPr txBox="1"/>
          <p:nvPr>
            <p:ph type="title"/>
          </p:nvPr>
        </p:nvSpPr>
        <p:spPr>
          <a:xfrm>
            <a:off x="0" y="240575"/>
            <a:ext cx="9144000" cy="572700"/>
          </a:xfrm>
          <a:prstGeom prst="rect">
            <a:avLst/>
          </a:prstGeom>
        </p:spPr>
        <p:txBody>
          <a:bodyPr anchorCtr="0" anchor="t" bIns="91425" lIns="91425" rIns="91425" tIns="91425">
            <a:noAutofit/>
          </a:bodyPr>
          <a:lstStyle/>
          <a:p>
            <a:pPr lvl="0" algn="ctr">
              <a:spcBef>
                <a:spcPts val="0"/>
              </a:spcBef>
              <a:buClr>
                <a:schemeClr val="dk1"/>
              </a:buClr>
              <a:buSzPct val="39285"/>
              <a:buFont typeface="Arial"/>
              <a:buNone/>
            </a:pPr>
            <a:r>
              <a:rPr b="1" lang="en">
                <a:solidFill>
                  <a:srgbClr val="1155CC"/>
                </a:solidFill>
              </a:rPr>
              <a:t>Less </a:t>
            </a:r>
            <a:r>
              <a:rPr b="1" i="1" lang="en">
                <a:solidFill>
                  <a:srgbClr val="1155CC"/>
                </a:solidFill>
              </a:rPr>
              <a:t>S. cerevisiae</a:t>
            </a:r>
            <a:r>
              <a:rPr b="1" lang="en">
                <a:solidFill>
                  <a:srgbClr val="1155CC"/>
                </a:solidFill>
              </a:rPr>
              <a:t> Growth on Glucose-Limited Media</a:t>
            </a:r>
          </a:p>
        </p:txBody>
      </p:sp>
      <p:pic>
        <p:nvPicPr>
          <p:cNvPr descr="Table 2.png" id="117" name="Shape 117"/>
          <p:cNvPicPr preferRelativeResize="0"/>
          <p:nvPr/>
        </p:nvPicPr>
        <p:blipFill>
          <a:blip r:embed="rId3">
            <a:alphaModFix/>
          </a:blip>
          <a:stretch>
            <a:fillRect/>
          </a:stretch>
        </p:blipFill>
        <p:spPr>
          <a:xfrm>
            <a:off x="271925" y="725599"/>
            <a:ext cx="8600151" cy="2427800"/>
          </a:xfrm>
          <a:prstGeom prst="rect">
            <a:avLst/>
          </a:prstGeom>
          <a:noFill/>
          <a:ln>
            <a:noFill/>
          </a:ln>
        </p:spPr>
      </p:pic>
      <p:sp>
        <p:nvSpPr>
          <p:cNvPr id="118" name="Shape 118"/>
          <p:cNvSpPr txBox="1"/>
          <p:nvPr/>
        </p:nvSpPr>
        <p:spPr>
          <a:xfrm>
            <a:off x="322475" y="2971125"/>
            <a:ext cx="8404200" cy="1338600"/>
          </a:xfrm>
          <a:prstGeom prst="rect">
            <a:avLst/>
          </a:prstGeom>
          <a:noFill/>
          <a:ln>
            <a:noFill/>
          </a:ln>
        </p:spPr>
        <p:txBody>
          <a:bodyPr anchorCtr="0" anchor="t" bIns="91425" lIns="91425" rIns="91425" tIns="91425">
            <a:noAutofit/>
          </a:bodyPr>
          <a:lstStyle/>
          <a:p>
            <a:pPr indent="-342900" lvl="0" marL="457200" rtl="0">
              <a:spcBef>
                <a:spcPts val="0"/>
              </a:spcBef>
              <a:buSzPct val="100000"/>
              <a:buChar char="●"/>
            </a:pPr>
            <a:r>
              <a:rPr b="1" lang="en" sz="1800"/>
              <a:t>There was more yeast growth on the ammonium-limited media.</a:t>
            </a:r>
          </a:p>
          <a:p>
            <a:pPr indent="-342900" lvl="0" marL="457200" rtl="0">
              <a:spcBef>
                <a:spcPts val="0"/>
              </a:spcBef>
              <a:buSzPct val="100000"/>
              <a:buChar char="●"/>
            </a:pPr>
            <a:r>
              <a:rPr b="1" lang="en" sz="1800"/>
              <a:t>Amount of trehalose was equal in the 12</a:t>
            </a:r>
            <a:r>
              <a:rPr b="1" lang="en" sz="2000">
                <a:solidFill>
                  <a:schemeClr val="dk1"/>
                </a:solidFill>
                <a:highlight>
                  <a:srgbClr val="FFFFFF"/>
                </a:highlight>
              </a:rPr>
              <a:t>°C</a:t>
            </a:r>
            <a:r>
              <a:rPr b="1" lang="en" sz="2000"/>
              <a:t> </a:t>
            </a:r>
            <a:r>
              <a:rPr b="1" lang="en" sz="1800"/>
              <a:t>media and slightly higher in the 3</a:t>
            </a:r>
            <a:r>
              <a:rPr b="1" lang="en" sz="2000"/>
              <a:t>0</a:t>
            </a:r>
            <a:r>
              <a:rPr b="1" lang="en" sz="2000">
                <a:solidFill>
                  <a:schemeClr val="dk1"/>
                </a:solidFill>
                <a:highlight>
                  <a:srgbClr val="FFFFFF"/>
                </a:highlight>
              </a:rPr>
              <a:t>°C</a:t>
            </a:r>
            <a:r>
              <a:rPr b="1" lang="en" sz="2000"/>
              <a:t> a</a:t>
            </a:r>
            <a:r>
              <a:rPr b="1" lang="en" sz="1800"/>
              <a:t>mmonium-limited media.</a:t>
            </a:r>
          </a:p>
          <a:p>
            <a:pPr indent="-342900" lvl="0" marL="457200" rtl="0">
              <a:spcBef>
                <a:spcPts val="0"/>
              </a:spcBef>
              <a:buSzPct val="100000"/>
              <a:buChar char="●"/>
            </a:pPr>
            <a:r>
              <a:rPr b="1" lang="en" sz="1800"/>
              <a:t>Overall, yields and fermentation rates were similar in all growth conditions.</a:t>
            </a:r>
          </a:p>
          <a:p>
            <a:pPr indent="-342900" lvl="1" marL="914400" rtl="0">
              <a:spcBef>
                <a:spcPts val="0"/>
              </a:spcBef>
              <a:buSzPct val="100000"/>
              <a:buChar char="○"/>
            </a:pPr>
            <a:r>
              <a:rPr b="1" lang="en" sz="1800"/>
              <a:t>This indicates that the growth temperature did not affect the growth efficiency.</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22" name="Shape 122"/>
        <p:cNvGrpSpPr/>
        <p:nvPr/>
      </p:nvGrpSpPr>
      <p:grpSpPr>
        <a:xfrm>
          <a:off x="0" y="0"/>
          <a:ext cx="0" cy="0"/>
          <a:chOff x="0" y="0"/>
          <a:chExt cx="0" cy="0"/>
        </a:xfrm>
      </p:grpSpPr>
      <p:pic>
        <p:nvPicPr>
          <p:cNvPr descr="Figure 1.png" id="123" name="Shape 123"/>
          <p:cNvPicPr preferRelativeResize="0"/>
          <p:nvPr/>
        </p:nvPicPr>
        <p:blipFill>
          <a:blip r:embed="rId3">
            <a:alphaModFix/>
          </a:blip>
          <a:stretch>
            <a:fillRect/>
          </a:stretch>
        </p:blipFill>
        <p:spPr>
          <a:xfrm>
            <a:off x="152400" y="710199"/>
            <a:ext cx="5122374" cy="4065699"/>
          </a:xfrm>
          <a:prstGeom prst="rect">
            <a:avLst/>
          </a:prstGeom>
          <a:noFill/>
          <a:ln>
            <a:noFill/>
          </a:ln>
        </p:spPr>
      </p:pic>
      <p:sp>
        <p:nvSpPr>
          <p:cNvPr id="124" name="Shape 124"/>
          <p:cNvSpPr txBox="1"/>
          <p:nvPr>
            <p:ph type="title"/>
          </p:nvPr>
        </p:nvSpPr>
        <p:spPr>
          <a:xfrm>
            <a:off x="0" y="219100"/>
            <a:ext cx="9144000" cy="572700"/>
          </a:xfrm>
          <a:prstGeom prst="rect">
            <a:avLst/>
          </a:prstGeom>
        </p:spPr>
        <p:txBody>
          <a:bodyPr anchorCtr="0" anchor="t" bIns="91425" lIns="91425" rIns="91425" tIns="91425">
            <a:noAutofit/>
          </a:bodyPr>
          <a:lstStyle/>
          <a:p>
            <a:pPr lvl="0" algn="ctr">
              <a:spcBef>
                <a:spcPts val="0"/>
              </a:spcBef>
              <a:buNone/>
            </a:pPr>
            <a:r>
              <a:rPr b="1" lang="en">
                <a:solidFill>
                  <a:srgbClr val="1155CC"/>
                </a:solidFill>
              </a:rPr>
              <a:t>Higher Transcription Levels in Ammonium-limited Cultures</a:t>
            </a:r>
          </a:p>
        </p:txBody>
      </p:sp>
      <p:sp>
        <p:nvSpPr>
          <p:cNvPr id="125" name="Shape 125"/>
          <p:cNvSpPr txBox="1"/>
          <p:nvPr/>
        </p:nvSpPr>
        <p:spPr>
          <a:xfrm>
            <a:off x="5487825" y="1172900"/>
            <a:ext cx="3346500" cy="3701700"/>
          </a:xfrm>
          <a:prstGeom prst="rect">
            <a:avLst/>
          </a:prstGeom>
          <a:noFill/>
          <a:ln>
            <a:noFill/>
          </a:ln>
        </p:spPr>
        <p:txBody>
          <a:bodyPr anchorCtr="0" anchor="t" bIns="91425" lIns="91425" rIns="91425" tIns="91425">
            <a:noAutofit/>
          </a:bodyPr>
          <a:lstStyle/>
          <a:p>
            <a:pPr indent="-355600" lvl="0" marL="457200" rtl="0">
              <a:spcBef>
                <a:spcPts val="0"/>
              </a:spcBef>
              <a:buSzPct val="100000"/>
              <a:buChar char="●"/>
            </a:pPr>
            <a:r>
              <a:rPr b="1" lang="en" sz="2000"/>
              <a:t>Of the 1065 genes, 644 genes were down-regulated and 421 up-regulated genes.</a:t>
            </a:r>
          </a:p>
          <a:p>
            <a:pPr indent="-355600" lvl="0" marL="457200">
              <a:spcBef>
                <a:spcPts val="0"/>
              </a:spcBef>
              <a:buSzPct val="100000"/>
              <a:buChar char="●"/>
            </a:pPr>
            <a:r>
              <a:rPr b="1" lang="en" sz="2000"/>
              <a:t>235 genes showed a consistent down-regulation and up-regulation in the glucose-limited and ammonium-limited conditions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29" name="Shape 129"/>
        <p:cNvGrpSpPr/>
        <p:nvPr/>
      </p:nvGrpSpPr>
      <p:grpSpPr>
        <a:xfrm>
          <a:off x="0" y="0"/>
          <a:ext cx="0" cy="0"/>
          <a:chOff x="0" y="0"/>
          <a:chExt cx="0" cy="0"/>
        </a:xfrm>
      </p:grpSpPr>
      <p:pic>
        <p:nvPicPr>
          <p:cNvPr descr="Figure 2A.png" id="130" name="Shape 130"/>
          <p:cNvPicPr preferRelativeResize="0"/>
          <p:nvPr/>
        </p:nvPicPr>
        <p:blipFill>
          <a:blip r:embed="rId3">
            <a:alphaModFix/>
          </a:blip>
          <a:stretch>
            <a:fillRect/>
          </a:stretch>
        </p:blipFill>
        <p:spPr>
          <a:xfrm>
            <a:off x="261208" y="487800"/>
            <a:ext cx="8621590" cy="3308524"/>
          </a:xfrm>
          <a:prstGeom prst="rect">
            <a:avLst/>
          </a:prstGeom>
          <a:noFill/>
          <a:ln>
            <a:noFill/>
          </a:ln>
        </p:spPr>
      </p:pic>
      <p:sp>
        <p:nvSpPr>
          <p:cNvPr id="131" name="Shape 131"/>
          <p:cNvSpPr/>
          <p:nvPr/>
        </p:nvSpPr>
        <p:spPr>
          <a:xfrm>
            <a:off x="4969450" y="1706725"/>
            <a:ext cx="1974000" cy="7242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2" name="Shape 132"/>
          <p:cNvSpPr txBox="1"/>
          <p:nvPr>
            <p:ph type="title"/>
          </p:nvPr>
        </p:nvSpPr>
        <p:spPr>
          <a:xfrm>
            <a:off x="0" y="43250"/>
            <a:ext cx="9144000" cy="572700"/>
          </a:xfrm>
          <a:prstGeom prst="rect">
            <a:avLst/>
          </a:prstGeom>
        </p:spPr>
        <p:txBody>
          <a:bodyPr anchorCtr="0" anchor="t" bIns="91425" lIns="91425" rIns="91425" tIns="91425">
            <a:noAutofit/>
          </a:bodyPr>
          <a:lstStyle/>
          <a:p>
            <a:pPr lvl="0" algn="ctr">
              <a:spcBef>
                <a:spcPts val="0"/>
              </a:spcBef>
              <a:buNone/>
            </a:pPr>
            <a:r>
              <a:rPr b="1" lang="en">
                <a:solidFill>
                  <a:srgbClr val="1155CC"/>
                </a:solidFill>
              </a:rPr>
              <a:t>More Genes Were Induced in the Glucose-Limited Cultures</a:t>
            </a:r>
          </a:p>
        </p:txBody>
      </p:sp>
      <p:sp>
        <p:nvSpPr>
          <p:cNvPr id="133" name="Shape 133"/>
          <p:cNvSpPr/>
          <p:nvPr/>
        </p:nvSpPr>
        <p:spPr>
          <a:xfrm>
            <a:off x="547950" y="1402775"/>
            <a:ext cx="365400" cy="1132500"/>
          </a:xfrm>
          <a:prstGeom prst="rect">
            <a:avLst/>
          </a:prstGeom>
          <a:noFill/>
          <a:ln cap="flat" cmpd="sng" w="2857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4" name="Shape 134"/>
          <p:cNvSpPr/>
          <p:nvPr/>
        </p:nvSpPr>
        <p:spPr>
          <a:xfrm>
            <a:off x="547950" y="2535275"/>
            <a:ext cx="365400" cy="1261200"/>
          </a:xfrm>
          <a:prstGeom prst="rect">
            <a:avLst/>
          </a:prstGeom>
          <a:noFill/>
          <a:ln cap="flat" cmpd="sng" w="2857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5" name="Shape 135"/>
          <p:cNvSpPr txBox="1"/>
          <p:nvPr/>
        </p:nvSpPr>
        <p:spPr>
          <a:xfrm>
            <a:off x="261150" y="3847475"/>
            <a:ext cx="8621700" cy="1186500"/>
          </a:xfrm>
          <a:prstGeom prst="rect">
            <a:avLst/>
          </a:prstGeom>
          <a:noFill/>
          <a:ln>
            <a:noFill/>
          </a:ln>
        </p:spPr>
        <p:txBody>
          <a:bodyPr anchorCtr="0" anchor="t" bIns="91425" lIns="91425" rIns="91425" tIns="91425">
            <a:noAutofit/>
          </a:bodyPr>
          <a:lstStyle/>
          <a:p>
            <a:pPr indent="-355600" lvl="0" marL="457200" rtl="0">
              <a:spcBef>
                <a:spcPts val="0"/>
              </a:spcBef>
              <a:buSzPct val="100000"/>
              <a:buChar char="●"/>
            </a:pPr>
            <a:r>
              <a:rPr b="1" lang="en" sz="2000">
                <a:solidFill>
                  <a:schemeClr val="dk1"/>
                </a:solidFill>
                <a:highlight>
                  <a:srgbClr val="FFFFFF"/>
                </a:highlight>
              </a:rPr>
              <a:t>Temperature-responsive genes were screened for enrichment of specific functional categories.</a:t>
            </a:r>
          </a:p>
          <a:p>
            <a:pPr indent="-355600" lvl="0" marL="457200">
              <a:spcBef>
                <a:spcPts val="0"/>
              </a:spcBef>
              <a:buClr>
                <a:schemeClr val="dk1"/>
              </a:buClr>
              <a:buSzPct val="100000"/>
              <a:buChar char="●"/>
            </a:pPr>
            <a:r>
              <a:rPr b="1" lang="en" sz="2000">
                <a:solidFill>
                  <a:schemeClr val="dk1"/>
                </a:solidFill>
                <a:highlight>
                  <a:srgbClr val="FFFFFF"/>
                </a:highlight>
              </a:rPr>
              <a:t>C-lim cultures showed the most activity in these categories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39" name="Shape 139"/>
        <p:cNvGrpSpPr/>
        <p:nvPr/>
      </p:nvGrpSpPr>
      <p:grpSpPr>
        <a:xfrm>
          <a:off x="0" y="0"/>
          <a:ext cx="0" cy="0"/>
          <a:chOff x="0" y="0"/>
          <a:chExt cx="0" cy="0"/>
        </a:xfrm>
      </p:grpSpPr>
      <p:sp>
        <p:nvSpPr>
          <p:cNvPr id="140" name="Shape 140"/>
          <p:cNvSpPr txBox="1"/>
          <p:nvPr>
            <p:ph type="title"/>
          </p:nvPr>
        </p:nvSpPr>
        <p:spPr>
          <a:xfrm>
            <a:off x="1328200" y="174700"/>
            <a:ext cx="76218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b="1" lang="en">
                <a:solidFill>
                  <a:srgbClr val="1155CC"/>
                </a:solidFill>
              </a:rPr>
              <a:t>Greater Transcriptional Regulation in N-Lim</a:t>
            </a:r>
          </a:p>
        </p:txBody>
      </p:sp>
      <p:pic>
        <p:nvPicPr>
          <p:cNvPr descr="Figure 2B.png" id="141" name="Shape 141"/>
          <p:cNvPicPr preferRelativeResize="0"/>
          <p:nvPr/>
        </p:nvPicPr>
        <p:blipFill>
          <a:blip r:embed="rId3">
            <a:alphaModFix/>
          </a:blip>
          <a:stretch>
            <a:fillRect/>
          </a:stretch>
        </p:blipFill>
        <p:spPr>
          <a:xfrm>
            <a:off x="-86356" y="881287"/>
            <a:ext cx="7197919" cy="4125775"/>
          </a:xfrm>
          <a:prstGeom prst="rect">
            <a:avLst/>
          </a:prstGeom>
          <a:noFill/>
          <a:ln>
            <a:noFill/>
          </a:ln>
        </p:spPr>
      </p:pic>
      <p:pic>
        <p:nvPicPr>
          <p:cNvPr id="142" name="Shape 142"/>
          <p:cNvPicPr preferRelativeResize="0"/>
          <p:nvPr/>
        </p:nvPicPr>
        <p:blipFill>
          <a:blip r:embed="rId4">
            <a:alphaModFix/>
          </a:blip>
          <a:stretch>
            <a:fillRect/>
          </a:stretch>
        </p:blipFill>
        <p:spPr>
          <a:xfrm>
            <a:off x="141250" y="88600"/>
            <a:ext cx="1281924" cy="744899"/>
          </a:xfrm>
          <a:prstGeom prst="rect">
            <a:avLst/>
          </a:prstGeom>
          <a:noFill/>
          <a:ln>
            <a:noFill/>
          </a:ln>
        </p:spPr>
      </p:pic>
      <p:sp>
        <p:nvSpPr>
          <p:cNvPr id="143" name="Shape 143"/>
          <p:cNvSpPr/>
          <p:nvPr/>
        </p:nvSpPr>
        <p:spPr>
          <a:xfrm>
            <a:off x="606375" y="849912"/>
            <a:ext cx="270300" cy="1497600"/>
          </a:xfrm>
          <a:prstGeom prst="rect">
            <a:avLst/>
          </a:prstGeom>
          <a:noFill/>
          <a:ln cap="flat" cmpd="sng" w="28575">
            <a:solidFill>
              <a:schemeClr val="accent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4" name="Shape 144"/>
          <p:cNvSpPr/>
          <p:nvPr/>
        </p:nvSpPr>
        <p:spPr>
          <a:xfrm>
            <a:off x="599525" y="2347512"/>
            <a:ext cx="270300" cy="2659500"/>
          </a:xfrm>
          <a:prstGeom prst="rect">
            <a:avLst/>
          </a:prstGeom>
          <a:noFill/>
          <a:ln cap="flat" cmpd="sng" w="2857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5" name="Shape 145"/>
          <p:cNvSpPr txBox="1"/>
          <p:nvPr/>
        </p:nvSpPr>
        <p:spPr>
          <a:xfrm>
            <a:off x="6616225" y="881300"/>
            <a:ext cx="2444100" cy="3923400"/>
          </a:xfrm>
          <a:prstGeom prst="rect">
            <a:avLst/>
          </a:prstGeom>
          <a:noFill/>
          <a:ln>
            <a:noFill/>
          </a:ln>
        </p:spPr>
        <p:txBody>
          <a:bodyPr anchorCtr="0" anchor="t" bIns="91425" lIns="91425" rIns="91425" tIns="91425">
            <a:noAutofit/>
          </a:bodyPr>
          <a:lstStyle/>
          <a:p>
            <a:pPr indent="-355600" lvl="0" marL="457200">
              <a:spcBef>
                <a:spcPts val="0"/>
              </a:spcBef>
              <a:buSzPct val="100000"/>
              <a:buChar char="●"/>
            </a:pPr>
            <a:r>
              <a:rPr b="1" lang="en" sz="2000"/>
              <a:t>S. cerevisiae in N-lim cultures showed stronger transcriptional regulation in these categories.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49" name="Shape 149"/>
        <p:cNvGrpSpPr/>
        <p:nvPr/>
      </p:nvGrpSpPr>
      <p:grpSpPr>
        <a:xfrm>
          <a:off x="0" y="0"/>
          <a:ext cx="0" cy="0"/>
          <a:chOff x="0" y="0"/>
          <a:chExt cx="0" cy="0"/>
        </a:xfrm>
      </p:grpSpPr>
      <p:sp>
        <p:nvSpPr>
          <p:cNvPr id="150" name="Shape 150"/>
          <p:cNvSpPr txBox="1"/>
          <p:nvPr>
            <p:ph type="title"/>
          </p:nvPr>
        </p:nvSpPr>
        <p:spPr>
          <a:xfrm>
            <a:off x="311700" y="167400"/>
            <a:ext cx="8520600" cy="572700"/>
          </a:xfrm>
          <a:prstGeom prst="rect">
            <a:avLst/>
          </a:prstGeom>
        </p:spPr>
        <p:txBody>
          <a:bodyPr anchorCtr="0" anchor="t" bIns="91425" lIns="91425" rIns="91425" tIns="91425">
            <a:noAutofit/>
          </a:bodyPr>
          <a:lstStyle/>
          <a:p>
            <a:pPr lvl="0" rtl="0" algn="ctr">
              <a:spcBef>
                <a:spcPts val="0"/>
              </a:spcBef>
              <a:buNone/>
            </a:pPr>
            <a:r>
              <a:rPr b="1" lang="en">
                <a:solidFill>
                  <a:srgbClr val="1155CC"/>
                </a:solidFill>
              </a:rPr>
              <a:t>Strong Transcriptional Regulation in Both N-Lim and C-Lim</a:t>
            </a:r>
          </a:p>
        </p:txBody>
      </p:sp>
      <p:pic>
        <p:nvPicPr>
          <p:cNvPr descr="Figure 2C.png" id="151" name="Shape 151"/>
          <p:cNvPicPr preferRelativeResize="0"/>
          <p:nvPr/>
        </p:nvPicPr>
        <p:blipFill>
          <a:blip r:embed="rId3">
            <a:alphaModFix/>
          </a:blip>
          <a:stretch>
            <a:fillRect/>
          </a:stretch>
        </p:blipFill>
        <p:spPr>
          <a:xfrm>
            <a:off x="90050" y="1617674"/>
            <a:ext cx="8832299" cy="2118100"/>
          </a:xfrm>
          <a:prstGeom prst="rect">
            <a:avLst/>
          </a:prstGeom>
          <a:noFill/>
          <a:ln>
            <a:noFill/>
          </a:ln>
        </p:spPr>
      </p:pic>
      <p:pic>
        <p:nvPicPr>
          <p:cNvPr id="152" name="Shape 152"/>
          <p:cNvPicPr preferRelativeResize="0"/>
          <p:nvPr/>
        </p:nvPicPr>
        <p:blipFill>
          <a:blip r:embed="rId4">
            <a:alphaModFix/>
          </a:blip>
          <a:stretch>
            <a:fillRect/>
          </a:stretch>
        </p:blipFill>
        <p:spPr>
          <a:xfrm>
            <a:off x="311700" y="798525"/>
            <a:ext cx="1409700" cy="819150"/>
          </a:xfrm>
          <a:prstGeom prst="rect">
            <a:avLst/>
          </a:prstGeom>
          <a:noFill/>
          <a:ln>
            <a:noFill/>
          </a:ln>
        </p:spPr>
      </p:pic>
      <p:sp>
        <p:nvSpPr>
          <p:cNvPr id="153" name="Shape 153"/>
          <p:cNvSpPr txBox="1"/>
          <p:nvPr/>
        </p:nvSpPr>
        <p:spPr>
          <a:xfrm>
            <a:off x="336075" y="3843025"/>
            <a:ext cx="8321700" cy="1169100"/>
          </a:xfrm>
          <a:prstGeom prst="rect">
            <a:avLst/>
          </a:prstGeom>
          <a:noFill/>
          <a:ln>
            <a:noFill/>
          </a:ln>
        </p:spPr>
        <p:txBody>
          <a:bodyPr anchorCtr="0" anchor="t" bIns="91425" lIns="91425" rIns="91425" tIns="91425">
            <a:noAutofit/>
          </a:bodyPr>
          <a:lstStyle/>
          <a:p>
            <a:pPr indent="-355600" lvl="0" marL="457200">
              <a:spcBef>
                <a:spcPts val="0"/>
              </a:spcBef>
              <a:buSzPct val="100000"/>
              <a:buChar char="●"/>
            </a:pPr>
            <a:r>
              <a:rPr b="1" lang="en" sz="2000"/>
              <a:t>C-lim and N-lim cultures showed similar regulation trends in nuclear export, ribosome biogenesis/assembly, carbohydrate metabolism, and other categories.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57" name="Shape 157"/>
        <p:cNvGrpSpPr/>
        <p:nvPr/>
      </p:nvGrpSpPr>
      <p:grpSpPr>
        <a:xfrm>
          <a:off x="0" y="0"/>
          <a:ext cx="0" cy="0"/>
          <a:chOff x="0" y="0"/>
          <a:chExt cx="0" cy="0"/>
        </a:xfrm>
      </p:grpSpPr>
      <p:pic>
        <p:nvPicPr>
          <p:cNvPr descr="Table 3.png" id="158" name="Shape 158"/>
          <p:cNvPicPr preferRelativeResize="0"/>
          <p:nvPr/>
        </p:nvPicPr>
        <p:blipFill rotWithShape="1">
          <a:blip r:embed="rId3">
            <a:alphaModFix/>
          </a:blip>
          <a:srcRect b="0" l="0" r="0" t="8332"/>
          <a:stretch/>
        </p:blipFill>
        <p:spPr>
          <a:xfrm>
            <a:off x="409150" y="986325"/>
            <a:ext cx="4281924" cy="3995151"/>
          </a:xfrm>
          <a:prstGeom prst="rect">
            <a:avLst/>
          </a:prstGeom>
          <a:noFill/>
          <a:ln>
            <a:noFill/>
          </a:ln>
        </p:spPr>
      </p:pic>
      <p:sp>
        <p:nvSpPr>
          <p:cNvPr id="159" name="Shape 159"/>
          <p:cNvSpPr txBox="1"/>
          <p:nvPr/>
        </p:nvSpPr>
        <p:spPr>
          <a:xfrm>
            <a:off x="4691075" y="1100800"/>
            <a:ext cx="4506600" cy="3766200"/>
          </a:xfrm>
          <a:prstGeom prst="rect">
            <a:avLst/>
          </a:prstGeom>
          <a:noFill/>
          <a:ln>
            <a:noFill/>
          </a:ln>
        </p:spPr>
        <p:txBody>
          <a:bodyPr anchorCtr="0" anchor="t" bIns="91425" lIns="91425" rIns="91425" tIns="91425">
            <a:noAutofit/>
          </a:bodyPr>
          <a:lstStyle/>
          <a:p>
            <a:pPr indent="-355600" lvl="0" marL="457200" rtl="0">
              <a:spcBef>
                <a:spcPts val="0"/>
              </a:spcBef>
              <a:buSzPct val="100000"/>
              <a:buChar char="●"/>
            </a:pPr>
            <a:r>
              <a:rPr b="1" lang="en" sz="2000"/>
              <a:t>There were significantly overrepresented cis-regulatory binding motif in the 5’ upstream regions.</a:t>
            </a:r>
          </a:p>
          <a:p>
            <a:pPr indent="-355600" lvl="0" marL="457200" rtl="0">
              <a:spcBef>
                <a:spcPts val="0"/>
              </a:spcBef>
              <a:buSzPct val="100000"/>
              <a:buChar char="●"/>
            </a:pPr>
            <a:r>
              <a:rPr b="1" lang="en" sz="2000"/>
              <a:t>There were significantly overrepresented promoter elements that bind known transcription factors or transcription factor pairs according to the ChiP-on-chip analysis.</a:t>
            </a:r>
          </a:p>
        </p:txBody>
      </p:sp>
      <p:sp>
        <p:nvSpPr>
          <p:cNvPr id="160" name="Shape 160"/>
          <p:cNvSpPr txBox="1"/>
          <p:nvPr>
            <p:ph type="title"/>
          </p:nvPr>
        </p:nvSpPr>
        <p:spPr>
          <a:xfrm>
            <a:off x="0" y="0"/>
            <a:ext cx="8945700" cy="532200"/>
          </a:xfrm>
          <a:prstGeom prst="rect">
            <a:avLst/>
          </a:prstGeom>
        </p:spPr>
        <p:txBody>
          <a:bodyPr anchorCtr="0" anchor="t" bIns="91425" lIns="91425" rIns="91425" tIns="91425">
            <a:noAutofit/>
          </a:bodyPr>
          <a:lstStyle/>
          <a:p>
            <a:pPr indent="457200" lvl="0" marL="457200" algn="ctr">
              <a:spcBef>
                <a:spcPts val="0"/>
              </a:spcBef>
              <a:buNone/>
            </a:pPr>
            <a:r>
              <a:rPr b="1" lang="en">
                <a:solidFill>
                  <a:srgbClr val="1155CC"/>
                </a:solidFill>
              </a:rPr>
              <a:t>Overall, More Transcription Factors were    Overrepresented</a:t>
            </a:r>
          </a:p>
        </p:txBody>
      </p:sp>
      <p:sp>
        <p:nvSpPr>
          <p:cNvPr id="161" name="Shape 161"/>
          <p:cNvSpPr txBox="1"/>
          <p:nvPr/>
        </p:nvSpPr>
        <p:spPr>
          <a:xfrm>
            <a:off x="379925" y="774375"/>
            <a:ext cx="876600" cy="138900"/>
          </a:xfrm>
          <a:prstGeom prst="rect">
            <a:avLst/>
          </a:prstGeom>
          <a:noFill/>
          <a:ln>
            <a:noFill/>
          </a:ln>
        </p:spPr>
        <p:txBody>
          <a:bodyPr anchorCtr="0" anchor="t" bIns="91425" lIns="91425" rIns="91425" tIns="91425">
            <a:noAutofit/>
          </a:bodyPr>
          <a:lstStyle/>
          <a:p>
            <a:pPr lvl="0">
              <a:spcBef>
                <a:spcPts val="0"/>
              </a:spcBef>
              <a:buNone/>
            </a:pPr>
            <a:r>
              <a:rPr lang="en" sz="1000"/>
              <a:t>Table 3</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65" name="Shape 165"/>
        <p:cNvGrpSpPr/>
        <p:nvPr/>
      </p:nvGrpSpPr>
      <p:grpSpPr>
        <a:xfrm>
          <a:off x="0" y="0"/>
          <a:ext cx="0" cy="0"/>
          <a:chOff x="0" y="0"/>
          <a:chExt cx="0" cy="0"/>
        </a:xfrm>
      </p:grpSpPr>
      <p:sp>
        <p:nvSpPr>
          <p:cNvPr id="166" name="Shape 16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b="1" lang="en">
                <a:solidFill>
                  <a:srgbClr val="1155CC"/>
                </a:solidFill>
              </a:rPr>
              <a:t>Outline</a:t>
            </a:r>
          </a:p>
        </p:txBody>
      </p:sp>
      <p:sp>
        <p:nvSpPr>
          <p:cNvPr id="167" name="Shape 16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55600" lvl="0" marL="457200" rtl="0">
              <a:spcBef>
                <a:spcPts val="0"/>
              </a:spcBef>
              <a:buClr>
                <a:srgbClr val="B7B7B7"/>
              </a:buClr>
              <a:buSzPct val="100000"/>
            </a:pPr>
            <a:r>
              <a:rPr b="1" lang="en" sz="2000">
                <a:solidFill>
                  <a:srgbClr val="B7B7B7"/>
                </a:solidFill>
              </a:rPr>
              <a:t>Background Information</a:t>
            </a:r>
          </a:p>
          <a:p>
            <a:pPr indent="-355600" lvl="0" marL="457200" rtl="0">
              <a:spcBef>
                <a:spcPts val="0"/>
              </a:spcBef>
              <a:buClr>
                <a:srgbClr val="B7B7B7"/>
              </a:buClr>
              <a:buSzPct val="100000"/>
            </a:pPr>
            <a:r>
              <a:rPr b="1" lang="en" sz="2000">
                <a:solidFill>
                  <a:srgbClr val="B7B7B7"/>
                </a:solidFill>
              </a:rPr>
              <a:t>Goal of the Present Study</a:t>
            </a:r>
          </a:p>
          <a:p>
            <a:pPr indent="-355600" lvl="0" marL="457200" rtl="0">
              <a:spcBef>
                <a:spcPts val="0"/>
              </a:spcBef>
              <a:buClr>
                <a:srgbClr val="B7B7B7"/>
              </a:buClr>
              <a:buSzPct val="100000"/>
            </a:pPr>
            <a:r>
              <a:rPr b="1" lang="en" sz="2000">
                <a:solidFill>
                  <a:srgbClr val="B7B7B7"/>
                </a:solidFill>
              </a:rPr>
              <a:t>Methods and Procedures</a:t>
            </a:r>
          </a:p>
          <a:p>
            <a:pPr indent="-355600" lvl="0" marL="457200" rtl="0">
              <a:spcBef>
                <a:spcPts val="0"/>
              </a:spcBef>
              <a:buClr>
                <a:srgbClr val="B7B7B7"/>
              </a:buClr>
              <a:buSzPct val="100000"/>
            </a:pPr>
            <a:r>
              <a:rPr b="1" lang="en" sz="2000">
                <a:solidFill>
                  <a:srgbClr val="B7B7B7"/>
                </a:solidFill>
              </a:rPr>
              <a:t>In chemostat based cultures, nutrient limitation affected the transcriptional regulation of genes at low temperatures.</a:t>
            </a:r>
          </a:p>
          <a:p>
            <a:pPr indent="-355600" lvl="0" marL="457200" rtl="0">
              <a:spcBef>
                <a:spcPts val="0"/>
              </a:spcBef>
              <a:buClr>
                <a:srgbClr val="000000"/>
              </a:buClr>
              <a:buSzPct val="100000"/>
            </a:pPr>
            <a:r>
              <a:rPr b="1" lang="en" sz="2000">
                <a:solidFill>
                  <a:srgbClr val="000000"/>
                </a:solidFill>
              </a:rPr>
              <a:t>Comparing this chemostat study to other batch culture studies revealed inconsistent gene expression.</a:t>
            </a:r>
          </a:p>
          <a:p>
            <a:pPr indent="-355600" lvl="0" marL="457200" rtl="0">
              <a:spcBef>
                <a:spcPts val="0"/>
              </a:spcBef>
              <a:buClr>
                <a:srgbClr val="B7B7B7"/>
              </a:buClr>
              <a:buSzPct val="100000"/>
            </a:pPr>
            <a:r>
              <a:rPr b="1" lang="en" sz="2000">
                <a:solidFill>
                  <a:srgbClr val="B7B7B7"/>
                </a:solidFill>
              </a:rPr>
              <a:t>I</a:t>
            </a:r>
            <a:r>
              <a:rPr b="1" lang="en" sz="2000">
                <a:solidFill>
                  <a:srgbClr val="B7B7B7"/>
                </a:solidFill>
              </a:rPr>
              <a:t>s the environmental stress response (ESR) an obligatory response to growth at low temperatures? </a:t>
            </a:r>
          </a:p>
          <a:p>
            <a:pPr lvl="0" rt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71" name="Shape 171"/>
        <p:cNvGrpSpPr/>
        <p:nvPr/>
      </p:nvGrpSpPr>
      <p:grpSpPr>
        <a:xfrm>
          <a:off x="0" y="0"/>
          <a:ext cx="0" cy="0"/>
          <a:chOff x="0" y="0"/>
          <a:chExt cx="0" cy="0"/>
        </a:xfrm>
      </p:grpSpPr>
      <p:pic>
        <p:nvPicPr>
          <p:cNvPr descr="Figure 3.png" id="172" name="Shape 172"/>
          <p:cNvPicPr preferRelativeResize="0"/>
          <p:nvPr/>
        </p:nvPicPr>
        <p:blipFill>
          <a:blip r:embed="rId3">
            <a:alphaModFix/>
          </a:blip>
          <a:stretch>
            <a:fillRect/>
          </a:stretch>
        </p:blipFill>
        <p:spPr>
          <a:xfrm>
            <a:off x="150300" y="1366599"/>
            <a:ext cx="5581774" cy="3584675"/>
          </a:xfrm>
          <a:prstGeom prst="rect">
            <a:avLst/>
          </a:prstGeom>
          <a:noFill/>
          <a:ln>
            <a:noFill/>
          </a:ln>
        </p:spPr>
      </p:pic>
      <p:sp>
        <p:nvSpPr>
          <p:cNvPr id="173" name="Shape 173"/>
          <p:cNvSpPr txBox="1"/>
          <p:nvPr>
            <p:ph type="title"/>
          </p:nvPr>
        </p:nvSpPr>
        <p:spPr>
          <a:xfrm>
            <a:off x="311700" y="208300"/>
            <a:ext cx="8520600" cy="572700"/>
          </a:xfrm>
          <a:prstGeom prst="rect">
            <a:avLst/>
          </a:prstGeom>
        </p:spPr>
        <p:txBody>
          <a:bodyPr anchorCtr="0" anchor="t" bIns="91425" lIns="91425" rIns="91425" tIns="91425">
            <a:noAutofit/>
          </a:bodyPr>
          <a:lstStyle/>
          <a:p>
            <a:pPr lvl="0" algn="ctr">
              <a:spcBef>
                <a:spcPts val="0"/>
              </a:spcBef>
              <a:buNone/>
            </a:pPr>
            <a:r>
              <a:rPr b="1" lang="en">
                <a:solidFill>
                  <a:srgbClr val="1155CC"/>
                </a:solidFill>
              </a:rPr>
              <a:t>259 Genes Found in Common in Three Batch-Culture Studies</a:t>
            </a:r>
          </a:p>
        </p:txBody>
      </p:sp>
      <p:sp>
        <p:nvSpPr>
          <p:cNvPr id="174" name="Shape 174"/>
          <p:cNvSpPr txBox="1"/>
          <p:nvPr/>
        </p:nvSpPr>
        <p:spPr>
          <a:xfrm>
            <a:off x="5670900" y="1242400"/>
            <a:ext cx="3161400" cy="3434100"/>
          </a:xfrm>
          <a:prstGeom prst="rect">
            <a:avLst/>
          </a:prstGeom>
          <a:noFill/>
          <a:ln>
            <a:noFill/>
          </a:ln>
        </p:spPr>
        <p:txBody>
          <a:bodyPr anchorCtr="0" anchor="t" bIns="91425" lIns="91425" rIns="91425" tIns="91425">
            <a:noAutofit/>
          </a:bodyPr>
          <a:lstStyle/>
          <a:p>
            <a:pPr indent="-355600" lvl="0" marL="457200" rtl="0">
              <a:spcBef>
                <a:spcPts val="0"/>
              </a:spcBef>
              <a:buSzPct val="100000"/>
              <a:buChar char="●"/>
            </a:pPr>
            <a:r>
              <a:rPr b="1" lang="en" sz="2000"/>
              <a:t>V</a:t>
            </a:r>
            <a:r>
              <a:rPr b="1" lang="en" sz="2000"/>
              <a:t>enn diagram compares the genes from the three different batch culture studies.</a:t>
            </a:r>
          </a:p>
          <a:p>
            <a:pPr indent="-355600" lvl="0" marL="457200" rtl="0">
              <a:spcBef>
                <a:spcPts val="0"/>
              </a:spcBef>
              <a:buSzPct val="100000"/>
              <a:buChar char="●"/>
            </a:pPr>
            <a:r>
              <a:rPr b="1" lang="en" sz="2000"/>
              <a:t>Responses of genes was not consistent.</a:t>
            </a:r>
          </a:p>
          <a:p>
            <a:pPr indent="-355600" lvl="0" marL="457200">
              <a:spcBef>
                <a:spcPts val="0"/>
              </a:spcBef>
              <a:buSzPct val="100000"/>
              <a:buChar char="●"/>
            </a:pPr>
            <a:r>
              <a:rPr b="1" lang="en" sz="2000"/>
              <a:t>The heat map shows the transcript ratio of the 259 genes found in common.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78" name="Shape 178"/>
        <p:cNvGrpSpPr/>
        <p:nvPr/>
      </p:nvGrpSpPr>
      <p:grpSpPr>
        <a:xfrm>
          <a:off x="0" y="0"/>
          <a:ext cx="0" cy="0"/>
          <a:chOff x="0" y="0"/>
          <a:chExt cx="0" cy="0"/>
        </a:xfrm>
      </p:grpSpPr>
      <p:sp>
        <p:nvSpPr>
          <p:cNvPr id="179" name="Shape 179"/>
          <p:cNvSpPr txBox="1"/>
          <p:nvPr>
            <p:ph type="title"/>
          </p:nvPr>
        </p:nvSpPr>
        <p:spPr>
          <a:xfrm>
            <a:off x="311700" y="160075"/>
            <a:ext cx="8520600" cy="572700"/>
          </a:xfrm>
          <a:prstGeom prst="rect">
            <a:avLst/>
          </a:prstGeom>
        </p:spPr>
        <p:txBody>
          <a:bodyPr anchorCtr="0" anchor="t" bIns="91425" lIns="91425" rIns="91425" tIns="91425">
            <a:noAutofit/>
          </a:bodyPr>
          <a:lstStyle/>
          <a:p>
            <a:pPr lvl="0" algn="ctr">
              <a:spcBef>
                <a:spcPts val="0"/>
              </a:spcBef>
              <a:buNone/>
            </a:pPr>
            <a:r>
              <a:rPr b="1" lang="en">
                <a:solidFill>
                  <a:srgbClr val="1155CC"/>
                </a:solidFill>
              </a:rPr>
              <a:t>11 Genes Show Consistent Regulation</a:t>
            </a:r>
          </a:p>
        </p:txBody>
      </p:sp>
      <p:pic>
        <p:nvPicPr>
          <p:cNvPr descr="Figure 4.png" id="180" name="Shape 180"/>
          <p:cNvPicPr preferRelativeResize="0"/>
          <p:nvPr/>
        </p:nvPicPr>
        <p:blipFill rotWithShape="1">
          <a:blip r:embed="rId3">
            <a:alphaModFix/>
          </a:blip>
          <a:srcRect b="12457" l="0" r="0" t="0"/>
          <a:stretch/>
        </p:blipFill>
        <p:spPr>
          <a:xfrm>
            <a:off x="-87675" y="900849"/>
            <a:ext cx="5479973" cy="3980575"/>
          </a:xfrm>
          <a:prstGeom prst="rect">
            <a:avLst/>
          </a:prstGeom>
          <a:noFill/>
          <a:ln>
            <a:noFill/>
          </a:ln>
        </p:spPr>
      </p:pic>
      <p:sp>
        <p:nvSpPr>
          <p:cNvPr id="181" name="Shape 181"/>
          <p:cNvSpPr txBox="1"/>
          <p:nvPr/>
        </p:nvSpPr>
        <p:spPr>
          <a:xfrm>
            <a:off x="5464975" y="942500"/>
            <a:ext cx="3579900" cy="3872100"/>
          </a:xfrm>
          <a:prstGeom prst="rect">
            <a:avLst/>
          </a:prstGeom>
          <a:noFill/>
          <a:ln>
            <a:noFill/>
          </a:ln>
        </p:spPr>
        <p:txBody>
          <a:bodyPr anchorCtr="0" anchor="t" bIns="91425" lIns="91425" rIns="91425" tIns="91425">
            <a:noAutofit/>
          </a:bodyPr>
          <a:lstStyle/>
          <a:p>
            <a:pPr indent="-355600" lvl="0" marL="457200" rtl="0">
              <a:spcBef>
                <a:spcPts val="0"/>
              </a:spcBef>
              <a:buSzPct val="100000"/>
              <a:buChar char="●"/>
            </a:pPr>
            <a:r>
              <a:rPr b="1" lang="en" sz="2000"/>
              <a:t>Three genes that were consistently up-regulated are involved in lipid metabolism.</a:t>
            </a:r>
          </a:p>
          <a:p>
            <a:pPr indent="-355600" lvl="1" marL="914400" rtl="0">
              <a:spcBef>
                <a:spcPts val="0"/>
              </a:spcBef>
              <a:buSzPct val="100000"/>
              <a:buChar char="○"/>
            </a:pPr>
            <a:r>
              <a:rPr b="1" lang="en" sz="2000"/>
              <a:t>SFK1, YPC1, and YEL073C</a:t>
            </a:r>
          </a:p>
          <a:p>
            <a:pPr indent="-355600" lvl="0" marL="457200">
              <a:spcBef>
                <a:spcPts val="0"/>
              </a:spcBef>
              <a:buSzPct val="100000"/>
              <a:buChar char="●"/>
            </a:pPr>
            <a:r>
              <a:rPr b="1" lang="en" sz="2000"/>
              <a:t>Three genes that were consistently down-regulated encode transporters.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b="1" lang="en">
                <a:solidFill>
                  <a:srgbClr val="1155CC"/>
                </a:solidFill>
              </a:rPr>
              <a:t>Outline</a:t>
            </a:r>
          </a:p>
        </p:txBody>
      </p:sp>
      <p:sp>
        <p:nvSpPr>
          <p:cNvPr id="62" name="Shape 6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55600" lvl="0" marL="457200" rtl="0">
              <a:spcBef>
                <a:spcPts val="0"/>
              </a:spcBef>
              <a:buClr>
                <a:srgbClr val="000000"/>
              </a:buClr>
              <a:buSzPct val="100000"/>
            </a:pPr>
            <a:r>
              <a:rPr b="1" lang="en" sz="2000">
                <a:solidFill>
                  <a:srgbClr val="000000"/>
                </a:solidFill>
              </a:rPr>
              <a:t>Background Information</a:t>
            </a:r>
          </a:p>
          <a:p>
            <a:pPr indent="-355600" lvl="0" marL="457200" rtl="0">
              <a:spcBef>
                <a:spcPts val="0"/>
              </a:spcBef>
              <a:buClr>
                <a:srgbClr val="000000"/>
              </a:buClr>
              <a:buSzPct val="100000"/>
            </a:pPr>
            <a:r>
              <a:rPr b="1" lang="en" sz="2000">
                <a:solidFill>
                  <a:srgbClr val="000000"/>
                </a:solidFill>
              </a:rPr>
              <a:t>Goal of the Present Study</a:t>
            </a:r>
          </a:p>
          <a:p>
            <a:pPr indent="-355600" lvl="0" marL="457200" rtl="0">
              <a:spcBef>
                <a:spcPts val="0"/>
              </a:spcBef>
              <a:buClr>
                <a:srgbClr val="000000"/>
              </a:buClr>
              <a:buSzPct val="100000"/>
            </a:pPr>
            <a:r>
              <a:rPr b="1" lang="en" sz="2000">
                <a:solidFill>
                  <a:srgbClr val="000000"/>
                </a:solidFill>
              </a:rPr>
              <a:t>Methods and Procedures</a:t>
            </a:r>
          </a:p>
          <a:p>
            <a:pPr indent="-355600" lvl="0" marL="457200" rtl="0">
              <a:spcBef>
                <a:spcPts val="0"/>
              </a:spcBef>
              <a:buClr>
                <a:srgbClr val="000000"/>
              </a:buClr>
              <a:buSzPct val="100000"/>
            </a:pPr>
            <a:r>
              <a:rPr b="1" lang="en" sz="2000">
                <a:solidFill>
                  <a:srgbClr val="000000"/>
                </a:solidFill>
              </a:rPr>
              <a:t>In chemostat based cultures, nutrient limitation affected the transcriptional regulation of genes at low temperatures.</a:t>
            </a:r>
          </a:p>
          <a:p>
            <a:pPr indent="-355600" lvl="0" marL="457200" rtl="0">
              <a:spcBef>
                <a:spcPts val="0"/>
              </a:spcBef>
              <a:buClr>
                <a:srgbClr val="000000"/>
              </a:buClr>
              <a:buSzPct val="100000"/>
            </a:pPr>
            <a:r>
              <a:rPr b="1" lang="en" sz="2000">
                <a:solidFill>
                  <a:srgbClr val="000000"/>
                </a:solidFill>
              </a:rPr>
              <a:t>Comparing this chemostat study to other batch culture studies revealed inconsistent gene expression.</a:t>
            </a:r>
          </a:p>
          <a:p>
            <a:pPr indent="-355600" lvl="0" marL="457200" rtl="0">
              <a:spcBef>
                <a:spcPts val="0"/>
              </a:spcBef>
              <a:buClr>
                <a:srgbClr val="000000"/>
              </a:buClr>
              <a:buSzPct val="100000"/>
            </a:pPr>
            <a:r>
              <a:rPr b="1" lang="en" sz="2000">
                <a:solidFill>
                  <a:schemeClr val="dk1"/>
                </a:solidFill>
              </a:rPr>
              <a:t>Is the environmental stress response (ESR) an obligatory response to growth at low temperatures? </a:t>
            </a:r>
          </a:p>
          <a:p>
            <a:pPr lvl="0" rt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b="1" lang="en">
                <a:solidFill>
                  <a:srgbClr val="1155CC"/>
                </a:solidFill>
              </a:rPr>
              <a:t>More Genes Regulated in Chemostat-Cultures</a:t>
            </a:r>
          </a:p>
        </p:txBody>
      </p:sp>
      <p:pic>
        <p:nvPicPr>
          <p:cNvPr descr="Figure 5.png" id="187" name="Shape 187"/>
          <p:cNvPicPr preferRelativeResize="0"/>
          <p:nvPr/>
        </p:nvPicPr>
        <p:blipFill rotWithShape="1">
          <a:blip r:embed="rId3">
            <a:alphaModFix/>
          </a:blip>
          <a:srcRect b="0" l="34301" r="0" t="0"/>
          <a:stretch/>
        </p:blipFill>
        <p:spPr>
          <a:xfrm>
            <a:off x="193703" y="1169225"/>
            <a:ext cx="5083648" cy="3468924"/>
          </a:xfrm>
          <a:prstGeom prst="rect">
            <a:avLst/>
          </a:prstGeom>
          <a:noFill/>
          <a:ln>
            <a:noFill/>
          </a:ln>
        </p:spPr>
      </p:pic>
      <p:sp>
        <p:nvSpPr>
          <p:cNvPr id="188" name="Shape 188"/>
          <p:cNvSpPr txBox="1"/>
          <p:nvPr/>
        </p:nvSpPr>
        <p:spPr>
          <a:xfrm>
            <a:off x="5509375" y="1017725"/>
            <a:ext cx="3152700" cy="3390000"/>
          </a:xfrm>
          <a:prstGeom prst="rect">
            <a:avLst/>
          </a:prstGeom>
          <a:noFill/>
          <a:ln>
            <a:noFill/>
          </a:ln>
        </p:spPr>
        <p:txBody>
          <a:bodyPr anchorCtr="0" anchor="t" bIns="91425" lIns="91425" rIns="91425" tIns="91425">
            <a:noAutofit/>
          </a:bodyPr>
          <a:lstStyle/>
          <a:p>
            <a:pPr indent="-342900" lvl="0" marL="457200" rtl="0">
              <a:spcBef>
                <a:spcPts val="0"/>
              </a:spcBef>
              <a:buSzPct val="100000"/>
              <a:buChar char="●"/>
            </a:pPr>
            <a:r>
              <a:rPr b="1" lang="en" sz="1800"/>
              <a:t>Genes were taken from Castrillo et al (2007) and Regenberg et al (2006).</a:t>
            </a:r>
          </a:p>
          <a:p>
            <a:pPr indent="-342900" lvl="0" marL="457200" rtl="0">
              <a:spcBef>
                <a:spcPts val="0"/>
              </a:spcBef>
              <a:buSzPct val="100000"/>
              <a:buChar char="●"/>
            </a:pPr>
            <a:r>
              <a:rPr b="1" lang="en" sz="1800"/>
              <a:t> 25% of low-temperature down-regulated genes had altered transcript levels.</a:t>
            </a:r>
          </a:p>
          <a:p>
            <a:pPr indent="-342900" lvl="0" marL="457200">
              <a:spcBef>
                <a:spcPts val="0"/>
              </a:spcBef>
              <a:buSzPct val="100000"/>
              <a:buChar char="●"/>
            </a:pPr>
            <a:r>
              <a:rPr b="1" lang="en" sz="1800"/>
              <a:t>10% of the low-temperature up-regulated genes had altered transcript levels.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92" name="Shape 192"/>
        <p:cNvGrpSpPr/>
        <p:nvPr/>
      </p:nvGrpSpPr>
      <p:grpSpPr>
        <a:xfrm>
          <a:off x="0" y="0"/>
          <a:ext cx="0" cy="0"/>
          <a:chOff x="0" y="0"/>
          <a:chExt cx="0" cy="0"/>
        </a:xfrm>
      </p:grpSpPr>
      <p:sp>
        <p:nvSpPr>
          <p:cNvPr id="193" name="Shape 19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b="1" lang="en">
                <a:solidFill>
                  <a:srgbClr val="1155CC"/>
                </a:solidFill>
              </a:rPr>
              <a:t>Outline</a:t>
            </a:r>
          </a:p>
        </p:txBody>
      </p:sp>
      <p:sp>
        <p:nvSpPr>
          <p:cNvPr id="194" name="Shape 19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55600" lvl="0" marL="457200" rtl="0">
              <a:spcBef>
                <a:spcPts val="0"/>
              </a:spcBef>
              <a:buClr>
                <a:srgbClr val="B7B7B7"/>
              </a:buClr>
              <a:buSzPct val="100000"/>
            </a:pPr>
            <a:r>
              <a:rPr b="1" lang="en" sz="2000">
                <a:solidFill>
                  <a:srgbClr val="B7B7B7"/>
                </a:solidFill>
              </a:rPr>
              <a:t>Background Information</a:t>
            </a:r>
          </a:p>
          <a:p>
            <a:pPr indent="-355600" lvl="0" marL="457200" rtl="0">
              <a:spcBef>
                <a:spcPts val="0"/>
              </a:spcBef>
              <a:buClr>
                <a:srgbClr val="B7B7B7"/>
              </a:buClr>
              <a:buSzPct val="100000"/>
            </a:pPr>
            <a:r>
              <a:rPr b="1" lang="en" sz="2000">
                <a:solidFill>
                  <a:srgbClr val="B7B7B7"/>
                </a:solidFill>
              </a:rPr>
              <a:t>Goal of the Present Study</a:t>
            </a:r>
          </a:p>
          <a:p>
            <a:pPr indent="-355600" lvl="0" marL="457200" rtl="0">
              <a:spcBef>
                <a:spcPts val="0"/>
              </a:spcBef>
              <a:buClr>
                <a:srgbClr val="B7B7B7"/>
              </a:buClr>
              <a:buSzPct val="100000"/>
            </a:pPr>
            <a:r>
              <a:rPr b="1" lang="en" sz="2000">
                <a:solidFill>
                  <a:srgbClr val="B7B7B7"/>
                </a:solidFill>
              </a:rPr>
              <a:t>Methods and Procedures</a:t>
            </a:r>
          </a:p>
          <a:p>
            <a:pPr indent="-355600" lvl="0" marL="457200" rtl="0">
              <a:spcBef>
                <a:spcPts val="0"/>
              </a:spcBef>
              <a:buClr>
                <a:srgbClr val="B7B7B7"/>
              </a:buClr>
              <a:buSzPct val="100000"/>
            </a:pPr>
            <a:r>
              <a:rPr b="1" lang="en" sz="2000">
                <a:solidFill>
                  <a:srgbClr val="B7B7B7"/>
                </a:solidFill>
              </a:rPr>
              <a:t>In chemostat based cultures, nutrient limitation affected the transcriptional regulation of genes at low temperatures.</a:t>
            </a:r>
          </a:p>
          <a:p>
            <a:pPr indent="-355600" lvl="0" marL="457200" rtl="0">
              <a:spcBef>
                <a:spcPts val="0"/>
              </a:spcBef>
              <a:buClr>
                <a:srgbClr val="B7B7B7"/>
              </a:buClr>
              <a:buSzPct val="100000"/>
            </a:pPr>
            <a:r>
              <a:rPr b="1" lang="en" sz="2000">
                <a:solidFill>
                  <a:srgbClr val="B7B7B7"/>
                </a:solidFill>
              </a:rPr>
              <a:t>Comparing this chemostat study to other batch culture studies revealed inconsistent gene expression.</a:t>
            </a:r>
          </a:p>
          <a:p>
            <a:pPr indent="-355600" lvl="0" marL="457200" rtl="0">
              <a:spcBef>
                <a:spcPts val="0"/>
              </a:spcBef>
              <a:buClr>
                <a:srgbClr val="000000"/>
              </a:buClr>
              <a:buSzPct val="100000"/>
            </a:pPr>
            <a:r>
              <a:rPr b="1" lang="en" sz="2000">
                <a:solidFill>
                  <a:schemeClr val="dk1"/>
                </a:solidFill>
              </a:rPr>
              <a:t>Is the environmental stress response (ESR) an obligatory response to growth at low temperatures? </a:t>
            </a:r>
          </a:p>
          <a:p>
            <a:pPr lvl="0" rt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98" name="Shape 198"/>
        <p:cNvGrpSpPr/>
        <p:nvPr/>
      </p:nvGrpSpPr>
      <p:grpSpPr>
        <a:xfrm>
          <a:off x="0" y="0"/>
          <a:ext cx="0" cy="0"/>
          <a:chOff x="0" y="0"/>
          <a:chExt cx="0" cy="0"/>
        </a:xfrm>
      </p:grpSpPr>
      <p:sp>
        <p:nvSpPr>
          <p:cNvPr id="199" name="Shape 199"/>
          <p:cNvSpPr txBox="1"/>
          <p:nvPr>
            <p:ph type="title"/>
          </p:nvPr>
        </p:nvSpPr>
        <p:spPr>
          <a:xfrm>
            <a:off x="58050" y="220525"/>
            <a:ext cx="9027900" cy="572700"/>
          </a:xfrm>
          <a:prstGeom prst="rect">
            <a:avLst/>
          </a:prstGeom>
        </p:spPr>
        <p:txBody>
          <a:bodyPr anchorCtr="0" anchor="t" bIns="91425" lIns="91425" rIns="91425" tIns="91425">
            <a:noAutofit/>
          </a:bodyPr>
          <a:lstStyle/>
          <a:p>
            <a:pPr lvl="0" algn="ctr">
              <a:spcBef>
                <a:spcPts val="0"/>
              </a:spcBef>
              <a:buNone/>
            </a:pPr>
            <a:r>
              <a:rPr b="1" lang="en">
                <a:solidFill>
                  <a:srgbClr val="1155CC"/>
                </a:solidFill>
              </a:rPr>
              <a:t>Extensive Overlap between the ESR Genes and the Genes in the Batch-Cultures</a:t>
            </a:r>
          </a:p>
        </p:txBody>
      </p:sp>
      <p:pic>
        <p:nvPicPr>
          <p:cNvPr descr="Figure 6.png" id="200" name="Shape 200"/>
          <p:cNvPicPr preferRelativeResize="0"/>
          <p:nvPr/>
        </p:nvPicPr>
        <p:blipFill rotWithShape="1">
          <a:blip r:embed="rId3">
            <a:alphaModFix/>
          </a:blip>
          <a:srcRect b="50884" l="0" r="0" t="0"/>
          <a:stretch/>
        </p:blipFill>
        <p:spPr>
          <a:xfrm>
            <a:off x="1915975" y="1212075"/>
            <a:ext cx="5312054" cy="2026400"/>
          </a:xfrm>
          <a:prstGeom prst="rect">
            <a:avLst/>
          </a:prstGeom>
          <a:noFill/>
          <a:ln>
            <a:noFill/>
          </a:ln>
        </p:spPr>
      </p:pic>
      <p:sp>
        <p:nvSpPr>
          <p:cNvPr id="201" name="Shape 201"/>
          <p:cNvSpPr txBox="1"/>
          <p:nvPr/>
        </p:nvSpPr>
        <p:spPr>
          <a:xfrm>
            <a:off x="197850" y="3297225"/>
            <a:ext cx="8888100" cy="1506300"/>
          </a:xfrm>
          <a:prstGeom prst="rect">
            <a:avLst/>
          </a:prstGeom>
          <a:noFill/>
          <a:ln>
            <a:noFill/>
          </a:ln>
        </p:spPr>
        <p:txBody>
          <a:bodyPr anchorCtr="0" anchor="t" bIns="91425" lIns="91425" rIns="91425" tIns="91425">
            <a:noAutofit/>
          </a:bodyPr>
          <a:lstStyle/>
          <a:p>
            <a:pPr indent="-355600" lvl="0" marL="457200" rtl="0">
              <a:spcBef>
                <a:spcPts val="0"/>
              </a:spcBef>
              <a:buSzPct val="100000"/>
              <a:buChar char="●"/>
            </a:pPr>
            <a:r>
              <a:rPr b="1" lang="en" sz="2000"/>
              <a:t>50% of consistently low-temperature up-regulated genes and 13% of low-temperature down-regulated genes found in the batch-culture studies were found in the ESR genes from Gasch et al. (2000)</a:t>
            </a:r>
          </a:p>
          <a:p>
            <a:pPr indent="-355600" lvl="0" marL="457200" rtl="0">
              <a:spcBef>
                <a:spcPts val="0"/>
              </a:spcBef>
              <a:buSzPct val="100000"/>
              <a:buChar char="●"/>
            </a:pPr>
            <a:r>
              <a:rPr b="1" lang="en" sz="2000"/>
              <a:t>Proposed that the ESR mechanism becomes induced with the growth temperature is decreased.</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05" name="Shape 205"/>
        <p:cNvGrpSpPr/>
        <p:nvPr/>
      </p:nvGrpSpPr>
      <p:grpSpPr>
        <a:xfrm>
          <a:off x="0" y="0"/>
          <a:ext cx="0" cy="0"/>
          <a:chOff x="0" y="0"/>
          <a:chExt cx="0" cy="0"/>
        </a:xfrm>
      </p:grpSpPr>
      <p:sp>
        <p:nvSpPr>
          <p:cNvPr id="206" name="Shape 206"/>
          <p:cNvSpPr txBox="1"/>
          <p:nvPr>
            <p:ph type="title"/>
          </p:nvPr>
        </p:nvSpPr>
        <p:spPr>
          <a:xfrm>
            <a:off x="311700" y="147875"/>
            <a:ext cx="8520600" cy="572700"/>
          </a:xfrm>
          <a:prstGeom prst="rect">
            <a:avLst/>
          </a:prstGeom>
        </p:spPr>
        <p:txBody>
          <a:bodyPr anchorCtr="0" anchor="t" bIns="91425" lIns="91425" rIns="91425" tIns="91425">
            <a:noAutofit/>
          </a:bodyPr>
          <a:lstStyle/>
          <a:p>
            <a:pPr lvl="0" rtl="0">
              <a:spcBef>
                <a:spcPts val="0"/>
              </a:spcBef>
              <a:buNone/>
            </a:pPr>
            <a:r>
              <a:rPr b="1" lang="en">
                <a:solidFill>
                  <a:srgbClr val="1155CC"/>
                </a:solidFill>
              </a:rPr>
              <a:t>Comparison of Gene Regulation in the Gasch et al. (2000) and the Chemostat Cultures</a:t>
            </a:r>
          </a:p>
        </p:txBody>
      </p:sp>
      <p:pic>
        <p:nvPicPr>
          <p:cNvPr descr="Figure 6.png" id="207" name="Shape 207"/>
          <p:cNvPicPr preferRelativeResize="0"/>
          <p:nvPr/>
        </p:nvPicPr>
        <p:blipFill rotWithShape="1">
          <a:blip r:embed="rId3">
            <a:alphaModFix/>
          </a:blip>
          <a:srcRect b="7609" l="0" r="0" t="49567"/>
          <a:stretch/>
        </p:blipFill>
        <p:spPr>
          <a:xfrm>
            <a:off x="780312" y="1088799"/>
            <a:ext cx="7255473" cy="2413201"/>
          </a:xfrm>
          <a:prstGeom prst="rect">
            <a:avLst/>
          </a:prstGeom>
          <a:noFill/>
          <a:ln>
            <a:noFill/>
          </a:ln>
        </p:spPr>
      </p:pic>
      <p:sp>
        <p:nvSpPr>
          <p:cNvPr id="208" name="Shape 208"/>
          <p:cNvSpPr txBox="1"/>
          <p:nvPr/>
        </p:nvSpPr>
        <p:spPr>
          <a:xfrm>
            <a:off x="204450" y="3572475"/>
            <a:ext cx="8769900" cy="1388100"/>
          </a:xfrm>
          <a:prstGeom prst="rect">
            <a:avLst/>
          </a:prstGeom>
          <a:noFill/>
          <a:ln>
            <a:noFill/>
          </a:ln>
        </p:spPr>
        <p:txBody>
          <a:bodyPr anchorCtr="0" anchor="t" bIns="91425" lIns="91425" rIns="91425" tIns="91425">
            <a:noAutofit/>
          </a:bodyPr>
          <a:lstStyle/>
          <a:p>
            <a:pPr indent="-355600" lvl="0" marL="457200" rtl="0">
              <a:spcBef>
                <a:spcPts val="0"/>
              </a:spcBef>
              <a:buSzPct val="100000"/>
              <a:buChar char="●"/>
            </a:pPr>
            <a:r>
              <a:rPr b="1" lang="en" sz="2000"/>
              <a:t>233 genes up-regulated and down-regulated in the study by Gasch et al. (2000) had an opposite </a:t>
            </a:r>
            <a:r>
              <a:rPr b="1" lang="en" sz="2000"/>
              <a:t>transcriptional</a:t>
            </a:r>
            <a:r>
              <a:rPr b="1" lang="en" sz="2000"/>
              <a:t> response in the low-temperature chemostat cultures.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12" name="Shape 212"/>
        <p:cNvGrpSpPr/>
        <p:nvPr/>
      </p:nvGrpSpPr>
      <p:grpSpPr>
        <a:xfrm>
          <a:off x="0" y="0"/>
          <a:ext cx="0" cy="0"/>
          <a:chOff x="0" y="0"/>
          <a:chExt cx="0" cy="0"/>
        </a:xfrm>
      </p:grpSpPr>
      <p:sp>
        <p:nvSpPr>
          <p:cNvPr id="213" name="Shape 213"/>
          <p:cNvSpPr txBox="1"/>
          <p:nvPr>
            <p:ph type="title"/>
          </p:nvPr>
        </p:nvSpPr>
        <p:spPr>
          <a:xfrm>
            <a:off x="340925" y="211225"/>
            <a:ext cx="8520600" cy="572700"/>
          </a:xfrm>
          <a:prstGeom prst="rect">
            <a:avLst/>
          </a:prstGeom>
        </p:spPr>
        <p:txBody>
          <a:bodyPr anchorCtr="0" anchor="t" bIns="91425" lIns="91425" rIns="91425" tIns="91425">
            <a:noAutofit/>
          </a:bodyPr>
          <a:lstStyle/>
          <a:p>
            <a:pPr lvl="0" algn="ctr">
              <a:spcBef>
                <a:spcPts val="0"/>
              </a:spcBef>
              <a:buNone/>
            </a:pPr>
            <a:r>
              <a:rPr b="1" lang="en">
                <a:solidFill>
                  <a:srgbClr val="1155CC"/>
                </a:solidFill>
              </a:rPr>
              <a:t>Chemostat Cultures Offer a New Perspective on Transcriptional Regulation at Low Temperatures</a:t>
            </a:r>
          </a:p>
        </p:txBody>
      </p:sp>
      <p:sp>
        <p:nvSpPr>
          <p:cNvPr id="214" name="Shape 21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55600" lvl="0" marL="457200" rtl="0">
              <a:spcBef>
                <a:spcPts val="0"/>
              </a:spcBef>
              <a:buClr>
                <a:srgbClr val="000000"/>
              </a:buClr>
              <a:buSzPct val="100000"/>
            </a:pPr>
            <a:r>
              <a:rPr b="1" lang="en" sz="2000">
                <a:solidFill>
                  <a:srgbClr val="000000"/>
                </a:solidFill>
              </a:rPr>
              <a:t>Genes that were consistently up- or down-regulated in both the batch cultures and the chemostat cultures coded for crucial cell functions</a:t>
            </a:r>
          </a:p>
          <a:p>
            <a:pPr indent="-355600" lvl="0" marL="457200" rtl="0">
              <a:spcBef>
                <a:spcPts val="0"/>
              </a:spcBef>
              <a:buClr>
                <a:srgbClr val="000000"/>
              </a:buClr>
              <a:buSzPct val="100000"/>
            </a:pPr>
            <a:r>
              <a:rPr b="1" lang="en" sz="2000">
                <a:solidFill>
                  <a:srgbClr val="000000"/>
                </a:solidFill>
              </a:rPr>
              <a:t>Prior studies had different results because they used batch-cultures and Tai et al. (2007) used chemostat-cultures.</a:t>
            </a:r>
          </a:p>
          <a:p>
            <a:pPr indent="-355600" lvl="0" marL="457200" rtl="0">
              <a:spcBef>
                <a:spcPts val="0"/>
              </a:spcBef>
              <a:buClr>
                <a:srgbClr val="000000"/>
              </a:buClr>
              <a:buSzPct val="100000"/>
            </a:pPr>
            <a:r>
              <a:rPr b="1" lang="en" sz="2000">
                <a:solidFill>
                  <a:srgbClr val="000000"/>
                </a:solidFill>
              </a:rPr>
              <a:t>ESR is not the main response to low temperatures.</a:t>
            </a:r>
          </a:p>
          <a:p>
            <a:pPr indent="-355600" lvl="0" marL="457200">
              <a:spcBef>
                <a:spcPts val="0"/>
              </a:spcBef>
              <a:buClr>
                <a:srgbClr val="000000"/>
              </a:buClr>
              <a:buSzPct val="100000"/>
            </a:pPr>
            <a:r>
              <a:rPr b="1" lang="en" sz="2000">
                <a:solidFill>
                  <a:srgbClr val="000000"/>
                </a:solidFill>
              </a:rPr>
              <a:t>Transcriptional responses to low-temperature and low specific growth rate can be dissected by the use of chemostat cultures.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18" name="Shape 218"/>
        <p:cNvGrpSpPr/>
        <p:nvPr/>
      </p:nvGrpSpPr>
      <p:grpSpPr>
        <a:xfrm>
          <a:off x="0" y="0"/>
          <a:ext cx="0" cy="0"/>
          <a:chOff x="0" y="0"/>
          <a:chExt cx="0" cy="0"/>
        </a:xfrm>
      </p:grpSpPr>
      <p:sp>
        <p:nvSpPr>
          <p:cNvPr id="219" name="Shape 219"/>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b="1" lang="en">
                <a:solidFill>
                  <a:srgbClr val="1155CC"/>
                </a:solidFill>
              </a:rPr>
              <a:t>Works Cited</a:t>
            </a:r>
          </a:p>
        </p:txBody>
      </p:sp>
      <p:sp>
        <p:nvSpPr>
          <p:cNvPr id="220" name="Shape 22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55600" lvl="0" marL="457200" rtl="0">
              <a:lnSpc>
                <a:spcPct val="100000"/>
              </a:lnSpc>
              <a:spcBef>
                <a:spcPts val="0"/>
              </a:spcBef>
              <a:spcAft>
                <a:spcPts val="0"/>
              </a:spcAft>
              <a:buClr>
                <a:srgbClr val="000000"/>
              </a:buClr>
              <a:buSzPct val="100000"/>
            </a:pPr>
            <a:r>
              <a:rPr b="1" lang="en" sz="2000">
                <a:solidFill>
                  <a:srgbClr val="000000"/>
                </a:solidFill>
              </a:rPr>
              <a:t>Tai, S. L., Daran-Lapujade, P., Walsh, M. C., Pronk, J. T., &amp; Daran, J. M. (2007). Acclimation of Saccharomyces cerevisiae to low temperature: a chemostat-based transcriptome analysis. </a:t>
            </a:r>
            <a:r>
              <a:rPr b="1" i="1" lang="en" sz="2000">
                <a:solidFill>
                  <a:srgbClr val="000000"/>
                </a:solidFill>
              </a:rPr>
              <a:t>Molecular biology of the cell, 18</a:t>
            </a:r>
            <a:r>
              <a:rPr b="1" lang="en" sz="2000">
                <a:solidFill>
                  <a:srgbClr val="000000"/>
                </a:solidFill>
              </a:rPr>
              <a:t>(12), 5100-5112.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24" name="Shape 224"/>
        <p:cNvGrpSpPr/>
        <p:nvPr/>
      </p:nvGrpSpPr>
      <p:grpSpPr>
        <a:xfrm>
          <a:off x="0" y="0"/>
          <a:ext cx="0" cy="0"/>
          <a:chOff x="0" y="0"/>
          <a:chExt cx="0" cy="0"/>
        </a:xfrm>
      </p:grpSpPr>
      <p:sp>
        <p:nvSpPr>
          <p:cNvPr id="225" name="Shape 225"/>
          <p:cNvSpPr txBox="1"/>
          <p:nvPr>
            <p:ph type="title"/>
          </p:nvPr>
        </p:nvSpPr>
        <p:spPr>
          <a:xfrm>
            <a:off x="311700" y="459625"/>
            <a:ext cx="8520600" cy="572700"/>
          </a:xfrm>
          <a:prstGeom prst="rect">
            <a:avLst/>
          </a:prstGeom>
        </p:spPr>
        <p:txBody>
          <a:bodyPr anchorCtr="0" anchor="t" bIns="91425" lIns="91425" rIns="91425" tIns="91425">
            <a:noAutofit/>
          </a:bodyPr>
          <a:lstStyle/>
          <a:p>
            <a:pPr lvl="0" algn="ctr">
              <a:spcBef>
                <a:spcPts val="0"/>
              </a:spcBef>
              <a:buNone/>
            </a:pPr>
            <a:r>
              <a:rPr b="1" lang="en">
                <a:solidFill>
                  <a:srgbClr val="1155CC"/>
                </a:solidFill>
              </a:rPr>
              <a:t>Acknowledgments </a:t>
            </a:r>
          </a:p>
        </p:txBody>
      </p:sp>
      <p:sp>
        <p:nvSpPr>
          <p:cNvPr id="226" name="Shape 22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b="1" lang="en" sz="3000">
                <a:solidFill>
                  <a:srgbClr val="000000"/>
                </a:solidFill>
              </a:rPr>
              <a:t>Dr. Kam Dahlquist</a:t>
            </a:r>
          </a:p>
          <a:p>
            <a:pPr lvl="0" rtl="0">
              <a:spcBef>
                <a:spcPts val="0"/>
              </a:spcBef>
              <a:buNone/>
            </a:pPr>
            <a:r>
              <a:rPr b="1" lang="en" sz="3000">
                <a:solidFill>
                  <a:srgbClr val="000000"/>
                </a:solidFill>
              </a:rPr>
              <a:t>Dr. Ben Fitzpatrick</a:t>
            </a:r>
          </a:p>
          <a:p>
            <a:pPr lvl="0" rtl="0">
              <a:spcBef>
                <a:spcPts val="0"/>
              </a:spcBef>
              <a:buNone/>
            </a:pPr>
            <a:r>
              <a:rPr b="1" lang="en" sz="3000">
                <a:solidFill>
                  <a:srgbClr val="000000"/>
                </a:solidFill>
              </a:rPr>
              <a:t>LMU Department of Biology</a:t>
            </a:r>
          </a:p>
          <a:p>
            <a:pPr lvl="0">
              <a:spcBef>
                <a:spcPts val="0"/>
              </a:spcBef>
              <a:buNone/>
            </a:pPr>
            <a:r>
              <a:rPr b="1" lang="en" sz="3000">
                <a:solidFill>
                  <a:srgbClr val="000000"/>
                </a:solidFill>
              </a:rPr>
              <a:t>LMU Department of Mathematics</a:t>
            </a:r>
          </a:p>
        </p:txBody>
      </p:sp>
      <p:pic>
        <p:nvPicPr>
          <p:cNvPr id="227" name="Shape 227"/>
          <p:cNvPicPr preferRelativeResize="0"/>
          <p:nvPr/>
        </p:nvPicPr>
        <p:blipFill>
          <a:blip r:embed="rId3">
            <a:alphaModFix/>
          </a:blip>
          <a:stretch>
            <a:fillRect/>
          </a:stretch>
        </p:blipFill>
        <p:spPr>
          <a:xfrm>
            <a:off x="6138025" y="1152487"/>
            <a:ext cx="2694275" cy="1452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b="1" lang="en">
                <a:solidFill>
                  <a:srgbClr val="1155CC"/>
                </a:solidFill>
              </a:rPr>
              <a:t>Outline</a:t>
            </a:r>
          </a:p>
        </p:txBody>
      </p:sp>
      <p:sp>
        <p:nvSpPr>
          <p:cNvPr id="68" name="Shape 6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55600" lvl="0" marL="457200" rtl="0">
              <a:spcBef>
                <a:spcPts val="0"/>
              </a:spcBef>
              <a:buClr>
                <a:srgbClr val="000000"/>
              </a:buClr>
              <a:buSzPct val="100000"/>
            </a:pPr>
            <a:r>
              <a:rPr b="1" lang="en" sz="2000">
                <a:solidFill>
                  <a:srgbClr val="000000"/>
                </a:solidFill>
              </a:rPr>
              <a:t>Background Information</a:t>
            </a:r>
          </a:p>
          <a:p>
            <a:pPr indent="-355600" lvl="0" marL="457200" rtl="0">
              <a:spcBef>
                <a:spcPts val="0"/>
              </a:spcBef>
              <a:buClr>
                <a:srgbClr val="B7B7B7"/>
              </a:buClr>
              <a:buSzPct val="100000"/>
            </a:pPr>
            <a:r>
              <a:rPr b="1" lang="en" sz="2000">
                <a:solidFill>
                  <a:srgbClr val="B7B7B7"/>
                </a:solidFill>
              </a:rPr>
              <a:t>Goal of the Present Study</a:t>
            </a:r>
          </a:p>
          <a:p>
            <a:pPr indent="-355600" lvl="0" marL="457200" rtl="0">
              <a:spcBef>
                <a:spcPts val="0"/>
              </a:spcBef>
              <a:buClr>
                <a:srgbClr val="B7B7B7"/>
              </a:buClr>
              <a:buSzPct val="100000"/>
            </a:pPr>
            <a:r>
              <a:rPr b="1" lang="en" sz="2000">
                <a:solidFill>
                  <a:srgbClr val="B7B7B7"/>
                </a:solidFill>
              </a:rPr>
              <a:t>Methods and Procedures</a:t>
            </a:r>
          </a:p>
          <a:p>
            <a:pPr indent="-355600" lvl="0" marL="457200" rtl="0">
              <a:spcBef>
                <a:spcPts val="0"/>
              </a:spcBef>
              <a:buClr>
                <a:srgbClr val="B7B7B7"/>
              </a:buClr>
              <a:buSzPct val="100000"/>
            </a:pPr>
            <a:r>
              <a:rPr b="1" lang="en" sz="2000">
                <a:solidFill>
                  <a:srgbClr val="B7B7B7"/>
                </a:solidFill>
              </a:rPr>
              <a:t>In chemostat based cultures, nutrient limitation affected the transcriptional regulation of genes at low temperatures.</a:t>
            </a:r>
          </a:p>
          <a:p>
            <a:pPr indent="-355600" lvl="0" marL="457200" rtl="0">
              <a:spcBef>
                <a:spcPts val="0"/>
              </a:spcBef>
              <a:buClr>
                <a:srgbClr val="B7B7B7"/>
              </a:buClr>
              <a:buSzPct val="100000"/>
            </a:pPr>
            <a:r>
              <a:rPr b="1" lang="en" sz="2000">
                <a:solidFill>
                  <a:srgbClr val="B7B7B7"/>
                </a:solidFill>
              </a:rPr>
              <a:t>Comparing this chemostat study to other batch culture studies revealed inconsistent gene expression.</a:t>
            </a:r>
          </a:p>
          <a:p>
            <a:pPr indent="-355600" lvl="0" marL="457200" rtl="0">
              <a:spcBef>
                <a:spcPts val="0"/>
              </a:spcBef>
              <a:buClr>
                <a:srgbClr val="B7B7B7"/>
              </a:buClr>
              <a:buSzPct val="100000"/>
            </a:pPr>
            <a:r>
              <a:rPr b="1" lang="en" sz="2000">
                <a:solidFill>
                  <a:srgbClr val="B7B7B7"/>
                </a:solidFill>
              </a:rPr>
              <a:t>Is the environmental stress response (ESR) an obligatory response to growth at low temperatures? </a:t>
            </a:r>
          </a:p>
          <a:p>
            <a:pPr lvl="0" rt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b="1" lang="en">
                <a:solidFill>
                  <a:srgbClr val="1155CC"/>
                </a:solidFill>
              </a:rPr>
              <a:t>Background Information</a:t>
            </a:r>
          </a:p>
        </p:txBody>
      </p:sp>
      <p:sp>
        <p:nvSpPr>
          <p:cNvPr id="74" name="Shape 7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55600" lvl="0" marL="457200" rtl="0">
              <a:spcBef>
                <a:spcPts val="0"/>
              </a:spcBef>
              <a:buClr>
                <a:srgbClr val="000000"/>
              </a:buClr>
              <a:buSzPct val="100000"/>
            </a:pPr>
            <a:r>
              <a:rPr b="1" lang="en" sz="2000">
                <a:solidFill>
                  <a:srgbClr val="000000"/>
                </a:solidFill>
              </a:rPr>
              <a:t>Temperature fluctuations are an evitable environmental factor that affects all organisms.</a:t>
            </a:r>
          </a:p>
          <a:p>
            <a:pPr indent="-355600" lvl="0" marL="457200" rtl="0">
              <a:spcBef>
                <a:spcPts val="0"/>
              </a:spcBef>
              <a:buClr>
                <a:srgbClr val="000000"/>
              </a:buClr>
              <a:buSzPct val="100000"/>
            </a:pPr>
            <a:r>
              <a:rPr b="1" lang="en" sz="2000">
                <a:solidFill>
                  <a:srgbClr val="000000"/>
                </a:solidFill>
              </a:rPr>
              <a:t>Sudden exposure to environmental changes will trigger a dynamic stress-response called adaptation.</a:t>
            </a:r>
          </a:p>
          <a:p>
            <a:pPr indent="-355600" lvl="0" marL="457200" rtl="0">
              <a:spcBef>
                <a:spcPts val="0"/>
              </a:spcBef>
              <a:buClr>
                <a:srgbClr val="000000"/>
              </a:buClr>
              <a:buSzPct val="100000"/>
            </a:pPr>
            <a:r>
              <a:rPr b="1" lang="en" sz="2000">
                <a:solidFill>
                  <a:srgbClr val="000000"/>
                </a:solidFill>
              </a:rPr>
              <a:t> Prolonged exposure to nonlethal stimuli leads to acclimation.</a:t>
            </a:r>
          </a:p>
          <a:p>
            <a:pPr indent="-355600" lvl="0" marL="457200" rtl="0">
              <a:spcBef>
                <a:spcPts val="0"/>
              </a:spcBef>
              <a:buClr>
                <a:srgbClr val="000000"/>
              </a:buClr>
              <a:buSzPct val="100000"/>
            </a:pPr>
            <a:r>
              <a:rPr b="1" lang="en" sz="2000">
                <a:solidFill>
                  <a:srgbClr val="000000"/>
                </a:solidFill>
              </a:rPr>
              <a:t> Chemostat cultures allow for accurate control of specific growth rate, independent of other culture conditions.</a:t>
            </a:r>
          </a:p>
          <a:p>
            <a:pPr indent="-355600" lvl="0" marL="457200" rtl="0">
              <a:spcBef>
                <a:spcPts val="0"/>
              </a:spcBef>
              <a:buClr>
                <a:srgbClr val="000000"/>
              </a:buClr>
              <a:buSzPct val="100000"/>
            </a:pPr>
            <a:r>
              <a:rPr b="1" lang="en" sz="2000">
                <a:solidFill>
                  <a:srgbClr val="000000"/>
                </a:solidFill>
              </a:rPr>
              <a:t> Ms2p/msn4p has been previously suggested to be a transcriptional factor in cold temperature.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b="1" lang="en">
                <a:solidFill>
                  <a:srgbClr val="1155CC"/>
                </a:solidFill>
              </a:rPr>
              <a:t>Outline</a:t>
            </a:r>
          </a:p>
        </p:txBody>
      </p:sp>
      <p:sp>
        <p:nvSpPr>
          <p:cNvPr id="80" name="Shape 8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55600" lvl="0" marL="457200" rtl="0">
              <a:spcBef>
                <a:spcPts val="0"/>
              </a:spcBef>
              <a:buClr>
                <a:srgbClr val="B7B7B7"/>
              </a:buClr>
              <a:buSzPct val="100000"/>
            </a:pPr>
            <a:r>
              <a:rPr b="1" lang="en" sz="2000">
                <a:solidFill>
                  <a:srgbClr val="B7B7B7"/>
                </a:solidFill>
              </a:rPr>
              <a:t>Background Information</a:t>
            </a:r>
          </a:p>
          <a:p>
            <a:pPr indent="-355600" lvl="0" marL="457200" rtl="0">
              <a:spcBef>
                <a:spcPts val="0"/>
              </a:spcBef>
              <a:buClr>
                <a:srgbClr val="000000"/>
              </a:buClr>
              <a:buSzPct val="100000"/>
            </a:pPr>
            <a:r>
              <a:rPr b="1" lang="en" sz="2000">
                <a:solidFill>
                  <a:srgbClr val="000000"/>
                </a:solidFill>
              </a:rPr>
              <a:t>Goal of the Present Study</a:t>
            </a:r>
          </a:p>
          <a:p>
            <a:pPr indent="-355600" lvl="0" marL="457200" rtl="0">
              <a:spcBef>
                <a:spcPts val="0"/>
              </a:spcBef>
              <a:buClr>
                <a:srgbClr val="B7B7B7"/>
              </a:buClr>
              <a:buSzPct val="100000"/>
            </a:pPr>
            <a:r>
              <a:rPr b="1" lang="en" sz="2000">
                <a:solidFill>
                  <a:srgbClr val="B7B7B7"/>
                </a:solidFill>
              </a:rPr>
              <a:t>Methods and Procedures</a:t>
            </a:r>
          </a:p>
          <a:p>
            <a:pPr indent="-355600" lvl="0" marL="457200" rtl="0">
              <a:spcBef>
                <a:spcPts val="0"/>
              </a:spcBef>
              <a:buClr>
                <a:srgbClr val="B7B7B7"/>
              </a:buClr>
              <a:buSzPct val="100000"/>
            </a:pPr>
            <a:r>
              <a:rPr b="1" lang="en" sz="2000">
                <a:solidFill>
                  <a:srgbClr val="B7B7B7"/>
                </a:solidFill>
              </a:rPr>
              <a:t>In chemostat based cultures, nutrient limitation affected the transcriptional regulation of genes at low temperatures.</a:t>
            </a:r>
          </a:p>
          <a:p>
            <a:pPr indent="-355600" lvl="0" marL="457200" rtl="0">
              <a:spcBef>
                <a:spcPts val="0"/>
              </a:spcBef>
              <a:buClr>
                <a:srgbClr val="B7B7B7"/>
              </a:buClr>
              <a:buSzPct val="100000"/>
            </a:pPr>
            <a:r>
              <a:rPr b="1" lang="en" sz="2000">
                <a:solidFill>
                  <a:srgbClr val="B7B7B7"/>
                </a:solidFill>
              </a:rPr>
              <a:t>Comparing this chemostat study to other batch culture studies revealed inconsistent gene expression.</a:t>
            </a:r>
          </a:p>
          <a:p>
            <a:pPr indent="-355600" lvl="0" marL="457200" rtl="0">
              <a:spcBef>
                <a:spcPts val="0"/>
              </a:spcBef>
              <a:buClr>
                <a:srgbClr val="B7B7B7"/>
              </a:buClr>
              <a:buSzPct val="100000"/>
            </a:pPr>
            <a:r>
              <a:rPr b="1" lang="en" sz="2000">
                <a:solidFill>
                  <a:srgbClr val="B7B7B7"/>
                </a:solidFill>
              </a:rPr>
              <a:t>Is the environmental stress response (ESR) an obligatory response to growth at low temperatures? </a:t>
            </a:r>
          </a:p>
          <a:p>
            <a:pPr lvl="0" rt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b="1" lang="en">
                <a:solidFill>
                  <a:srgbClr val="1155CC"/>
                </a:solidFill>
              </a:rPr>
              <a:t>Goals of the Present Study</a:t>
            </a:r>
          </a:p>
        </p:txBody>
      </p:sp>
      <p:sp>
        <p:nvSpPr>
          <p:cNvPr id="86" name="Shape 8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55600" lvl="0" marL="457200" rtl="0">
              <a:spcBef>
                <a:spcPts val="0"/>
              </a:spcBef>
              <a:buClr>
                <a:srgbClr val="000000"/>
              </a:buClr>
              <a:buSzPct val="100000"/>
            </a:pPr>
            <a:r>
              <a:rPr b="1" lang="en" sz="2000">
                <a:solidFill>
                  <a:srgbClr val="000000"/>
                </a:solidFill>
              </a:rPr>
              <a:t>Tai et al. (2007) aimed to investigate steady-state, acclimatized growth of </a:t>
            </a:r>
            <a:r>
              <a:rPr b="1" i="1" lang="en" sz="2000">
                <a:solidFill>
                  <a:srgbClr val="000000"/>
                </a:solidFill>
              </a:rPr>
              <a:t>S. cerevisiae </a:t>
            </a:r>
            <a:r>
              <a:rPr b="1" lang="en" sz="2000">
                <a:solidFill>
                  <a:srgbClr val="000000"/>
                </a:solidFill>
              </a:rPr>
              <a:t>at colder temperatures.</a:t>
            </a:r>
          </a:p>
          <a:p>
            <a:pPr indent="-355600" lvl="1" marL="914400" rtl="0">
              <a:spcBef>
                <a:spcPts val="0"/>
              </a:spcBef>
              <a:buClr>
                <a:srgbClr val="000000"/>
              </a:buClr>
              <a:buSzPct val="100000"/>
            </a:pPr>
            <a:r>
              <a:rPr b="1" lang="en" sz="2000">
                <a:solidFill>
                  <a:srgbClr val="000000"/>
                </a:solidFill>
              </a:rPr>
              <a:t>Emphasized transcriptional regulation of the genome.</a:t>
            </a:r>
          </a:p>
          <a:p>
            <a:pPr indent="-355600" lvl="0" marL="457200" rtl="0">
              <a:spcBef>
                <a:spcPts val="0"/>
              </a:spcBef>
              <a:buClr>
                <a:srgbClr val="000000"/>
              </a:buClr>
              <a:buSzPct val="100000"/>
            </a:pPr>
            <a:r>
              <a:rPr b="1" lang="en" sz="2000">
                <a:solidFill>
                  <a:srgbClr val="000000"/>
                </a:solidFill>
              </a:rPr>
              <a:t>They compared their chemostat culture results with those from previous studies in batch cultures and demonstrated the differences between the two.</a:t>
            </a:r>
          </a:p>
          <a:p>
            <a:pPr indent="-355600" lvl="0" marL="457200" rtl="0">
              <a:spcBef>
                <a:spcPts val="0"/>
              </a:spcBef>
              <a:buClr>
                <a:srgbClr val="000000"/>
              </a:buClr>
              <a:buSzPct val="100000"/>
            </a:pPr>
            <a:r>
              <a:rPr b="1" lang="en" sz="2000">
                <a:solidFill>
                  <a:srgbClr val="000000"/>
                </a:solidFill>
              </a:rPr>
              <a:t>They also aimed to further describe the role of ESR genes at low-temperature in chemostat cultures.</a:t>
            </a:r>
          </a:p>
          <a:p>
            <a:pPr lvl="0" rtl="0">
              <a:spcBef>
                <a:spcPts val="0"/>
              </a:spcBef>
              <a:buNone/>
            </a:pPr>
            <a:r>
              <a:t/>
            </a:r>
            <a:endParaRPr b="1" sz="2000">
              <a:solidFill>
                <a:srgbClr val="000000"/>
              </a:solidFill>
            </a:endParaRPr>
          </a:p>
          <a:p>
            <a:pPr lvl="0" rtl="0">
              <a:spcBef>
                <a:spcPts val="0"/>
              </a:spcBef>
              <a:buNone/>
            </a:pPr>
            <a:r>
              <a:t/>
            </a:r>
            <a:endParaRPr b="1" sz="20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b="1" lang="en">
                <a:solidFill>
                  <a:srgbClr val="1155CC"/>
                </a:solidFill>
              </a:rPr>
              <a:t>Outline</a:t>
            </a:r>
          </a:p>
        </p:txBody>
      </p:sp>
      <p:sp>
        <p:nvSpPr>
          <p:cNvPr id="92" name="Shape 9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55600" lvl="0" marL="457200" rtl="0">
              <a:spcBef>
                <a:spcPts val="0"/>
              </a:spcBef>
              <a:buClr>
                <a:srgbClr val="B7B7B7"/>
              </a:buClr>
              <a:buSzPct val="100000"/>
            </a:pPr>
            <a:r>
              <a:rPr b="1" lang="en" sz="2000">
                <a:solidFill>
                  <a:srgbClr val="B7B7B7"/>
                </a:solidFill>
              </a:rPr>
              <a:t>Background Information</a:t>
            </a:r>
          </a:p>
          <a:p>
            <a:pPr indent="-355600" lvl="0" marL="457200" rtl="0">
              <a:spcBef>
                <a:spcPts val="0"/>
              </a:spcBef>
              <a:buClr>
                <a:srgbClr val="B7B7B7"/>
              </a:buClr>
              <a:buSzPct val="100000"/>
            </a:pPr>
            <a:r>
              <a:rPr b="1" lang="en" sz="2000">
                <a:solidFill>
                  <a:srgbClr val="B7B7B7"/>
                </a:solidFill>
              </a:rPr>
              <a:t>Goal of the Present Study</a:t>
            </a:r>
          </a:p>
          <a:p>
            <a:pPr indent="-355600" lvl="0" marL="457200" rtl="0">
              <a:spcBef>
                <a:spcPts val="0"/>
              </a:spcBef>
              <a:buClr>
                <a:srgbClr val="000000"/>
              </a:buClr>
              <a:buSzPct val="100000"/>
            </a:pPr>
            <a:r>
              <a:rPr b="1" lang="en" sz="2000">
                <a:solidFill>
                  <a:srgbClr val="000000"/>
                </a:solidFill>
              </a:rPr>
              <a:t>Methods and Procedures</a:t>
            </a:r>
          </a:p>
          <a:p>
            <a:pPr indent="-355600" lvl="0" marL="457200" rtl="0">
              <a:spcBef>
                <a:spcPts val="0"/>
              </a:spcBef>
              <a:buClr>
                <a:srgbClr val="B7B7B7"/>
              </a:buClr>
              <a:buSzPct val="100000"/>
            </a:pPr>
            <a:r>
              <a:rPr b="1" lang="en" sz="2000">
                <a:solidFill>
                  <a:srgbClr val="B7B7B7"/>
                </a:solidFill>
              </a:rPr>
              <a:t>In chemostat based cultures, nutrient limitation affected the transcriptional regulation of genes at low temperatures.</a:t>
            </a:r>
          </a:p>
          <a:p>
            <a:pPr indent="-355600" lvl="0" marL="457200" rtl="0">
              <a:spcBef>
                <a:spcPts val="0"/>
              </a:spcBef>
              <a:buClr>
                <a:srgbClr val="B7B7B7"/>
              </a:buClr>
              <a:buSzPct val="100000"/>
            </a:pPr>
            <a:r>
              <a:rPr b="1" lang="en" sz="2000">
                <a:solidFill>
                  <a:srgbClr val="B7B7B7"/>
                </a:solidFill>
              </a:rPr>
              <a:t>Comparing this chemostat study to other batch culture studies revealed inconsistent gene expression.</a:t>
            </a:r>
          </a:p>
          <a:p>
            <a:pPr indent="-355600" lvl="0" marL="457200" rtl="0">
              <a:spcBef>
                <a:spcPts val="0"/>
              </a:spcBef>
              <a:buClr>
                <a:srgbClr val="B7B7B7"/>
              </a:buClr>
              <a:buSzPct val="100000"/>
            </a:pPr>
            <a:r>
              <a:rPr b="1" lang="en" sz="2000">
                <a:solidFill>
                  <a:srgbClr val="B7B7B7"/>
                </a:solidFill>
              </a:rPr>
              <a:t>Is the environmental stress response (ESR) an obligatory response to growth at low temperatures? </a:t>
            </a:r>
          </a:p>
          <a:p>
            <a:pPr lvl="0" rt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b="1" lang="en">
                <a:solidFill>
                  <a:srgbClr val="1155CC"/>
                </a:solidFill>
              </a:rPr>
              <a:t>Methods and Procedures</a:t>
            </a:r>
          </a:p>
        </p:txBody>
      </p:sp>
      <p:sp>
        <p:nvSpPr>
          <p:cNvPr id="98" name="Shape 98"/>
          <p:cNvSpPr txBox="1"/>
          <p:nvPr>
            <p:ph idx="1" type="body"/>
          </p:nvPr>
        </p:nvSpPr>
        <p:spPr>
          <a:xfrm>
            <a:off x="311700" y="1017725"/>
            <a:ext cx="8520600" cy="3416400"/>
          </a:xfrm>
          <a:prstGeom prst="rect">
            <a:avLst/>
          </a:prstGeom>
        </p:spPr>
        <p:txBody>
          <a:bodyPr anchorCtr="0" anchor="t" bIns="91425" lIns="91425" rIns="91425" tIns="91425">
            <a:noAutofit/>
          </a:bodyPr>
          <a:lstStyle/>
          <a:p>
            <a:pPr indent="-355600" lvl="0" marL="457200" rtl="0">
              <a:spcBef>
                <a:spcPts val="0"/>
              </a:spcBef>
              <a:buClr>
                <a:srgbClr val="000000"/>
              </a:buClr>
              <a:buSzPct val="100000"/>
            </a:pPr>
            <a:r>
              <a:rPr b="1" i="1" lang="en" sz="2000">
                <a:solidFill>
                  <a:srgbClr val="000000"/>
                </a:solidFill>
              </a:rPr>
              <a:t>S. cerevisiae</a:t>
            </a:r>
            <a:r>
              <a:rPr b="1" lang="en" sz="2000">
                <a:solidFill>
                  <a:srgbClr val="000000"/>
                </a:solidFill>
              </a:rPr>
              <a:t> strain: CEN.PK113-7D (MATa)</a:t>
            </a:r>
          </a:p>
          <a:p>
            <a:pPr indent="-355600" lvl="0" marL="457200" rtl="0">
              <a:spcBef>
                <a:spcPts val="0"/>
              </a:spcBef>
              <a:buClr>
                <a:srgbClr val="000000"/>
              </a:buClr>
              <a:buSzPct val="100000"/>
            </a:pPr>
            <a:r>
              <a:rPr b="1" lang="en" sz="2000">
                <a:solidFill>
                  <a:srgbClr val="000000"/>
                </a:solidFill>
              </a:rPr>
              <a:t>Grown in a chemostat culture (D = 0.03 h</a:t>
            </a:r>
            <a:r>
              <a:rPr b="1" baseline="30000" lang="en" sz="2000">
                <a:solidFill>
                  <a:srgbClr val="000000"/>
                </a:solidFill>
              </a:rPr>
              <a:t>-1</a:t>
            </a:r>
            <a:r>
              <a:rPr b="1" lang="en" sz="2000">
                <a:solidFill>
                  <a:srgbClr val="000000"/>
                </a:solidFill>
              </a:rPr>
              <a:t>)</a:t>
            </a:r>
          </a:p>
          <a:p>
            <a:pPr indent="-355600" lvl="0" marL="457200" rtl="0">
              <a:spcBef>
                <a:spcPts val="0"/>
              </a:spcBef>
              <a:buClr>
                <a:srgbClr val="000000"/>
              </a:buClr>
              <a:buSzPct val="100000"/>
            </a:pPr>
            <a:r>
              <a:rPr b="1" lang="en" sz="2000">
                <a:solidFill>
                  <a:srgbClr val="000000"/>
                </a:solidFill>
              </a:rPr>
              <a:t>Four Growth Conditions:</a:t>
            </a:r>
          </a:p>
          <a:p>
            <a:pPr indent="-355600" lvl="1" marL="914400" rtl="0">
              <a:spcBef>
                <a:spcPts val="0"/>
              </a:spcBef>
              <a:buClr>
                <a:srgbClr val="000000"/>
              </a:buClr>
              <a:buSzPct val="100000"/>
            </a:pPr>
            <a:r>
              <a:rPr b="1" lang="en" sz="2000">
                <a:solidFill>
                  <a:schemeClr val="dk1"/>
                </a:solidFill>
                <a:highlight>
                  <a:srgbClr val="FFFFFF"/>
                </a:highlight>
              </a:rPr>
              <a:t>12°C, glucose-limited</a:t>
            </a:r>
          </a:p>
          <a:p>
            <a:pPr indent="-355600" lvl="1" marL="914400" rtl="0">
              <a:spcBef>
                <a:spcPts val="0"/>
              </a:spcBef>
              <a:buClr>
                <a:srgbClr val="000000"/>
              </a:buClr>
              <a:buSzPct val="100000"/>
            </a:pPr>
            <a:r>
              <a:rPr b="1" lang="en" sz="2000">
                <a:solidFill>
                  <a:schemeClr val="dk1"/>
                </a:solidFill>
                <a:highlight>
                  <a:srgbClr val="FFFFFF"/>
                </a:highlight>
              </a:rPr>
              <a:t>12°C, ammonium-limited</a:t>
            </a:r>
          </a:p>
          <a:p>
            <a:pPr indent="-355600" lvl="1" marL="914400" rtl="0">
              <a:spcBef>
                <a:spcPts val="0"/>
              </a:spcBef>
              <a:buClr>
                <a:srgbClr val="000000"/>
              </a:buClr>
              <a:buSzPct val="100000"/>
            </a:pPr>
            <a:r>
              <a:rPr b="1" lang="en" sz="2000">
                <a:solidFill>
                  <a:schemeClr val="dk1"/>
                </a:solidFill>
                <a:highlight>
                  <a:srgbClr val="FFFFFF"/>
                </a:highlight>
              </a:rPr>
              <a:t>30°C, glucose-limited</a:t>
            </a:r>
          </a:p>
          <a:p>
            <a:pPr indent="-355600" lvl="1" marL="914400" rtl="0">
              <a:spcBef>
                <a:spcPts val="0"/>
              </a:spcBef>
              <a:buClr>
                <a:srgbClr val="000000"/>
              </a:buClr>
              <a:buSzPct val="100000"/>
            </a:pPr>
            <a:r>
              <a:rPr b="1" lang="en" sz="2000">
                <a:solidFill>
                  <a:schemeClr val="dk1"/>
                </a:solidFill>
                <a:highlight>
                  <a:srgbClr val="FFFFFF"/>
                </a:highlight>
              </a:rPr>
              <a:t>30°C, ammonium-limited</a:t>
            </a:r>
          </a:p>
          <a:p>
            <a:pPr indent="-355600" lvl="0" marL="457200" rtl="0">
              <a:spcBef>
                <a:spcPts val="0"/>
              </a:spcBef>
              <a:buClr>
                <a:schemeClr val="dk1"/>
              </a:buClr>
              <a:buSzPct val="100000"/>
            </a:pPr>
            <a:r>
              <a:rPr b="1" lang="en" sz="2000">
                <a:solidFill>
                  <a:schemeClr val="dk1"/>
                </a:solidFill>
                <a:highlight>
                  <a:srgbClr val="FFFFFF"/>
                </a:highlight>
              </a:rPr>
              <a:t>Utilized various analytical methods and microarray analysis and compared their data to other </a:t>
            </a:r>
            <a:r>
              <a:rPr b="1" i="1" lang="en" sz="2000">
                <a:solidFill>
                  <a:schemeClr val="dk1"/>
                </a:solidFill>
                <a:highlight>
                  <a:srgbClr val="FFFFFF"/>
                </a:highlight>
              </a:rPr>
              <a:t>S. cerevisiae</a:t>
            </a:r>
            <a:r>
              <a:rPr b="1" lang="en" sz="2000">
                <a:solidFill>
                  <a:schemeClr val="dk1"/>
                </a:solidFill>
                <a:highlight>
                  <a:srgbClr val="FFFFFF"/>
                </a:highlight>
              </a:rPr>
              <a:t> low-temperature transcriptome datasets.</a:t>
            </a:r>
          </a:p>
          <a:p>
            <a:pPr indent="0" lvl="0" marL="0" rtl="0">
              <a:spcBef>
                <a:spcPts val="0"/>
              </a:spcBef>
              <a:buNone/>
            </a:pPr>
            <a:r>
              <a:t/>
            </a:r>
            <a:endParaRPr b="1" sz="20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b="1" lang="en">
                <a:solidFill>
                  <a:srgbClr val="1155CC"/>
                </a:solidFill>
              </a:rPr>
              <a:t>Outline</a:t>
            </a:r>
          </a:p>
        </p:txBody>
      </p:sp>
      <p:sp>
        <p:nvSpPr>
          <p:cNvPr id="104" name="Shape 10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55600" lvl="0" marL="457200" rtl="0">
              <a:spcBef>
                <a:spcPts val="0"/>
              </a:spcBef>
              <a:buClr>
                <a:srgbClr val="B7B7B7"/>
              </a:buClr>
              <a:buSzPct val="100000"/>
            </a:pPr>
            <a:r>
              <a:rPr b="1" lang="en" sz="2000">
                <a:solidFill>
                  <a:srgbClr val="B7B7B7"/>
                </a:solidFill>
              </a:rPr>
              <a:t>Background Information</a:t>
            </a:r>
          </a:p>
          <a:p>
            <a:pPr indent="-355600" lvl="0" marL="457200" rtl="0">
              <a:spcBef>
                <a:spcPts val="0"/>
              </a:spcBef>
              <a:buClr>
                <a:srgbClr val="B7B7B7"/>
              </a:buClr>
              <a:buSzPct val="100000"/>
            </a:pPr>
            <a:r>
              <a:rPr b="1" lang="en" sz="2000">
                <a:solidFill>
                  <a:srgbClr val="B7B7B7"/>
                </a:solidFill>
              </a:rPr>
              <a:t>Goal of the Present Study</a:t>
            </a:r>
          </a:p>
          <a:p>
            <a:pPr indent="-355600" lvl="0" marL="457200" rtl="0">
              <a:spcBef>
                <a:spcPts val="0"/>
              </a:spcBef>
              <a:buClr>
                <a:srgbClr val="B7B7B7"/>
              </a:buClr>
              <a:buSzPct val="100000"/>
            </a:pPr>
            <a:r>
              <a:rPr b="1" lang="en" sz="2000">
                <a:solidFill>
                  <a:srgbClr val="B7B7B7"/>
                </a:solidFill>
              </a:rPr>
              <a:t>Methods and Procedures</a:t>
            </a:r>
          </a:p>
          <a:p>
            <a:pPr indent="-355600" lvl="0" marL="457200" rtl="0">
              <a:spcBef>
                <a:spcPts val="0"/>
              </a:spcBef>
              <a:buClr>
                <a:srgbClr val="000000"/>
              </a:buClr>
              <a:buSzPct val="100000"/>
            </a:pPr>
            <a:r>
              <a:rPr b="1" lang="en" sz="2000">
                <a:solidFill>
                  <a:srgbClr val="000000"/>
                </a:solidFill>
              </a:rPr>
              <a:t>In chemostat based cultures, nutrient limitation affected the transcriptional regulation of genes at low temperatures.</a:t>
            </a:r>
          </a:p>
          <a:p>
            <a:pPr indent="-355600" lvl="0" marL="457200" rtl="0">
              <a:spcBef>
                <a:spcPts val="0"/>
              </a:spcBef>
              <a:buClr>
                <a:srgbClr val="B7B7B7"/>
              </a:buClr>
              <a:buSzPct val="100000"/>
            </a:pPr>
            <a:r>
              <a:rPr b="1" lang="en" sz="2000">
                <a:solidFill>
                  <a:srgbClr val="B7B7B7"/>
                </a:solidFill>
              </a:rPr>
              <a:t>Comparing this chemostat study to other batch culture studies revealed inconsistent gene expression.</a:t>
            </a:r>
          </a:p>
          <a:p>
            <a:pPr indent="-355600" lvl="0" marL="457200" rtl="0">
              <a:spcBef>
                <a:spcPts val="0"/>
              </a:spcBef>
              <a:buClr>
                <a:srgbClr val="B7B7B7"/>
              </a:buClr>
              <a:buSzPct val="100000"/>
            </a:pPr>
            <a:r>
              <a:rPr b="1" lang="en" sz="2000">
                <a:solidFill>
                  <a:srgbClr val="B7B7B7"/>
                </a:solidFill>
              </a:rPr>
              <a:t>Is the environmental stress response (ESR) an obligatory response to growth at low temperatures? </a:t>
            </a:r>
          </a:p>
          <a:p>
            <a:pPr lvl="0" rt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