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6" r:id="rId2"/>
    <p:sldId id="258" r:id="rId3"/>
    <p:sldId id="259" r:id="rId4"/>
    <p:sldId id="260" r:id="rId5"/>
    <p:sldId id="261" r:id="rId6"/>
    <p:sldId id="257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4AB884-8304-4E7D-A3F7-5A6224CBBB5D}" type="datetimeFigureOut">
              <a:rPr lang="en-GB" smtClean="0"/>
              <a:t>12/07/2010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93BED9-169D-45F6-A361-059A0E658B68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93BED9-169D-45F6-A361-059A0E658B68}" type="slidenum">
              <a:rPr lang="en-GB" smtClean="0"/>
              <a:t>2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ED7453-654B-4646-A327-69BDDF1A1CC9}" type="datetimeFigureOut">
              <a:rPr lang="en-GB" smtClean="0"/>
              <a:t>12/07/2010</a:t>
            </a:fld>
            <a:endParaRPr lang="en-GB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19E609-A813-463C-81A9-BB3B245A6239}" type="slidenum">
              <a:rPr lang="en-GB" smtClean="0"/>
              <a:t>‹#›</a:t>
            </a:fld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ED7453-654B-4646-A327-69BDDF1A1CC9}" type="datetimeFigureOut">
              <a:rPr lang="en-GB" smtClean="0"/>
              <a:t>12/07/2010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19E609-A813-463C-81A9-BB3B245A623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ED7453-654B-4646-A327-69BDDF1A1CC9}" type="datetimeFigureOut">
              <a:rPr lang="en-GB" smtClean="0"/>
              <a:t>12/07/2010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19E609-A813-463C-81A9-BB3B245A623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ED7453-654B-4646-A327-69BDDF1A1CC9}" type="datetimeFigureOut">
              <a:rPr lang="en-GB" smtClean="0"/>
              <a:t>12/07/2010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19E609-A813-463C-81A9-BB3B245A623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ED7453-654B-4646-A327-69BDDF1A1CC9}" type="datetimeFigureOut">
              <a:rPr lang="en-GB" smtClean="0"/>
              <a:t>12/07/2010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19E609-A813-463C-81A9-BB3B245A6239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ED7453-654B-4646-A327-69BDDF1A1CC9}" type="datetimeFigureOut">
              <a:rPr lang="en-GB" smtClean="0"/>
              <a:t>12/07/2010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19E609-A813-463C-81A9-BB3B245A623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ED7453-654B-4646-A327-69BDDF1A1CC9}" type="datetimeFigureOut">
              <a:rPr lang="en-GB" smtClean="0"/>
              <a:t>12/07/2010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19E609-A813-463C-81A9-BB3B245A623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ED7453-654B-4646-A327-69BDDF1A1CC9}" type="datetimeFigureOut">
              <a:rPr lang="en-GB" smtClean="0"/>
              <a:t>12/07/2010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19E609-A813-463C-81A9-BB3B245A623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ED7453-654B-4646-A327-69BDDF1A1CC9}" type="datetimeFigureOut">
              <a:rPr lang="en-GB" smtClean="0"/>
              <a:t>12/07/2010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19E609-A813-463C-81A9-BB3B245A6239}" type="slidenum">
              <a:rPr lang="en-GB" smtClean="0"/>
              <a:t>‹#›</a:t>
            </a:fld>
            <a:endParaRPr lang="en-GB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ED7453-654B-4646-A327-69BDDF1A1CC9}" type="datetimeFigureOut">
              <a:rPr lang="en-GB" smtClean="0"/>
              <a:t>12/07/2010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19E609-A813-463C-81A9-BB3B245A623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ED7453-654B-4646-A327-69BDDF1A1CC9}" type="datetimeFigureOut">
              <a:rPr lang="en-GB" smtClean="0"/>
              <a:t>12/07/2010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19E609-A813-463C-81A9-BB3B245A6239}" type="slidenum">
              <a:rPr lang="en-GB" smtClean="0"/>
              <a:t>‹#›</a:t>
            </a:fld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6ED7453-654B-4646-A327-69BDDF1A1CC9}" type="datetimeFigureOut">
              <a:rPr lang="en-GB" smtClean="0"/>
              <a:t>12/07/2010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GB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619E609-A813-463C-81A9-BB3B245A6239}" type="slidenum">
              <a:rPr lang="en-GB" smtClean="0"/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476672"/>
            <a:ext cx="7772400" cy="1470025"/>
          </a:xfrm>
        </p:spPr>
        <p:txBody>
          <a:bodyPr/>
          <a:lstStyle/>
          <a:p>
            <a:r>
              <a:rPr lang="en-GB" dirty="0" smtClean="0"/>
              <a:t>Networks in Engineering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324472"/>
            <a:ext cx="6400800" cy="1752600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A network consists of a set of interconnected components that deliver a predictable output to a given set of inputs.</a:t>
            </a:r>
            <a:endParaRPr lang="en-GB" dirty="0">
              <a:solidFill>
                <a:schemeClr val="tx1"/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835696" y="4365104"/>
            <a:ext cx="5832648" cy="504056"/>
            <a:chOff x="1835696" y="4869160"/>
            <a:chExt cx="5832648" cy="504056"/>
          </a:xfrm>
        </p:grpSpPr>
        <p:cxnSp>
          <p:nvCxnSpPr>
            <p:cNvPr id="5" name="Straight Arrow Connector 4"/>
            <p:cNvCxnSpPr/>
            <p:nvPr/>
          </p:nvCxnSpPr>
          <p:spPr>
            <a:xfrm>
              <a:off x="2051720" y="5229200"/>
              <a:ext cx="144016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/>
            <p:nvPr/>
          </p:nvSpPr>
          <p:spPr>
            <a:xfrm>
              <a:off x="3491880" y="5003884"/>
              <a:ext cx="2016224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i="1" dirty="0" smtClean="0"/>
                <a:t> Function</a:t>
              </a:r>
              <a:endParaRPr lang="en-GB" i="1" dirty="0"/>
            </a:p>
          </p:txBody>
        </p:sp>
        <p:cxnSp>
          <p:nvCxnSpPr>
            <p:cNvPr id="9" name="Straight Arrow Connector 8"/>
            <p:cNvCxnSpPr/>
            <p:nvPr/>
          </p:nvCxnSpPr>
          <p:spPr>
            <a:xfrm>
              <a:off x="5508104" y="5227612"/>
              <a:ext cx="144016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1835696" y="4869160"/>
              <a:ext cx="1224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Input</a:t>
              </a:r>
              <a:endParaRPr lang="en-GB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444208" y="4869160"/>
              <a:ext cx="1224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Output</a:t>
              </a:r>
              <a:endParaRPr lang="en-GB" dirty="0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7498080" cy="1143000"/>
          </a:xfrm>
        </p:spPr>
        <p:txBody>
          <a:bodyPr/>
          <a:lstStyle/>
          <a:p>
            <a:r>
              <a:rPr lang="en-GB" dirty="0" smtClean="0"/>
              <a:t>Control Systems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216" y="1268761"/>
            <a:ext cx="8219256" cy="3528392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A control system is characterized by an input, controller and an output. Control systems could be open-loop or closed-loop.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err="1" smtClean="0"/>
              <a:t>Eg</a:t>
            </a:r>
            <a:r>
              <a:rPr lang="en-GB" dirty="0" smtClean="0"/>
              <a:t> : Water level control (closed-loop)</a:t>
            </a:r>
          </a:p>
          <a:p>
            <a:pPr>
              <a:buNone/>
            </a:pPr>
            <a:r>
              <a:rPr lang="en-GB" dirty="0"/>
              <a:t>	</a:t>
            </a:r>
            <a:r>
              <a:rPr lang="en-GB" dirty="0" smtClean="0"/>
              <a:t>- the objective of this system is to maintain a preset water level through a closed loop control system.</a:t>
            </a:r>
            <a:endParaRPr lang="en-GB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5696" y="4483458"/>
            <a:ext cx="4968552" cy="21138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Open-loop Control Systems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0872" y="2636912"/>
            <a:ext cx="8229600" cy="3489251"/>
          </a:xfrm>
        </p:spPr>
        <p:txBody>
          <a:bodyPr>
            <a:normAutofit/>
          </a:bodyPr>
          <a:lstStyle/>
          <a:p>
            <a:r>
              <a:rPr lang="en-GB" dirty="0" smtClean="0"/>
              <a:t>The reference signal is directly used to compute the actuating signal.</a:t>
            </a:r>
          </a:p>
          <a:p>
            <a:r>
              <a:rPr lang="en-GB" dirty="0" smtClean="0"/>
              <a:t>There is no feedback.</a:t>
            </a:r>
          </a:p>
          <a:p>
            <a:r>
              <a:rPr lang="en-GB" dirty="0" smtClean="0"/>
              <a:t>Operating conditions are fixed and depends on calibration.</a:t>
            </a:r>
          </a:p>
          <a:p>
            <a:r>
              <a:rPr lang="en-GB" dirty="0" smtClean="0"/>
              <a:t>Not robust to perturbations.</a:t>
            </a:r>
          </a:p>
          <a:p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43025" y="1340768"/>
            <a:ext cx="6457950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Closed-loop Control Systems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0872" y="3468141"/>
            <a:ext cx="8229600" cy="2841179"/>
          </a:xfrm>
        </p:spPr>
        <p:txBody>
          <a:bodyPr>
            <a:normAutofit fontScale="85000" lnSpcReduction="20000"/>
          </a:bodyPr>
          <a:lstStyle/>
          <a:p>
            <a:r>
              <a:rPr lang="en-GB" dirty="0" smtClean="0"/>
              <a:t>The output is fed back into the system and compared with the reference signal (input).</a:t>
            </a:r>
          </a:p>
          <a:p>
            <a:r>
              <a:rPr lang="en-GB" dirty="0" smtClean="0"/>
              <a:t>The difference in signals is used to compute an error signal</a:t>
            </a:r>
          </a:p>
          <a:p>
            <a:r>
              <a:rPr lang="en-GB" dirty="0" smtClean="0"/>
              <a:t>An actuating signal is derived from the error signal to correct the error.</a:t>
            </a:r>
          </a:p>
          <a:p>
            <a:r>
              <a:rPr lang="en-GB" dirty="0" smtClean="0"/>
              <a:t>Robust to perturbations</a:t>
            </a:r>
            <a:endParaRPr lang="en-GB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65498" y="1124744"/>
            <a:ext cx="5238750" cy="2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Positive and Negative Feedback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6880808" cy="4357464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Closed loop systems make use of positive and negative feedback.</a:t>
            </a:r>
          </a:p>
          <a:p>
            <a:r>
              <a:rPr lang="en-GB" dirty="0" smtClean="0"/>
              <a:t>Positive feedback</a:t>
            </a:r>
          </a:p>
          <a:p>
            <a:pPr>
              <a:buNone/>
            </a:pPr>
            <a:r>
              <a:rPr lang="en-GB" dirty="0" smtClean="0"/>
              <a:t>	</a:t>
            </a:r>
            <a:r>
              <a:rPr lang="en-GB" dirty="0" smtClean="0"/>
              <a:t>- </a:t>
            </a:r>
            <a:r>
              <a:rPr lang="en-GB" dirty="0" err="1" smtClean="0"/>
              <a:t>eg</a:t>
            </a:r>
            <a:r>
              <a:rPr lang="en-GB" dirty="0" smtClean="0"/>
              <a:t>: amplifiers</a:t>
            </a:r>
          </a:p>
          <a:p>
            <a:endParaRPr lang="en-GB" dirty="0"/>
          </a:p>
          <a:p>
            <a:pPr>
              <a:buNone/>
            </a:pPr>
            <a:endParaRPr lang="en-GB" dirty="0"/>
          </a:p>
          <a:p>
            <a:r>
              <a:rPr lang="en-GB" dirty="0" smtClean="0"/>
              <a:t>Negative feedback</a:t>
            </a:r>
          </a:p>
          <a:p>
            <a:pPr>
              <a:buNone/>
            </a:pPr>
            <a:r>
              <a:rPr lang="en-GB" dirty="0"/>
              <a:t>	</a:t>
            </a:r>
            <a:r>
              <a:rPr lang="en-GB" dirty="0" smtClean="0"/>
              <a:t>- </a:t>
            </a:r>
            <a:r>
              <a:rPr lang="en-GB" dirty="0" err="1" smtClean="0"/>
              <a:t>eg</a:t>
            </a:r>
            <a:r>
              <a:rPr lang="en-GB" dirty="0" smtClean="0"/>
              <a:t>: blood pressure control</a:t>
            </a:r>
          </a:p>
          <a:p>
            <a:endParaRPr lang="en-GB" dirty="0"/>
          </a:p>
        </p:txBody>
      </p:sp>
      <p:grpSp>
        <p:nvGrpSpPr>
          <p:cNvPr id="42" name="Group 41"/>
          <p:cNvGrpSpPr/>
          <p:nvPr/>
        </p:nvGrpSpPr>
        <p:grpSpPr>
          <a:xfrm>
            <a:off x="1835696" y="3356992"/>
            <a:ext cx="5184576" cy="1008112"/>
            <a:chOff x="1835696" y="3284984"/>
            <a:chExt cx="5832648" cy="1152922"/>
          </a:xfrm>
        </p:grpSpPr>
        <p:grpSp>
          <p:nvGrpSpPr>
            <p:cNvPr id="4" name="Group 3"/>
            <p:cNvGrpSpPr/>
            <p:nvPr/>
          </p:nvGrpSpPr>
          <p:grpSpPr>
            <a:xfrm>
              <a:off x="1835696" y="3284984"/>
              <a:ext cx="5832648" cy="1152922"/>
              <a:chOff x="1835696" y="4653136"/>
              <a:chExt cx="5832648" cy="1152922"/>
            </a:xfrm>
          </p:grpSpPr>
          <p:cxnSp>
            <p:nvCxnSpPr>
              <p:cNvPr id="5" name="Straight Arrow Connector 4"/>
              <p:cNvCxnSpPr/>
              <p:nvPr/>
            </p:nvCxnSpPr>
            <p:spPr>
              <a:xfrm>
                <a:off x="1835696" y="5011588"/>
                <a:ext cx="720080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" name="Group 39"/>
              <p:cNvGrpSpPr/>
              <p:nvPr/>
            </p:nvGrpSpPr>
            <p:grpSpPr>
              <a:xfrm>
                <a:off x="1835696" y="4653136"/>
                <a:ext cx="5832648" cy="1152922"/>
                <a:chOff x="1835696" y="4868366"/>
                <a:chExt cx="5832648" cy="1152922"/>
              </a:xfrm>
            </p:grpSpPr>
            <p:cxnSp>
              <p:nvCxnSpPr>
                <p:cNvPr id="7" name="Straight Connector 6"/>
                <p:cNvCxnSpPr/>
                <p:nvPr/>
              </p:nvCxnSpPr>
              <p:spPr>
                <a:xfrm rot="10800000">
                  <a:off x="2843808" y="6021288"/>
                  <a:ext cx="3384376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8" name="Group 38"/>
                <p:cNvGrpSpPr/>
                <p:nvPr/>
              </p:nvGrpSpPr>
              <p:grpSpPr>
                <a:xfrm>
                  <a:off x="1835696" y="4868366"/>
                  <a:ext cx="5832648" cy="1152922"/>
                  <a:chOff x="1835696" y="4869160"/>
                  <a:chExt cx="5832648" cy="1152922"/>
                </a:xfrm>
              </p:grpSpPr>
              <p:sp>
                <p:nvSpPr>
                  <p:cNvPr id="9" name="TextBox 5"/>
                  <p:cNvSpPr txBox="1"/>
                  <p:nvPr/>
                </p:nvSpPr>
                <p:spPr>
                  <a:xfrm>
                    <a:off x="3491880" y="5003884"/>
                    <a:ext cx="2016224" cy="369332"/>
                  </a:xfrm>
                  <a:prstGeom prst="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GB" i="1" dirty="0" smtClean="0"/>
                      <a:t>Transfer Function</a:t>
                    </a:r>
                    <a:endParaRPr lang="en-GB" i="1" dirty="0"/>
                  </a:p>
                </p:txBody>
              </p:sp>
              <p:cxnSp>
                <p:nvCxnSpPr>
                  <p:cNvPr id="10" name="Straight Arrow Connector 9"/>
                  <p:cNvCxnSpPr/>
                  <p:nvPr/>
                </p:nvCxnSpPr>
                <p:spPr>
                  <a:xfrm>
                    <a:off x="5508104" y="5227612"/>
                    <a:ext cx="1440160" cy="1588"/>
                  </a:xfrm>
                  <a:prstGeom prst="straightConnector1">
                    <a:avLst/>
                  </a:prstGeom>
                  <a:ln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1" name="TextBox 10"/>
                  <p:cNvSpPr txBox="1"/>
                  <p:nvPr/>
                </p:nvSpPr>
                <p:spPr>
                  <a:xfrm>
                    <a:off x="1835696" y="4869160"/>
                    <a:ext cx="1224136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 smtClean="0"/>
                      <a:t>Input</a:t>
                    </a:r>
                    <a:endParaRPr lang="en-GB" dirty="0"/>
                  </a:p>
                </p:txBody>
              </p:sp>
              <p:sp>
                <p:nvSpPr>
                  <p:cNvPr id="12" name="TextBox 11"/>
                  <p:cNvSpPr txBox="1"/>
                  <p:nvPr/>
                </p:nvSpPr>
                <p:spPr>
                  <a:xfrm>
                    <a:off x="6444208" y="4869160"/>
                    <a:ext cx="1224136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 smtClean="0"/>
                      <a:t>Output</a:t>
                    </a:r>
                    <a:endParaRPr lang="en-GB" dirty="0"/>
                  </a:p>
                </p:txBody>
              </p:sp>
              <p:cxnSp>
                <p:nvCxnSpPr>
                  <p:cNvPr id="13" name="Straight Connector 12"/>
                  <p:cNvCxnSpPr/>
                  <p:nvPr/>
                </p:nvCxnSpPr>
                <p:spPr>
                  <a:xfrm rot="5400000">
                    <a:off x="5832140" y="5625244"/>
                    <a:ext cx="792088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14" name="Group 29"/>
                  <p:cNvGrpSpPr/>
                  <p:nvPr/>
                </p:nvGrpSpPr>
                <p:grpSpPr>
                  <a:xfrm>
                    <a:off x="2555776" y="4941168"/>
                    <a:ext cx="576064" cy="504056"/>
                    <a:chOff x="2627784" y="4653136"/>
                    <a:chExt cx="576064" cy="504056"/>
                  </a:xfrm>
                </p:grpSpPr>
                <p:sp>
                  <p:nvSpPr>
                    <p:cNvPr id="17" name="Oval 16"/>
                    <p:cNvSpPr/>
                    <p:nvPr/>
                  </p:nvSpPr>
                  <p:spPr>
                    <a:xfrm>
                      <a:off x="2627784" y="4653136"/>
                      <a:ext cx="576064" cy="504056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cxnSp>
                  <p:nvCxnSpPr>
                    <p:cNvPr id="18" name="Straight Connector 17"/>
                    <p:cNvCxnSpPr>
                      <a:stCxn id="17" idx="1"/>
                      <a:endCxn id="17" idx="5"/>
                    </p:cNvCxnSpPr>
                    <p:nvPr/>
                  </p:nvCxnSpPr>
                  <p:spPr>
                    <a:xfrm rot="16200000" flipH="1">
                      <a:off x="2737605" y="4701495"/>
                      <a:ext cx="356422" cy="407338"/>
                    </a:xfrm>
                    <a:prstGeom prst="line">
                      <a:avLst/>
                    </a:prstGeom>
                    <a:ln w="127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" name="Straight Connector 18"/>
                    <p:cNvCxnSpPr>
                      <a:stCxn id="17" idx="7"/>
                      <a:endCxn id="17" idx="3"/>
                    </p:cNvCxnSpPr>
                    <p:nvPr/>
                  </p:nvCxnSpPr>
                  <p:spPr>
                    <a:xfrm rot="16200000" flipH="1" flipV="1">
                      <a:off x="2737605" y="4701495"/>
                      <a:ext cx="356422" cy="407338"/>
                    </a:xfrm>
                    <a:prstGeom prst="line">
                      <a:avLst/>
                    </a:prstGeom>
                    <a:ln w="127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20" name="Plus 19"/>
                    <p:cNvSpPr/>
                    <p:nvPr/>
                  </p:nvSpPr>
                  <p:spPr>
                    <a:xfrm>
                      <a:off x="2627784" y="4797152"/>
                      <a:ext cx="216024" cy="216024"/>
                    </a:xfrm>
                    <a:prstGeom prst="mathPlus">
                      <a:avLst/>
                    </a:prstGeom>
                    <a:solidFill>
                      <a:schemeClr val="tx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cxnSp>
                <p:nvCxnSpPr>
                  <p:cNvPr id="15" name="Straight Arrow Connector 14"/>
                  <p:cNvCxnSpPr>
                    <a:endCxn id="17" idx="4"/>
                  </p:cNvCxnSpPr>
                  <p:nvPr/>
                </p:nvCxnSpPr>
                <p:spPr>
                  <a:xfrm rot="5400000" flipH="1" flipV="1">
                    <a:off x="2555776" y="5733256"/>
                    <a:ext cx="576064" cy="1588"/>
                  </a:xfrm>
                  <a:prstGeom prst="straightConnector1">
                    <a:avLst/>
                  </a:prstGeom>
                  <a:ln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" name="Straight Arrow Connector 15"/>
                  <p:cNvCxnSpPr>
                    <a:stCxn id="17" idx="6"/>
                  </p:cNvCxnSpPr>
                  <p:nvPr/>
                </p:nvCxnSpPr>
                <p:spPr>
                  <a:xfrm flipV="1">
                    <a:off x="3131840" y="5188550"/>
                    <a:ext cx="360040" cy="4646"/>
                  </a:xfrm>
                  <a:prstGeom prst="straightConnector1">
                    <a:avLst/>
                  </a:prstGeom>
                  <a:ln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sp>
          <p:nvSpPr>
            <p:cNvPr id="23" name="Plus 22"/>
            <p:cNvSpPr/>
            <p:nvPr/>
          </p:nvSpPr>
          <p:spPr>
            <a:xfrm>
              <a:off x="2771800" y="3653408"/>
              <a:ext cx="216024" cy="207640"/>
            </a:xfrm>
            <a:prstGeom prst="mathPlus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1835696" y="5445224"/>
            <a:ext cx="5256584" cy="1008112"/>
            <a:chOff x="1835696" y="4653136"/>
            <a:chExt cx="5832648" cy="1152922"/>
          </a:xfrm>
        </p:grpSpPr>
        <p:cxnSp>
          <p:nvCxnSpPr>
            <p:cNvPr id="25" name="Straight Arrow Connector 24"/>
            <p:cNvCxnSpPr/>
            <p:nvPr/>
          </p:nvCxnSpPr>
          <p:spPr>
            <a:xfrm>
              <a:off x="1835696" y="5011588"/>
              <a:ext cx="72008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Group 39"/>
            <p:cNvGrpSpPr/>
            <p:nvPr/>
          </p:nvGrpSpPr>
          <p:grpSpPr>
            <a:xfrm>
              <a:off x="1835696" y="4653136"/>
              <a:ext cx="5832648" cy="1152922"/>
              <a:chOff x="1835696" y="4868366"/>
              <a:chExt cx="5832648" cy="1152922"/>
            </a:xfrm>
          </p:grpSpPr>
          <p:cxnSp>
            <p:nvCxnSpPr>
              <p:cNvPr id="27" name="Straight Connector 26"/>
              <p:cNvCxnSpPr/>
              <p:nvPr/>
            </p:nvCxnSpPr>
            <p:spPr>
              <a:xfrm rot="10800000">
                <a:off x="2843808" y="6021288"/>
                <a:ext cx="338437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8" name="Group 38"/>
              <p:cNvGrpSpPr/>
              <p:nvPr/>
            </p:nvGrpSpPr>
            <p:grpSpPr>
              <a:xfrm>
                <a:off x="1835696" y="4868366"/>
                <a:ext cx="5832648" cy="1152922"/>
                <a:chOff x="1835696" y="4869160"/>
                <a:chExt cx="5832648" cy="1152922"/>
              </a:xfrm>
            </p:grpSpPr>
            <p:sp>
              <p:nvSpPr>
                <p:cNvPr id="29" name="TextBox 5"/>
                <p:cNvSpPr txBox="1"/>
                <p:nvPr/>
              </p:nvSpPr>
              <p:spPr>
                <a:xfrm>
                  <a:off x="3491880" y="5003884"/>
                  <a:ext cx="2016224" cy="369332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i="1" dirty="0" smtClean="0"/>
                    <a:t>Transfer Function</a:t>
                  </a:r>
                  <a:endParaRPr lang="en-GB" i="1" dirty="0"/>
                </a:p>
              </p:txBody>
            </p:sp>
            <p:cxnSp>
              <p:nvCxnSpPr>
                <p:cNvPr id="30" name="Straight Arrow Connector 29"/>
                <p:cNvCxnSpPr/>
                <p:nvPr/>
              </p:nvCxnSpPr>
              <p:spPr>
                <a:xfrm>
                  <a:off x="5508104" y="5227612"/>
                  <a:ext cx="1440160" cy="1588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1" name="TextBox 30"/>
                <p:cNvSpPr txBox="1"/>
                <p:nvPr/>
              </p:nvSpPr>
              <p:spPr>
                <a:xfrm>
                  <a:off x="1835696" y="4869160"/>
                  <a:ext cx="122413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dirty="0" smtClean="0"/>
                    <a:t>Input</a:t>
                  </a:r>
                  <a:endParaRPr lang="en-GB" dirty="0"/>
                </a:p>
              </p:txBody>
            </p:sp>
            <p:sp>
              <p:nvSpPr>
                <p:cNvPr id="32" name="TextBox 31"/>
                <p:cNvSpPr txBox="1"/>
                <p:nvPr/>
              </p:nvSpPr>
              <p:spPr>
                <a:xfrm>
                  <a:off x="6444208" y="4869160"/>
                  <a:ext cx="122413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dirty="0" smtClean="0"/>
                    <a:t>Output</a:t>
                  </a:r>
                  <a:endParaRPr lang="en-GB" dirty="0"/>
                </a:p>
              </p:txBody>
            </p:sp>
            <p:cxnSp>
              <p:nvCxnSpPr>
                <p:cNvPr id="33" name="Straight Connector 32"/>
                <p:cNvCxnSpPr/>
                <p:nvPr/>
              </p:nvCxnSpPr>
              <p:spPr>
                <a:xfrm rot="5400000">
                  <a:off x="5832140" y="5625244"/>
                  <a:ext cx="79208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34" name="Group 29"/>
                <p:cNvGrpSpPr/>
                <p:nvPr/>
              </p:nvGrpSpPr>
              <p:grpSpPr>
                <a:xfrm>
                  <a:off x="2555776" y="4941168"/>
                  <a:ext cx="576064" cy="504056"/>
                  <a:chOff x="2627784" y="4653136"/>
                  <a:chExt cx="576064" cy="504056"/>
                </a:xfrm>
              </p:grpSpPr>
              <p:sp>
                <p:nvSpPr>
                  <p:cNvPr id="37" name="Oval 36"/>
                  <p:cNvSpPr/>
                  <p:nvPr/>
                </p:nvSpPr>
                <p:spPr>
                  <a:xfrm>
                    <a:off x="2627784" y="4653136"/>
                    <a:ext cx="576064" cy="504056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cxnSp>
                <p:nvCxnSpPr>
                  <p:cNvPr id="38" name="Straight Connector 37"/>
                  <p:cNvCxnSpPr>
                    <a:stCxn id="37" idx="1"/>
                    <a:endCxn id="37" idx="5"/>
                  </p:cNvCxnSpPr>
                  <p:nvPr/>
                </p:nvCxnSpPr>
                <p:spPr>
                  <a:xfrm rot="16200000" flipH="1">
                    <a:off x="2737605" y="4701495"/>
                    <a:ext cx="356422" cy="407338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" name="Straight Connector 38"/>
                  <p:cNvCxnSpPr>
                    <a:stCxn id="37" idx="7"/>
                    <a:endCxn id="37" idx="3"/>
                  </p:cNvCxnSpPr>
                  <p:nvPr/>
                </p:nvCxnSpPr>
                <p:spPr>
                  <a:xfrm rot="16200000" flipH="1" flipV="1">
                    <a:off x="2737605" y="4701495"/>
                    <a:ext cx="356422" cy="407338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0" name="Plus 39"/>
                  <p:cNvSpPr/>
                  <p:nvPr/>
                </p:nvSpPr>
                <p:spPr>
                  <a:xfrm>
                    <a:off x="2627784" y="4797152"/>
                    <a:ext cx="216024" cy="216024"/>
                  </a:xfrm>
                  <a:prstGeom prst="mathPlus">
                    <a:avLst/>
                  </a:prstGeom>
                  <a:solidFill>
                    <a:schemeClr val="tx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1" name="Minus 40"/>
                  <p:cNvSpPr/>
                  <p:nvPr/>
                </p:nvSpPr>
                <p:spPr>
                  <a:xfrm>
                    <a:off x="2843808" y="4941168"/>
                    <a:ext cx="144016" cy="216024"/>
                  </a:xfrm>
                  <a:prstGeom prst="mathMinus">
                    <a:avLst/>
                  </a:prstGeom>
                  <a:solidFill>
                    <a:schemeClr val="tx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cxnSp>
              <p:nvCxnSpPr>
                <p:cNvPr id="35" name="Straight Arrow Connector 34"/>
                <p:cNvCxnSpPr>
                  <a:endCxn id="37" idx="4"/>
                </p:cNvCxnSpPr>
                <p:nvPr/>
              </p:nvCxnSpPr>
              <p:spPr>
                <a:xfrm rot="5400000" flipH="1" flipV="1">
                  <a:off x="2555776" y="5733256"/>
                  <a:ext cx="576064" cy="1588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Straight Arrow Connector 35"/>
                <p:cNvCxnSpPr>
                  <a:stCxn id="37" idx="6"/>
                </p:cNvCxnSpPr>
                <p:nvPr/>
              </p:nvCxnSpPr>
              <p:spPr>
                <a:xfrm flipV="1">
                  <a:off x="3131840" y="5188550"/>
                  <a:ext cx="360040" cy="4646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Transfer Functions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Control is achieved through the transfer function which determines the nature of the output.</a:t>
            </a:r>
          </a:p>
          <a:p>
            <a:r>
              <a:rPr lang="en-GB" dirty="0" smtClean="0"/>
              <a:t>Transfer functions govern the relationship between the input and output.</a:t>
            </a:r>
          </a:p>
          <a:p>
            <a:pPr>
              <a:buNone/>
            </a:pPr>
            <a:endParaRPr lang="en-GB" dirty="0"/>
          </a:p>
          <a:p>
            <a:pPr>
              <a:buNone/>
            </a:pPr>
            <a:endParaRPr lang="en-GB" dirty="0"/>
          </a:p>
        </p:txBody>
      </p:sp>
      <p:grpSp>
        <p:nvGrpSpPr>
          <p:cNvPr id="41" name="Group 40"/>
          <p:cNvGrpSpPr/>
          <p:nvPr/>
        </p:nvGrpSpPr>
        <p:grpSpPr>
          <a:xfrm>
            <a:off x="1835696" y="4653136"/>
            <a:ext cx="5832648" cy="1152922"/>
            <a:chOff x="1835696" y="4653136"/>
            <a:chExt cx="5832648" cy="1152922"/>
          </a:xfrm>
        </p:grpSpPr>
        <p:cxnSp>
          <p:nvCxnSpPr>
            <p:cNvPr id="5" name="Straight Arrow Connector 4"/>
            <p:cNvCxnSpPr/>
            <p:nvPr/>
          </p:nvCxnSpPr>
          <p:spPr>
            <a:xfrm>
              <a:off x="1835696" y="5011588"/>
              <a:ext cx="72008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0" name="Group 39"/>
            <p:cNvGrpSpPr/>
            <p:nvPr/>
          </p:nvGrpSpPr>
          <p:grpSpPr>
            <a:xfrm>
              <a:off x="1835696" y="4653136"/>
              <a:ext cx="5832648" cy="1152922"/>
              <a:chOff x="1835696" y="4868366"/>
              <a:chExt cx="5832648" cy="1152922"/>
            </a:xfrm>
          </p:grpSpPr>
          <p:cxnSp>
            <p:nvCxnSpPr>
              <p:cNvPr id="14" name="Straight Connector 13"/>
              <p:cNvCxnSpPr/>
              <p:nvPr/>
            </p:nvCxnSpPr>
            <p:spPr>
              <a:xfrm rot="10800000">
                <a:off x="2843808" y="6021288"/>
                <a:ext cx="338437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9" name="Group 38"/>
              <p:cNvGrpSpPr/>
              <p:nvPr/>
            </p:nvGrpSpPr>
            <p:grpSpPr>
              <a:xfrm>
                <a:off x="1835696" y="4868366"/>
                <a:ext cx="5832648" cy="1152922"/>
                <a:chOff x="1835696" y="4869160"/>
                <a:chExt cx="5832648" cy="1152922"/>
              </a:xfrm>
            </p:grpSpPr>
            <p:sp>
              <p:nvSpPr>
                <p:cNvPr id="6" name="TextBox 5"/>
                <p:cNvSpPr txBox="1"/>
                <p:nvPr/>
              </p:nvSpPr>
              <p:spPr>
                <a:xfrm>
                  <a:off x="3491880" y="5003884"/>
                  <a:ext cx="2016224" cy="369332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i="1" dirty="0" smtClean="0"/>
                    <a:t>Transfer Function</a:t>
                  </a:r>
                  <a:endParaRPr lang="en-GB" i="1" dirty="0"/>
                </a:p>
              </p:txBody>
            </p:sp>
            <p:cxnSp>
              <p:nvCxnSpPr>
                <p:cNvPr id="7" name="Straight Arrow Connector 6"/>
                <p:cNvCxnSpPr/>
                <p:nvPr/>
              </p:nvCxnSpPr>
              <p:spPr>
                <a:xfrm>
                  <a:off x="5508104" y="5227612"/>
                  <a:ext cx="1440160" cy="1588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" name="TextBox 7"/>
                <p:cNvSpPr txBox="1"/>
                <p:nvPr/>
              </p:nvSpPr>
              <p:spPr>
                <a:xfrm>
                  <a:off x="1835696" y="4869160"/>
                  <a:ext cx="122413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dirty="0" smtClean="0"/>
                    <a:t>Input</a:t>
                  </a:r>
                  <a:endParaRPr lang="en-GB" dirty="0"/>
                </a:p>
              </p:txBody>
            </p:sp>
            <p:sp>
              <p:nvSpPr>
                <p:cNvPr id="9" name="TextBox 8"/>
                <p:cNvSpPr txBox="1"/>
                <p:nvPr/>
              </p:nvSpPr>
              <p:spPr>
                <a:xfrm>
                  <a:off x="6444208" y="4869160"/>
                  <a:ext cx="122413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dirty="0" smtClean="0"/>
                    <a:t>Output</a:t>
                  </a:r>
                  <a:endParaRPr lang="en-GB" dirty="0"/>
                </a:p>
              </p:txBody>
            </p:sp>
            <p:cxnSp>
              <p:nvCxnSpPr>
                <p:cNvPr id="11" name="Straight Connector 10"/>
                <p:cNvCxnSpPr/>
                <p:nvPr/>
              </p:nvCxnSpPr>
              <p:spPr>
                <a:xfrm rot="5400000">
                  <a:off x="5832140" y="5625244"/>
                  <a:ext cx="79208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30" name="Group 29"/>
                <p:cNvGrpSpPr/>
                <p:nvPr/>
              </p:nvGrpSpPr>
              <p:grpSpPr>
                <a:xfrm>
                  <a:off x="2555776" y="4941168"/>
                  <a:ext cx="576064" cy="504056"/>
                  <a:chOff x="2627784" y="4653136"/>
                  <a:chExt cx="576064" cy="504056"/>
                </a:xfrm>
              </p:grpSpPr>
              <p:sp>
                <p:nvSpPr>
                  <p:cNvPr id="16" name="Oval 15"/>
                  <p:cNvSpPr/>
                  <p:nvPr/>
                </p:nvSpPr>
                <p:spPr>
                  <a:xfrm>
                    <a:off x="2627784" y="4653136"/>
                    <a:ext cx="576064" cy="504056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cxnSp>
                <p:nvCxnSpPr>
                  <p:cNvPr id="23" name="Straight Connector 22"/>
                  <p:cNvCxnSpPr>
                    <a:stCxn id="16" idx="1"/>
                    <a:endCxn id="16" idx="5"/>
                  </p:cNvCxnSpPr>
                  <p:nvPr/>
                </p:nvCxnSpPr>
                <p:spPr>
                  <a:xfrm rot="16200000" flipH="1">
                    <a:off x="2737605" y="4701495"/>
                    <a:ext cx="356422" cy="407338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" name="Straight Connector 26"/>
                  <p:cNvCxnSpPr>
                    <a:stCxn id="16" idx="7"/>
                    <a:endCxn id="16" idx="3"/>
                  </p:cNvCxnSpPr>
                  <p:nvPr/>
                </p:nvCxnSpPr>
                <p:spPr>
                  <a:xfrm rot="16200000" flipH="1" flipV="1">
                    <a:off x="2737605" y="4701495"/>
                    <a:ext cx="356422" cy="407338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8" name="Plus 27"/>
                  <p:cNvSpPr/>
                  <p:nvPr/>
                </p:nvSpPr>
                <p:spPr>
                  <a:xfrm>
                    <a:off x="2627784" y="4797152"/>
                    <a:ext cx="216024" cy="216024"/>
                  </a:xfrm>
                  <a:prstGeom prst="mathPlus">
                    <a:avLst/>
                  </a:prstGeom>
                  <a:solidFill>
                    <a:schemeClr val="tx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9" name="Minus 28"/>
                  <p:cNvSpPr/>
                  <p:nvPr/>
                </p:nvSpPr>
                <p:spPr>
                  <a:xfrm>
                    <a:off x="2843808" y="4941168"/>
                    <a:ext cx="144016" cy="216024"/>
                  </a:xfrm>
                  <a:prstGeom prst="mathMinus">
                    <a:avLst/>
                  </a:prstGeom>
                  <a:solidFill>
                    <a:schemeClr val="tx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cxnSp>
              <p:nvCxnSpPr>
                <p:cNvPr id="32" name="Straight Arrow Connector 31"/>
                <p:cNvCxnSpPr>
                  <a:endCxn id="16" idx="4"/>
                </p:cNvCxnSpPr>
                <p:nvPr/>
              </p:nvCxnSpPr>
              <p:spPr>
                <a:xfrm rot="5400000" flipH="1" flipV="1">
                  <a:off x="2555776" y="5733256"/>
                  <a:ext cx="576064" cy="1588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Arrow Connector 36"/>
                <p:cNvCxnSpPr>
                  <a:stCxn id="16" idx="6"/>
                  <a:endCxn id="6" idx="1"/>
                </p:cNvCxnSpPr>
                <p:nvPr/>
              </p:nvCxnSpPr>
              <p:spPr>
                <a:xfrm flipV="1">
                  <a:off x="3131840" y="5188550"/>
                  <a:ext cx="360040" cy="4646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312856" cy="490066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 smtClean="0"/>
              <a:t>Some Basic Biological Circuits</a:t>
            </a:r>
            <a:endParaRPr lang="en-GB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76438" y="933510"/>
            <a:ext cx="5851946" cy="5519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263</TotalTime>
  <Words>205</Words>
  <Application>Microsoft Office PowerPoint</Application>
  <PresentationFormat>On-screen Show (4:3)</PresentationFormat>
  <Paragraphs>43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Solstice</vt:lpstr>
      <vt:lpstr>Networks in Engineering</vt:lpstr>
      <vt:lpstr>Control Systems</vt:lpstr>
      <vt:lpstr>Open-loop Control Systems</vt:lpstr>
      <vt:lpstr>Closed-loop Control Systems</vt:lpstr>
      <vt:lpstr>Positive and Negative Feedback</vt:lpstr>
      <vt:lpstr>Transfer Functions</vt:lpstr>
      <vt:lpstr>Some Basic Biological Circuits</vt:lpstr>
    </vt:vector>
  </TitlesOfParts>
  <Company>Imperial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Networks</dc:title>
  <dc:creator>kns07</dc:creator>
  <cp:lastModifiedBy>kns07</cp:lastModifiedBy>
  <cp:revision>16</cp:revision>
  <dcterms:created xsi:type="dcterms:W3CDTF">2010-07-12T09:48:32Z</dcterms:created>
  <dcterms:modified xsi:type="dcterms:W3CDTF">2010-07-12T14:12:32Z</dcterms:modified>
</cp:coreProperties>
</file>