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handoutMasterIdLst>
    <p:handoutMasterId r:id="rId20"/>
  </p:handoutMasterIdLst>
  <p:sldIdLst>
    <p:sldId id="256" r:id="rId2"/>
    <p:sldId id="259" r:id="rId3"/>
    <p:sldId id="260" r:id="rId4"/>
    <p:sldId id="290" r:id="rId5"/>
    <p:sldId id="270" r:id="rId6"/>
    <p:sldId id="266" r:id="rId7"/>
    <p:sldId id="257" r:id="rId8"/>
    <p:sldId id="272" r:id="rId9"/>
    <p:sldId id="271" r:id="rId10"/>
    <p:sldId id="281" r:id="rId11"/>
    <p:sldId id="283" r:id="rId12"/>
    <p:sldId id="288" r:id="rId13"/>
    <p:sldId id="285" r:id="rId14"/>
    <p:sldId id="286" r:id="rId15"/>
    <p:sldId id="287" r:id="rId16"/>
    <p:sldId id="282" r:id="rId17"/>
    <p:sldId id="289" r:id="rId18"/>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lly Peyton"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C79"/>
    <a:srgbClr val="FF6666"/>
    <a:srgbClr val="CF2D7E"/>
    <a:srgbClr val="008000"/>
    <a:srgbClr val="84000B"/>
    <a:srgbClr val="CC6600"/>
    <a:srgbClr val="800000"/>
    <a:srgbClr val="336699"/>
    <a:srgbClr val="339900"/>
    <a:srgbClr val="2598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79" autoAdjust="0"/>
    <p:restoredTop sz="82548" autoAdjust="0"/>
  </p:normalViewPr>
  <p:slideViewPr>
    <p:cSldViewPr snapToGrid="0" snapToObjects="1">
      <p:cViewPr>
        <p:scale>
          <a:sx n="95" d="100"/>
          <a:sy n="95" d="100"/>
        </p:scale>
        <p:origin x="-496"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1A37679-4979-F945-907D-BABC84C8610E}" type="datetimeFigureOut">
              <a:rPr lang="en-US" smtClean="0"/>
              <a:t>9/20/15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0C1E8224-9315-C14D-89E3-21F109979DDE}" type="slidenum">
              <a:rPr lang="en-US" smtClean="0"/>
              <a:t>‹#›</a:t>
            </a:fld>
            <a:endParaRPr lang="en-US"/>
          </a:p>
        </p:txBody>
      </p:sp>
    </p:spTree>
    <p:extLst>
      <p:ext uri="{BB962C8B-B14F-4D97-AF65-F5344CB8AC3E}">
        <p14:creationId xmlns:p14="http://schemas.microsoft.com/office/powerpoint/2010/main" val="389761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35F6D9D8-9F79-C449-9767-3A8C1ECD276B}" type="datetimeFigureOut">
              <a:rPr lang="en-US" smtClean="0"/>
              <a:t>9/20/15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1099D991-0C91-F945-938A-2C0C60353A98}" type="slidenum">
              <a:rPr lang="en-US" smtClean="0"/>
              <a:t>‹#›</a:t>
            </a:fld>
            <a:endParaRPr lang="en-US"/>
          </a:p>
        </p:txBody>
      </p:sp>
    </p:spTree>
    <p:extLst>
      <p:ext uri="{BB962C8B-B14F-4D97-AF65-F5344CB8AC3E}">
        <p14:creationId xmlns:p14="http://schemas.microsoft.com/office/powerpoint/2010/main" val="22437863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Integrins</a:t>
            </a:r>
            <a:r>
              <a:rPr lang="en-US" dirty="0" smtClean="0"/>
              <a:t> are a family of adhesion molecules involved in interactions between the cell and the surrounding extracellular matrix (ECM). </a:t>
            </a:r>
          </a:p>
          <a:p>
            <a:r>
              <a:rPr lang="en-US" dirty="0" smtClean="0"/>
              <a:t>The </a:t>
            </a:r>
            <a:r>
              <a:rPr lang="en-US" dirty="0" err="1" smtClean="0"/>
              <a:t>heterodimerization</a:t>
            </a:r>
            <a:r>
              <a:rPr lang="en-US" dirty="0" smtClean="0"/>
              <a:t> of 19 α-integrin and 8 β-integrin subunits is thought to yield 25 integrin αβ heterodimers.</a:t>
            </a:r>
          </a:p>
          <a:p>
            <a:endParaRPr lang="en-US" dirty="0" smtClean="0"/>
          </a:p>
          <a:p>
            <a:r>
              <a:rPr lang="en-US" dirty="0" smtClean="0"/>
              <a:t>The first step in focal adhesion assembly is the binding of </a:t>
            </a:r>
            <a:r>
              <a:rPr lang="en-US" dirty="0" err="1" smtClean="0"/>
              <a:t>transmembrane</a:t>
            </a:r>
            <a:r>
              <a:rPr lang="en-US" dirty="0" smtClean="0"/>
              <a:t> integrin heterodimers to extracellular matrix ligands such as </a:t>
            </a:r>
            <a:r>
              <a:rPr lang="en-US" dirty="0" err="1" smtClean="0"/>
              <a:t>fibronectin</a:t>
            </a:r>
            <a:r>
              <a:rPr lang="en-US" dirty="0" smtClean="0"/>
              <a:t>, </a:t>
            </a:r>
            <a:r>
              <a:rPr lang="en-US" dirty="0" err="1" smtClean="0"/>
              <a:t>vitronectin</a:t>
            </a:r>
            <a:r>
              <a:rPr lang="en-US" dirty="0" smtClean="0"/>
              <a:t>, </a:t>
            </a:r>
            <a:r>
              <a:rPr lang="en-US" dirty="0" err="1" smtClean="0"/>
              <a:t>laminin</a:t>
            </a:r>
            <a:r>
              <a:rPr lang="en-US" dirty="0" smtClean="0"/>
              <a:t> or collagen. Upon ligand binding, a conformational change occurs that renders the cytosolic tail of </a:t>
            </a:r>
            <a:r>
              <a:rPr lang="en-US" dirty="0" err="1" smtClean="0"/>
              <a:t>integrins</a:t>
            </a:r>
            <a:r>
              <a:rPr lang="en-US" dirty="0" smtClean="0"/>
              <a:t> accessible for intracellular </a:t>
            </a:r>
            <a:r>
              <a:rPr lang="en-US" dirty="0" err="1" smtClean="0"/>
              <a:t>interactors</a:t>
            </a:r>
            <a:r>
              <a:rPr lang="en-US" dirty="0" smtClean="0"/>
              <a:t> leading to the recruitment of diverse proteins such as </a:t>
            </a:r>
            <a:r>
              <a:rPr lang="en-US" dirty="0" err="1" smtClean="0"/>
              <a:t>talin</a:t>
            </a:r>
            <a:r>
              <a:rPr lang="en-US" dirty="0" smtClean="0"/>
              <a:t>, </a:t>
            </a:r>
            <a:r>
              <a:rPr lang="en-US" dirty="0" err="1" smtClean="0"/>
              <a:t>vinculin</a:t>
            </a:r>
            <a:r>
              <a:rPr lang="en-US" dirty="0" smtClean="0"/>
              <a:t> and a- actin in that link </a:t>
            </a:r>
            <a:r>
              <a:rPr lang="en-US" dirty="0" err="1" smtClean="0"/>
              <a:t>integrins</a:t>
            </a:r>
            <a:r>
              <a:rPr lang="en-US" dirty="0" smtClean="0"/>
              <a:t> to the actin cytoskeleton which in turn allows the generation of traction forces through </a:t>
            </a:r>
            <a:r>
              <a:rPr lang="en-US" dirty="0" err="1" smtClean="0"/>
              <a:t>actomyosin</a:t>
            </a:r>
            <a:r>
              <a:rPr lang="en-US" dirty="0" smtClean="0"/>
              <a:t> contraction.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structural function is</a:t>
            </a:r>
            <a:r>
              <a:rPr lang="en-US" baseline="0" dirty="0" smtClean="0"/>
              <a:t> </a:t>
            </a:r>
            <a:r>
              <a:rPr lang="en-US" dirty="0" smtClean="0"/>
              <a:t>to connect actin stress fibers to the ECM by</a:t>
            </a:r>
            <a:r>
              <a:rPr lang="en-US" baseline="0" dirty="0" smtClean="0"/>
              <a:t> </a:t>
            </a:r>
            <a:r>
              <a:rPr lang="en-US" dirty="0" smtClean="0"/>
              <a:t>the association of </a:t>
            </a:r>
            <a:r>
              <a:rPr lang="en-US" dirty="0" err="1" smtClean="0"/>
              <a:t>integrins</a:t>
            </a:r>
            <a:r>
              <a:rPr lang="en-US" dirty="0" smtClean="0"/>
              <a:t> with linking proteins</a:t>
            </a:r>
            <a:r>
              <a:rPr lang="en-US" baseline="0" dirty="0" smtClean="0"/>
              <a:t> </a:t>
            </a:r>
            <a:r>
              <a:rPr lang="en-US" dirty="0" smtClean="0"/>
              <a:t>including </a:t>
            </a:r>
            <a:r>
              <a:rPr lang="en-US" dirty="0" err="1" smtClean="0"/>
              <a:t>talin</a:t>
            </a:r>
            <a:r>
              <a:rPr lang="en-US" dirty="0" smtClean="0"/>
              <a:t>, a-</a:t>
            </a:r>
            <a:r>
              <a:rPr lang="en-US" dirty="0" err="1" smtClean="0"/>
              <a:t>actinin</a:t>
            </a:r>
            <a:r>
              <a:rPr lang="en-US" dirty="0" smtClean="0"/>
              <a:t>, and </a:t>
            </a:r>
            <a:r>
              <a:rPr lang="en-US" dirty="0" err="1" smtClean="0"/>
              <a:t>vinculin</a:t>
            </a:r>
            <a:r>
              <a:rPr lang="en-US" dirty="0" smtClean="0"/>
              <a:t>. Signaling</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and adaptor proteins (e.g., the </a:t>
            </a:r>
            <a:r>
              <a:rPr lang="en-US" dirty="0" err="1" smtClean="0"/>
              <a:t>Src</a:t>
            </a:r>
            <a:r>
              <a:rPr lang="en-US" dirty="0" smtClean="0"/>
              <a:t> tyrosine</a:t>
            </a:r>
            <a:r>
              <a:rPr lang="en-US" baseline="0" dirty="0" smtClean="0"/>
              <a:t> </a:t>
            </a:r>
            <a:r>
              <a:rPr lang="en-US" dirty="0" smtClean="0"/>
              <a:t>kinase, focal adhesion kinase [FAK],</a:t>
            </a:r>
            <a:r>
              <a:rPr lang="en-US" baseline="0" dirty="0" smtClean="0"/>
              <a:t> </a:t>
            </a:r>
            <a:r>
              <a:rPr lang="en-US" dirty="0" err="1" smtClean="0"/>
              <a:t>paxillin</a:t>
            </a:r>
            <a:r>
              <a:rPr lang="en-US" dirty="0" smtClean="0"/>
              <a:t>, and the integrin-linked kinase [ILK]).</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Integrins</a:t>
            </a:r>
            <a:r>
              <a:rPr lang="en-US" dirty="0" smtClean="0"/>
              <a:t> can exist in either (1) an inactive, bent conformation with a closed head-piece and low affinity for ECM ligands, (2) a primed, extended conformation with a closed head-piece and low affinity for ligand, or (3) an active, extended conformation with an open head-piece and high affinity for ECM ligands</a:t>
            </a:r>
          </a:p>
          <a:p>
            <a:r>
              <a:rPr lang="en-US" dirty="0" err="1" smtClean="0"/>
              <a:t>Integrins</a:t>
            </a:r>
            <a:r>
              <a:rPr lang="en-US" dirty="0" smtClean="0"/>
              <a:t> contain several </a:t>
            </a:r>
            <a:r>
              <a:rPr lang="en-US" dirty="0" err="1" smtClean="0"/>
              <a:t>cation</a:t>
            </a:r>
            <a:r>
              <a:rPr lang="en-US" dirty="0" smtClean="0"/>
              <a:t>-binding sites that regulate the ligand-binding affinity of the receptor. Different </a:t>
            </a:r>
            <a:r>
              <a:rPr lang="en-US" dirty="0" err="1" smtClean="0"/>
              <a:t>cations</a:t>
            </a:r>
            <a:r>
              <a:rPr lang="en-US" dirty="0" smtClean="0"/>
              <a:t> have markedly different effects on ligand affinity: in general, Mn2+ supports ligand binding, Mg2+ does so to a lesser extent, and Ca2+ does not support ligand binding at all.</a:t>
            </a:r>
          </a:p>
          <a:p>
            <a:r>
              <a:rPr lang="en-US" dirty="0" smtClean="0"/>
              <a:t>ligand binding and </a:t>
            </a:r>
            <a:r>
              <a:rPr lang="en-US" dirty="0" err="1" smtClean="0"/>
              <a:t>cation</a:t>
            </a:r>
            <a:r>
              <a:rPr lang="en-US" dirty="0" smtClean="0"/>
              <a:t> binding are intimately linked because all of the regions implicated in ligand recognition lie at, or close to, </a:t>
            </a:r>
            <a:r>
              <a:rPr lang="en-US" dirty="0" err="1" smtClean="0"/>
              <a:t>cation</a:t>
            </a:r>
            <a:r>
              <a:rPr lang="en-US" dirty="0" smtClean="0"/>
              <a:t>-binding sites.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099D991-0C91-F945-938A-2C0C60353A98}" type="slidenum">
              <a:rPr lang="en-US" smtClean="0"/>
              <a:t>2</a:t>
            </a:fld>
            <a:endParaRPr lang="en-US"/>
          </a:p>
        </p:txBody>
      </p:sp>
    </p:spTree>
    <p:extLst>
      <p:ext uri="{BB962C8B-B14F-4D97-AF65-F5344CB8AC3E}">
        <p14:creationId xmlns:p14="http://schemas.microsoft.com/office/powerpoint/2010/main" val="2219248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previously shown that the function of avb3 integrin is influenced by a growth factor-regulated recycling pathway directing the integrin to the plasma membrane</a:t>
            </a:r>
          </a:p>
          <a:p>
            <a:r>
              <a:rPr lang="en-US" dirty="0" smtClean="0"/>
              <a:t>As the receptor recycling inhibitor </a:t>
            </a:r>
            <a:r>
              <a:rPr lang="en-US" dirty="0" err="1" smtClean="0"/>
              <a:t>primaquine</a:t>
            </a:r>
            <a:r>
              <a:rPr lang="en-US" dirty="0" smtClean="0"/>
              <a:t> causes cycling </a:t>
            </a:r>
            <a:r>
              <a:rPr lang="en-US" dirty="0" err="1" smtClean="0"/>
              <a:t>integrins</a:t>
            </a:r>
            <a:r>
              <a:rPr lang="en-US" dirty="0" smtClean="0"/>
              <a:t> to accumulate rapidly within endosomes, we have sought to identify kinases that associate with avb3 integrin on the cytoplasmic face of these </a:t>
            </a:r>
            <a:r>
              <a:rPr lang="en-US" dirty="0" err="1" smtClean="0"/>
              <a:t>endosomal</a:t>
            </a:r>
            <a:r>
              <a:rPr lang="en-US" dirty="0" smtClean="0"/>
              <a:t> vesicles</a:t>
            </a:r>
          </a:p>
          <a:p>
            <a:r>
              <a:rPr lang="en-US" dirty="0" smtClean="0"/>
              <a:t>PKD1</a:t>
            </a:r>
            <a:r>
              <a:rPr lang="en-US" baseline="0" dirty="0" smtClean="0"/>
              <a:t> causes short-loop recycling, which is regulated by PkD1, which must be active</a:t>
            </a:r>
          </a:p>
          <a:p>
            <a:r>
              <a:rPr lang="en-US" dirty="0" smtClean="0"/>
              <a:t>Expression of a kinase inactive form of PKD1 has been recently shown to compromise fibroblast motility</a:t>
            </a:r>
            <a:endParaRPr lang="en-US" dirty="0"/>
          </a:p>
        </p:txBody>
      </p:sp>
      <p:sp>
        <p:nvSpPr>
          <p:cNvPr id="4" name="Slide Number Placeholder 3"/>
          <p:cNvSpPr>
            <a:spLocks noGrp="1"/>
          </p:cNvSpPr>
          <p:nvPr>
            <p:ph type="sldNum" sz="quarter" idx="10"/>
          </p:nvPr>
        </p:nvSpPr>
        <p:spPr/>
        <p:txBody>
          <a:bodyPr/>
          <a:lstStyle/>
          <a:p>
            <a:fld id="{1099D991-0C91-F945-938A-2C0C60353A98}" type="slidenum">
              <a:rPr lang="en-US" smtClean="0"/>
              <a:t>14</a:t>
            </a:fld>
            <a:endParaRPr lang="en-US"/>
          </a:p>
        </p:txBody>
      </p:sp>
    </p:spTree>
    <p:extLst>
      <p:ext uri="{BB962C8B-B14F-4D97-AF65-F5344CB8AC3E}">
        <p14:creationId xmlns:p14="http://schemas.microsoft.com/office/powerpoint/2010/main" val="3504690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Ubiquitination</a:t>
            </a:r>
            <a:r>
              <a:rPr lang="en-US" dirty="0" smtClean="0"/>
              <a:t> is a post-translational modification (an addition to a protein after it has been made) where ubiquitin is attached to a substrate protein.</a:t>
            </a:r>
          </a:p>
          <a:p>
            <a:r>
              <a:rPr lang="en-US" dirty="0" smtClean="0"/>
              <a:t>a5b1 Integrin and </a:t>
            </a:r>
            <a:r>
              <a:rPr lang="en-US" dirty="0" err="1" smtClean="0"/>
              <a:t>Fibronectin</a:t>
            </a:r>
            <a:r>
              <a:rPr lang="en-US" dirty="0" smtClean="0"/>
              <a:t> Accumulate at Ubiquitin-Positive Early Endosomes in ESCRT-Depleted Cells and this is cell type specific</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099D991-0C91-F945-938A-2C0C60353A98}" type="slidenum">
              <a:rPr lang="en-US" smtClean="0"/>
              <a:t>15</a:t>
            </a:fld>
            <a:endParaRPr lang="en-US"/>
          </a:p>
        </p:txBody>
      </p:sp>
    </p:spTree>
    <p:extLst>
      <p:ext uri="{BB962C8B-B14F-4D97-AF65-F5344CB8AC3E}">
        <p14:creationId xmlns:p14="http://schemas.microsoft.com/office/powerpoint/2010/main" val="3249281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given integrin hetero- dimer can follow more than one internalization route. </a:t>
            </a:r>
          </a:p>
          <a:p>
            <a:r>
              <a:rPr lang="en-US" dirty="0" smtClean="0"/>
              <a:t>DAB2 mediates </a:t>
            </a:r>
            <a:r>
              <a:rPr lang="en-US" dirty="0" err="1" smtClean="0"/>
              <a:t>clathrin</a:t>
            </a:r>
            <a:r>
              <a:rPr lang="en-US" dirty="0" smtClean="0"/>
              <a:t>-dependent endocytosis of </a:t>
            </a:r>
            <a:r>
              <a:rPr lang="en-US" dirty="0" err="1" smtClean="0"/>
              <a:t>integrins</a:t>
            </a:r>
            <a:r>
              <a:rPr lang="en-US" dirty="0" smtClean="0"/>
              <a:t>, there are still issues to be resolved regarding where this occurs (near focal adhesions</a:t>
            </a:r>
            <a:r>
              <a:rPr lang="en-US" baseline="0" dirty="0" smtClean="0"/>
              <a:t> </a:t>
            </a:r>
            <a:r>
              <a:rPr lang="en-US" dirty="0" smtClean="0"/>
              <a:t>or across the entire cell surface ) and whether</a:t>
            </a:r>
            <a:r>
              <a:rPr lang="en-US" baseline="0" dirty="0" smtClean="0"/>
              <a:t> </a:t>
            </a:r>
            <a:r>
              <a:rPr lang="en-US" dirty="0" smtClean="0"/>
              <a:t>the integrin heterodimer must be active to follow this route into the cell</a:t>
            </a:r>
          </a:p>
          <a:p>
            <a:r>
              <a:rPr lang="en-US" dirty="0" smtClean="0"/>
              <a:t>CME of different types of </a:t>
            </a:r>
            <a:r>
              <a:rPr lang="en-US" dirty="0" err="1" smtClean="0"/>
              <a:t>integrins</a:t>
            </a:r>
            <a:r>
              <a:rPr lang="en-US" dirty="0" smtClean="0"/>
              <a:t> is often facilitated by cargo-specific adaptors like Dab2 [71], ARH [72] and Numb [49]. These </a:t>
            </a:r>
            <a:r>
              <a:rPr lang="en-US" dirty="0" err="1" smtClean="0"/>
              <a:t>endocytic</a:t>
            </a:r>
            <a:r>
              <a:rPr lang="en-US" dirty="0" smtClean="0"/>
              <a:t> adaptor proteins have been shown to interact with the </a:t>
            </a:r>
            <a:r>
              <a:rPr lang="en-US" dirty="0" err="1" smtClean="0"/>
              <a:t>NPxY</a:t>
            </a:r>
            <a:r>
              <a:rPr lang="en-US" dirty="0" smtClean="0"/>
              <a:t> motif in b-integrin cytoplasmic tails via their </a:t>
            </a:r>
            <a:r>
              <a:rPr lang="en-US" dirty="0" err="1" smtClean="0"/>
              <a:t>phosphotyrosine</a:t>
            </a:r>
            <a:r>
              <a:rPr lang="en-US" dirty="0" smtClean="0"/>
              <a:t>-binding domains.</a:t>
            </a:r>
          </a:p>
        </p:txBody>
      </p:sp>
      <p:sp>
        <p:nvSpPr>
          <p:cNvPr id="4" name="Slide Number Placeholder 3"/>
          <p:cNvSpPr>
            <a:spLocks noGrp="1"/>
          </p:cNvSpPr>
          <p:nvPr>
            <p:ph type="sldNum" sz="quarter" idx="10"/>
          </p:nvPr>
        </p:nvSpPr>
        <p:spPr/>
        <p:txBody>
          <a:bodyPr/>
          <a:lstStyle/>
          <a:p>
            <a:fld id="{1099D991-0C91-F945-938A-2C0C60353A98}" type="slidenum">
              <a:rPr lang="en-US" smtClean="0"/>
              <a:t>5</a:t>
            </a:fld>
            <a:endParaRPr lang="en-US"/>
          </a:p>
        </p:txBody>
      </p:sp>
    </p:spTree>
    <p:extLst>
      <p:ext uri="{BB962C8B-B14F-4D97-AF65-F5344CB8AC3E}">
        <p14:creationId xmlns:p14="http://schemas.microsoft.com/office/powerpoint/2010/main" val="1636306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Box 2. </a:t>
            </a:r>
            <a:r>
              <a:rPr lang="en-US" dirty="0" err="1" smtClean="0"/>
              <a:t>Rab</a:t>
            </a:r>
            <a:r>
              <a:rPr lang="en-US" dirty="0" smtClean="0"/>
              <a:t> and </a:t>
            </a:r>
            <a:r>
              <a:rPr lang="en-US" dirty="0" err="1" smtClean="0"/>
              <a:t>Arf</a:t>
            </a:r>
            <a:r>
              <a:rPr lang="en-US" dirty="0" smtClean="0"/>
              <a:t> </a:t>
            </a:r>
            <a:r>
              <a:rPr lang="en-US" dirty="0" err="1" smtClean="0"/>
              <a:t>GTPases</a:t>
            </a:r>
            <a:r>
              <a:rPr lang="en-US" dirty="0" smtClean="0"/>
              <a:t> control </a:t>
            </a:r>
            <a:r>
              <a:rPr lang="en-US" dirty="0" err="1" smtClean="0"/>
              <a:t>endocytic</a:t>
            </a:r>
            <a:r>
              <a:rPr lang="en-US" dirty="0" smtClean="0"/>
              <a:t> </a:t>
            </a:r>
            <a:r>
              <a:rPr lang="en-US" dirty="0" err="1" smtClean="0"/>
              <a:t>recyclingSmall</a:t>
            </a:r>
            <a:r>
              <a:rPr lang="en-US" dirty="0" smtClean="0"/>
              <a:t> </a:t>
            </a:r>
            <a:r>
              <a:rPr lang="en-US" dirty="0" err="1" smtClean="0"/>
              <a:t>GTPases</a:t>
            </a:r>
            <a:r>
              <a:rPr lang="en-US" dirty="0" smtClean="0"/>
              <a:t> are thought of as molecular switches that cycle between a GTP-bound ‘on’ state, and a GDP-bound ‘off’ state.</a:t>
            </a:r>
            <a:r>
              <a:rPr lang="en-US" baseline="0" dirty="0" smtClean="0"/>
              <a:t> </a:t>
            </a:r>
            <a:r>
              <a:rPr lang="en-US" dirty="0" smtClean="0"/>
              <a:t>There are more than 60 </a:t>
            </a:r>
            <a:r>
              <a:rPr lang="en-US" dirty="0" err="1" smtClean="0"/>
              <a:t>Rab</a:t>
            </a:r>
            <a:r>
              <a:rPr lang="en-US" dirty="0" smtClean="0"/>
              <a:t> proteins and six </a:t>
            </a:r>
            <a:r>
              <a:rPr lang="en-US" dirty="0" err="1" smtClean="0"/>
              <a:t>Arf</a:t>
            </a:r>
            <a:r>
              <a:rPr lang="en-US" dirty="0" smtClean="0"/>
              <a:t> proteins that </a:t>
            </a:r>
            <a:r>
              <a:rPr lang="en-US" dirty="0" err="1" smtClean="0"/>
              <a:t>localise</a:t>
            </a:r>
            <a:r>
              <a:rPr lang="en-US" dirty="0" smtClean="0"/>
              <a:t> to distinct membrane compartments, and these families of </a:t>
            </a:r>
            <a:r>
              <a:rPr lang="en-US" dirty="0" err="1" smtClean="0"/>
              <a:t>GTPases</a:t>
            </a:r>
            <a:r>
              <a:rPr lang="en-US" dirty="0" smtClean="0"/>
              <a:t> control most of the known intracellular trafficking events in eukaryotic cells</a:t>
            </a:r>
          </a:p>
          <a:p>
            <a:endParaRPr lang="en-US" dirty="0" smtClean="0"/>
          </a:p>
          <a:p>
            <a:r>
              <a:rPr lang="en-US" dirty="0" smtClean="0"/>
              <a:t>The short-loop recycling pathway is regulated by Rab4 and Rab35, and is </a:t>
            </a:r>
            <a:r>
              <a:rPr lang="en-US" dirty="0" err="1" smtClean="0"/>
              <a:t>characterised</a:t>
            </a:r>
            <a:r>
              <a:rPr lang="en-US" dirty="0" smtClean="0"/>
              <a:t> by cargoes that exit the early endosome to recycle to the plasma membrane. Long-loop recycling involves trafficking of cargo through the </a:t>
            </a:r>
            <a:r>
              <a:rPr lang="en-US" dirty="0" err="1" smtClean="0"/>
              <a:t>perinuclear</a:t>
            </a:r>
            <a:r>
              <a:rPr lang="en-US" dirty="0" smtClean="0"/>
              <a:t> recycling compartment (PNRC) and is thought to primarily require the activity of Rab11 and Arf6, but roles for Rab8, Rab10 and Rab22a have also been described (Grant</a:t>
            </a:r>
            <a:endParaRPr lang="en-US" dirty="0"/>
          </a:p>
        </p:txBody>
      </p:sp>
      <p:sp>
        <p:nvSpPr>
          <p:cNvPr id="4" name="Slide Number Placeholder 3"/>
          <p:cNvSpPr>
            <a:spLocks noGrp="1"/>
          </p:cNvSpPr>
          <p:nvPr>
            <p:ph type="sldNum" sz="quarter" idx="10"/>
          </p:nvPr>
        </p:nvSpPr>
        <p:spPr/>
        <p:txBody>
          <a:bodyPr/>
          <a:lstStyle/>
          <a:p>
            <a:fld id="{1099D991-0C91-F945-938A-2C0C60353A98}" type="slidenum">
              <a:rPr lang="en-US" smtClean="0"/>
              <a:t>6</a:t>
            </a:fld>
            <a:endParaRPr lang="en-US"/>
          </a:p>
        </p:txBody>
      </p:sp>
    </p:spTree>
    <p:extLst>
      <p:ext uri="{BB962C8B-B14F-4D97-AF65-F5344CB8AC3E}">
        <p14:creationId xmlns:p14="http://schemas.microsoft.com/office/powerpoint/2010/main" val="2750180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a5b1 </a:t>
            </a:r>
            <a:r>
              <a:rPr lang="en-US" dirty="0" err="1" smtClean="0"/>
              <a:t>integrins</a:t>
            </a:r>
            <a:r>
              <a:rPr lang="en-US" dirty="0" smtClean="0"/>
              <a:t> promote focal adhesion turnover and thereby random cell motility, the heterodimer avb3 rather suppresses focal adhesion dynamics thereby promoting directionally per- </a:t>
            </a:r>
            <a:r>
              <a:rPr lang="en-US" dirty="0" err="1" smtClean="0"/>
              <a:t>sistent</a:t>
            </a:r>
            <a:r>
              <a:rPr lang="en-US" dirty="0" smtClean="0"/>
              <a:t> migration.</a:t>
            </a:r>
          </a:p>
          <a:p>
            <a:r>
              <a:rPr lang="en-US" dirty="0" smtClean="0"/>
              <a:t>Integrin trafficking may contribute to directional migration by facilitating the formation of new adhesions at the leading edge</a:t>
            </a:r>
          </a:p>
          <a:p>
            <a:pPr marL="228600" indent="-228600">
              <a:buAutoNum type="arabicPeriod"/>
            </a:pPr>
            <a:r>
              <a:rPr lang="en-US" dirty="0" smtClean="0"/>
              <a:t>Par3 regulates Numb, an adaptor that couples specific cargo to </a:t>
            </a:r>
            <a:r>
              <a:rPr lang="en-US" dirty="0" err="1" smtClean="0"/>
              <a:t>clathrin</a:t>
            </a:r>
            <a:r>
              <a:rPr lang="en-US" dirty="0" smtClean="0"/>
              <a:t>-coated pits. Numb directs internalization of integrin β1 or β3 subunits behind the leading edge. Par3 binds directly to Numb and promotes its </a:t>
            </a:r>
            <a:r>
              <a:rPr lang="en-US" dirty="0" err="1" smtClean="0"/>
              <a:t>Ser</a:t>
            </a:r>
            <a:r>
              <a:rPr lang="en-US" dirty="0" smtClean="0"/>
              <a:t> phosphorylation by </a:t>
            </a:r>
            <a:r>
              <a:rPr lang="en-US" dirty="0" err="1" smtClean="0"/>
              <a:t>aPKC</a:t>
            </a:r>
            <a:r>
              <a:rPr lang="en-US" dirty="0" smtClean="0"/>
              <a:t>. Phosphorylation prevents interaction with the integrin and inhibits their internalization. Inhibiting either phosphorylation or </a:t>
            </a:r>
            <a:r>
              <a:rPr lang="en-US" dirty="0" err="1" smtClean="0"/>
              <a:t>dephosphorylation</a:t>
            </a:r>
            <a:r>
              <a:rPr lang="en-US" dirty="0" smtClean="0"/>
              <a:t> of Numb blocks the directed migration that occurs during wound healing of fibroblasts.</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t>Integrin αVβ3 expression in wounded epithelial cell monolayers promotes stable centrosome re-orientation and directional migration compared to cells expressing integrin α5β.</a:t>
            </a:r>
            <a:r>
              <a:rPr lang="en-US" baseline="0" dirty="0" smtClean="0"/>
              <a:t> Integrin α5β1-mediated random migration in fibroblasts and epithelial cells is triggered by the ROCK-dependent phosphorylation and inactivation of </a:t>
            </a:r>
            <a:r>
              <a:rPr lang="en-US" baseline="0" dirty="0" err="1" smtClean="0"/>
              <a:t>cofilin</a:t>
            </a:r>
            <a:r>
              <a:rPr lang="en-US" baseline="0" dirty="0" smtClean="0"/>
              <a:t>. At the leading edge </a:t>
            </a:r>
            <a:r>
              <a:rPr lang="en-US" baseline="0" dirty="0" err="1" smtClean="0"/>
              <a:t>Cofilin</a:t>
            </a:r>
            <a:r>
              <a:rPr lang="en-US" baseline="0" dirty="0" smtClean="0"/>
              <a:t> severs F-actin filaments at the minus end to provide more free-barbed ends for actin polymerization. Rab11 controls integrin α5β1 recycling via a longer pathway from a </a:t>
            </a:r>
            <a:r>
              <a:rPr lang="en-US" baseline="0" dirty="0" err="1" smtClean="0"/>
              <a:t>perinuclear</a:t>
            </a:r>
            <a:r>
              <a:rPr lang="en-US" baseline="0" dirty="0" smtClean="0"/>
              <a:t> </a:t>
            </a:r>
            <a:r>
              <a:rPr lang="en-US" baseline="0" dirty="0" err="1" smtClean="0"/>
              <a:t>endosomal</a:t>
            </a:r>
            <a:r>
              <a:rPr lang="en-US" baseline="0" dirty="0" smtClean="0"/>
              <a:t> compartment. </a:t>
            </a:r>
          </a:p>
          <a:p>
            <a:pPr marL="228600" indent="-228600">
              <a:buAutoNum type="arabicPeriod"/>
            </a:pPr>
            <a:r>
              <a:rPr lang="en-US" baseline="0" dirty="0" smtClean="0"/>
              <a:t>Integrin αVβ3 suppresses </a:t>
            </a:r>
            <a:r>
              <a:rPr lang="en-US" baseline="0" dirty="0" err="1" smtClean="0"/>
              <a:t>RhoA</a:t>
            </a:r>
            <a:r>
              <a:rPr lang="en-US" baseline="0" dirty="0" smtClean="0"/>
              <a:t>–ROCK-mediated phosphorylation and inhibition of the actin-severing protein </a:t>
            </a:r>
            <a:r>
              <a:rPr lang="en-US" baseline="0" dirty="0" err="1" smtClean="0"/>
              <a:t>cofilin</a:t>
            </a:r>
            <a:r>
              <a:rPr lang="en-US" baseline="0" dirty="0" smtClean="0"/>
              <a:t>, thereby triggering broad </a:t>
            </a:r>
            <a:r>
              <a:rPr lang="en-US" baseline="0" dirty="0" err="1" smtClean="0"/>
              <a:t>lamellipodia</a:t>
            </a:r>
            <a:r>
              <a:rPr lang="en-US" baseline="0" dirty="0" smtClean="0"/>
              <a:t>, stable adhesions and increased directional </a:t>
            </a:r>
            <a:r>
              <a:rPr lang="en-US" baseline="0" dirty="0" err="1" smtClean="0"/>
              <a:t>migrationIn</a:t>
            </a:r>
            <a:r>
              <a:rPr lang="en-US" baseline="0" dirty="0" smtClean="0"/>
              <a:t> fibroblasts, PKD1 and Rab4 drive the rapid recycling of integrin αVβ3 from early endosomes to the cell surface. Perturbation of the rapid Rab4-dependent recycling of integrin αVβ3 increases the rate of integrin α5β1 recycling and promotes random fibroblast migration. </a:t>
            </a:r>
          </a:p>
          <a:p>
            <a:pPr marL="228600" indent="-228600">
              <a:buAutoNum type="arabicPeriod"/>
            </a:pPr>
            <a:r>
              <a:rPr lang="en-US" dirty="0" smtClean="0"/>
              <a:t>Matrix dimensionality influences Rab11-dependent recycling of integrin α5β1 and directional cell migration. Inhibition of integrin αVβ3 in an epithelial cancer cell line increases integrin α5β1 recycling by stimulating the Rab11-mediated return of integrin α5β1 to the plasma membrane. Integrin α5β1 recycling in epithelial cells driven by Rab25 promotes the directional migration of these cells within 3D environments without affecting their mode of migration on2D surfaces. Cell-derived matrix increases the association of Rab25 with β1 integrin and restricts its recycling to the tips of leading-edge protrusions in cell-derived matrix to promote directionally persistent migration. It is not known</a:t>
            </a:r>
            <a:r>
              <a:rPr lang="en-US" baseline="0" dirty="0" smtClean="0"/>
              <a:t> </a:t>
            </a:r>
            <a:r>
              <a:rPr lang="en-US" dirty="0" smtClean="0"/>
              <a:t>how matrix dimensionality regulates Rab25 activity or its association with integrin β1.</a:t>
            </a:r>
            <a:endParaRPr lang="en-US" dirty="0"/>
          </a:p>
        </p:txBody>
      </p:sp>
      <p:sp>
        <p:nvSpPr>
          <p:cNvPr id="4" name="Slide Number Placeholder 3"/>
          <p:cNvSpPr>
            <a:spLocks noGrp="1"/>
          </p:cNvSpPr>
          <p:nvPr>
            <p:ph type="sldNum" sz="quarter" idx="10"/>
          </p:nvPr>
        </p:nvSpPr>
        <p:spPr/>
        <p:txBody>
          <a:bodyPr/>
          <a:lstStyle/>
          <a:p>
            <a:fld id="{1099D991-0C91-F945-938A-2C0C60353A98}" type="slidenum">
              <a:rPr lang="en-US" smtClean="0"/>
              <a:t>7</a:t>
            </a:fld>
            <a:endParaRPr lang="en-US"/>
          </a:p>
        </p:txBody>
      </p:sp>
    </p:spTree>
    <p:extLst>
      <p:ext uri="{BB962C8B-B14F-4D97-AF65-F5344CB8AC3E}">
        <p14:creationId xmlns:p14="http://schemas.microsoft.com/office/powerpoint/2010/main" val="2019509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ECM-controlled switch from a migratory to a proliferative </a:t>
            </a:r>
            <a:r>
              <a:rPr lang="en-US" dirty="0" smtClean="0"/>
              <a:t>phenotype.</a:t>
            </a:r>
          </a:p>
          <a:p>
            <a:r>
              <a:rPr lang="en-US" dirty="0" smtClean="0"/>
              <a:t>Prior work with fibroblasts revealed that these cells are motile and proliferative at low and high concentrations of PDGF, respectively, a switchover mediated by </a:t>
            </a:r>
            <a:r>
              <a:rPr lang="en-US" dirty="0" err="1" smtClean="0"/>
              <a:t>clathrin</a:t>
            </a:r>
            <a:r>
              <a:rPr lang="en-US" dirty="0" smtClean="0"/>
              <a:t>-mediated endocytosis (CME) and raft/</a:t>
            </a:r>
            <a:r>
              <a:rPr lang="en-US" dirty="0" err="1" smtClean="0"/>
              <a:t>caveolin</a:t>
            </a:r>
            <a:r>
              <a:rPr lang="en-US" dirty="0" smtClean="0"/>
              <a:t>-mediated endocytosis (RME). We hypothesize that this switching of </a:t>
            </a:r>
            <a:r>
              <a:rPr lang="en-US" dirty="0" err="1" smtClean="0"/>
              <a:t>endocytic</a:t>
            </a:r>
            <a:r>
              <a:rPr lang="en-US" dirty="0" smtClean="0"/>
              <a:t> mechanisms could also be induced by changes in integrin activation. This proposal fits well with the finding that migration is random and non-directional on </a:t>
            </a:r>
            <a:r>
              <a:rPr lang="en-US" dirty="0" err="1" smtClean="0"/>
              <a:t>BaM</a:t>
            </a:r>
            <a:r>
              <a:rPr lang="en-US" dirty="0" smtClean="0"/>
              <a:t>, as CME is responsible for rapid, localized recycling of growth factor receptors at the plasma membrane, which enables a fast cellular response to transient </a:t>
            </a:r>
            <a:r>
              <a:rPr lang="en-US" dirty="0" err="1" smtClean="0"/>
              <a:t>microgradients</a:t>
            </a:r>
            <a:r>
              <a:rPr lang="en-US" dirty="0" smtClean="0"/>
              <a:t> of </a:t>
            </a:r>
            <a:r>
              <a:rPr lang="en-US" dirty="0" err="1" smtClean="0"/>
              <a:t>chemoattractants</a:t>
            </a:r>
            <a:r>
              <a:rPr lang="en-US" dirty="0" smtClean="0"/>
              <a:t>.</a:t>
            </a:r>
            <a:r>
              <a:rPr lang="en-US" baseline="0" dirty="0" smtClean="0"/>
              <a:t> </a:t>
            </a:r>
            <a:r>
              <a:rPr lang="en-US" baseline="0" dirty="0" err="1" smtClean="0"/>
              <a:t>BaM</a:t>
            </a:r>
            <a:r>
              <a:rPr lang="en-US" baseline="0" dirty="0" smtClean="0"/>
              <a:t> also suggest faster turn- over of FAs, which is likely to support rapid migration on soft substrates. This</a:t>
            </a:r>
            <a:endParaRPr lang="en-US" dirty="0"/>
          </a:p>
        </p:txBody>
      </p:sp>
      <p:sp>
        <p:nvSpPr>
          <p:cNvPr id="4" name="Slide Number Placeholder 3"/>
          <p:cNvSpPr>
            <a:spLocks noGrp="1"/>
          </p:cNvSpPr>
          <p:nvPr>
            <p:ph type="sldNum" sz="quarter" idx="10"/>
          </p:nvPr>
        </p:nvSpPr>
        <p:spPr/>
        <p:txBody>
          <a:bodyPr/>
          <a:lstStyle/>
          <a:p>
            <a:fld id="{1099D991-0C91-F945-938A-2C0C60353A98}" type="slidenum">
              <a:rPr lang="en-US" smtClean="0"/>
              <a:t>8</a:t>
            </a:fld>
            <a:endParaRPr lang="en-US"/>
          </a:p>
        </p:txBody>
      </p:sp>
    </p:spTree>
    <p:extLst>
      <p:ext uri="{BB962C8B-B14F-4D97-AF65-F5344CB8AC3E}">
        <p14:creationId xmlns:p14="http://schemas.microsoft.com/office/powerpoint/2010/main" val="970160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TGF-β superfamily co-receptor, the type III TGF-β receptor (TβRIII/</a:t>
            </a:r>
            <a:r>
              <a:rPr lang="en-US" dirty="0" err="1" smtClean="0"/>
              <a:t>betaglycan</a:t>
            </a:r>
            <a:r>
              <a:rPr lang="en-US" dirty="0" smtClean="0"/>
              <a:t>), is a </a:t>
            </a:r>
            <a:r>
              <a:rPr lang="en-US" dirty="0" err="1" smtClean="0"/>
              <a:t>transmembrane</a:t>
            </a:r>
            <a:r>
              <a:rPr lang="en-US" dirty="0" smtClean="0"/>
              <a:t> proteoglycan that serves as a co-receptor for multiple TGF-β superfamily members (10-12). TβRIII has essential, non-redundant roles in regulating signaling through TβRII and TβRI.</a:t>
            </a:r>
          </a:p>
          <a:p>
            <a:r>
              <a:rPr lang="en-US" dirty="0" smtClean="0"/>
              <a:t>MCF10A </a:t>
            </a:r>
            <a:r>
              <a:rPr lang="en-US" dirty="0" smtClean="0"/>
              <a:t>cells adhering</a:t>
            </a:r>
            <a:r>
              <a:rPr lang="en-US" baseline="0" dirty="0" smtClean="0"/>
              <a:t> to FN </a:t>
            </a:r>
          </a:p>
          <a:p>
            <a:r>
              <a:rPr lang="en-US" baseline="0" dirty="0" smtClean="0"/>
              <a:t>A5b1 Is the main FN receptor</a:t>
            </a:r>
            <a:endParaRPr lang="en-US" dirty="0"/>
          </a:p>
        </p:txBody>
      </p:sp>
      <p:sp>
        <p:nvSpPr>
          <p:cNvPr id="4" name="Slide Number Placeholder 3"/>
          <p:cNvSpPr>
            <a:spLocks noGrp="1"/>
          </p:cNvSpPr>
          <p:nvPr>
            <p:ph type="sldNum" sz="quarter" idx="10"/>
          </p:nvPr>
        </p:nvSpPr>
        <p:spPr/>
        <p:txBody>
          <a:bodyPr/>
          <a:lstStyle/>
          <a:p>
            <a:fld id="{1099D991-0C91-F945-938A-2C0C60353A98}" type="slidenum">
              <a:rPr lang="en-US" smtClean="0"/>
              <a:t>9</a:t>
            </a:fld>
            <a:endParaRPr lang="en-US"/>
          </a:p>
        </p:txBody>
      </p:sp>
    </p:spTree>
    <p:extLst>
      <p:ext uri="{BB962C8B-B14F-4D97-AF65-F5344CB8AC3E}">
        <p14:creationId xmlns:p14="http://schemas.microsoft.com/office/powerpoint/2010/main" val="1100105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CLIC3 is associated with</a:t>
            </a:r>
            <a:r>
              <a:rPr lang="en-US" baseline="0" dirty="0" smtClean="0"/>
              <a:t> late endosomes</a:t>
            </a:r>
          </a:p>
          <a:p>
            <a:r>
              <a:rPr lang="en-US" dirty="0" smtClean="0"/>
              <a:t>in the absence of Rab25, </a:t>
            </a:r>
            <a:r>
              <a:rPr lang="en-US" dirty="0" err="1" smtClean="0"/>
              <a:t>fibronectin</a:t>
            </a:r>
            <a:r>
              <a:rPr lang="en-US" dirty="0" smtClean="0"/>
              <a:t> did not increase </a:t>
            </a:r>
            <a:r>
              <a:rPr lang="en-US" dirty="0" err="1" smtClean="0"/>
              <a:t>colocalization</a:t>
            </a:r>
            <a:r>
              <a:rPr lang="en-US" dirty="0" smtClean="0"/>
              <a:t> of a5b1 </a:t>
            </a:r>
            <a:r>
              <a:rPr lang="en-US" smtClean="0"/>
              <a:t>with CLIC3.</a:t>
            </a:r>
            <a:endParaRPr lang="en-US" dirty="0"/>
          </a:p>
        </p:txBody>
      </p:sp>
      <p:sp>
        <p:nvSpPr>
          <p:cNvPr id="4" name="Slide Number Placeholder 3"/>
          <p:cNvSpPr>
            <a:spLocks noGrp="1"/>
          </p:cNvSpPr>
          <p:nvPr>
            <p:ph type="sldNum" sz="quarter" idx="10"/>
          </p:nvPr>
        </p:nvSpPr>
        <p:spPr/>
        <p:txBody>
          <a:bodyPr/>
          <a:lstStyle/>
          <a:p>
            <a:fld id="{1099D991-0C91-F945-938A-2C0C60353A98}" type="slidenum">
              <a:rPr lang="en-US" smtClean="0"/>
              <a:t>10</a:t>
            </a:fld>
            <a:endParaRPr lang="en-US"/>
          </a:p>
        </p:txBody>
      </p:sp>
    </p:spTree>
    <p:extLst>
      <p:ext uri="{BB962C8B-B14F-4D97-AF65-F5344CB8AC3E}">
        <p14:creationId xmlns:p14="http://schemas.microsoft.com/office/powerpoint/2010/main" val="4073177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Receptors</a:t>
            </a:r>
            <a:r>
              <a:rPr lang="en-US" b="0" baseline="0" dirty="0" smtClean="0"/>
              <a:t> </a:t>
            </a:r>
            <a:r>
              <a:rPr lang="en-US" b="0" dirty="0" smtClean="0"/>
              <a:t>that undergo </a:t>
            </a:r>
            <a:r>
              <a:rPr lang="en-US" b="0" dirty="0" err="1" smtClean="0"/>
              <a:t>clathrin</a:t>
            </a:r>
            <a:r>
              <a:rPr lang="en-US" b="0" dirty="0" smtClean="0"/>
              <a:t>-dependent endocytosis contain endocytosis</a:t>
            </a:r>
            <a:r>
              <a:rPr lang="en-US" b="0" baseline="0" dirty="0" smtClean="0"/>
              <a:t> </a:t>
            </a:r>
            <a:r>
              <a:rPr lang="en-US" b="0" dirty="0" smtClean="0"/>
              <a:t>signals that bind to adapter proteins, including the well-characterized</a:t>
            </a:r>
            <a:r>
              <a:rPr lang="en-US" b="0" baseline="0" dirty="0" smtClean="0"/>
              <a:t> </a:t>
            </a:r>
            <a:r>
              <a:rPr lang="en-US" b="0" dirty="0" smtClean="0"/>
              <a:t>tetramer AP2 and monomeric </a:t>
            </a:r>
            <a:r>
              <a:rPr lang="en-US" b="0" dirty="0" err="1" smtClean="0"/>
              <a:t>phosphotyrosine</a:t>
            </a:r>
            <a:r>
              <a:rPr lang="en-US" b="0" dirty="0" smtClean="0"/>
              <a:t>-binding</a:t>
            </a:r>
            <a:r>
              <a:rPr lang="en-US" b="0" baseline="0" dirty="0" smtClean="0"/>
              <a:t> </a:t>
            </a:r>
            <a:r>
              <a:rPr lang="en-US" b="0" dirty="0" smtClean="0"/>
              <a:t>domain proteins Dab2, Numb, and autosomal recessive hypercholesterolemia</a:t>
            </a:r>
          </a:p>
          <a:p>
            <a:endParaRPr lang="en-US" b="0" dirty="0" smtClean="0"/>
          </a:p>
          <a:p>
            <a:r>
              <a:rPr lang="en-US" b="0" dirty="0" smtClean="0"/>
              <a:t>By </a:t>
            </a:r>
            <a:r>
              <a:rPr lang="en-US" b="0" dirty="0" err="1" smtClean="0"/>
              <a:t>manipu</a:t>
            </a:r>
            <a:r>
              <a:rPr lang="en-US" b="0" dirty="0" smtClean="0"/>
              <a:t>- </a:t>
            </a:r>
            <a:r>
              <a:rPr lang="en-US" b="0" dirty="0" err="1" smtClean="0"/>
              <a:t>lating</a:t>
            </a:r>
            <a:r>
              <a:rPr lang="en-US" b="0" dirty="0" smtClean="0"/>
              <a:t> intracellular and surface integrin ?1 levels, we show that migration speed correlates with the </a:t>
            </a:r>
            <a:r>
              <a:rPr lang="en-US" b="0" dirty="0" err="1" smtClean="0"/>
              <a:t>intracellu</a:t>
            </a:r>
            <a:r>
              <a:rPr lang="en-US" b="0" dirty="0" smtClean="0"/>
              <a:t>- </a:t>
            </a:r>
            <a:r>
              <a:rPr lang="en-US" b="0" dirty="0" err="1" smtClean="0"/>
              <a:t>lar</a:t>
            </a:r>
            <a:r>
              <a:rPr lang="en-US" b="0" dirty="0" smtClean="0"/>
              <a:t> integrin pool but not the surface level. Together, these results suggest that Dab2 internalizes </a:t>
            </a:r>
            <a:r>
              <a:rPr lang="en-US" b="0" dirty="0" err="1" smtClean="0"/>
              <a:t>integrins</a:t>
            </a:r>
            <a:r>
              <a:rPr lang="en-US" b="0" dirty="0" smtClean="0"/>
              <a:t> freely diffusing on the cell surface and that Dab2 regulates migration, perhaps by maintaining an internal pool of </a:t>
            </a:r>
            <a:r>
              <a:rPr lang="en-US" b="0" dirty="0" err="1" smtClean="0"/>
              <a:t>integrins</a:t>
            </a:r>
            <a:r>
              <a:rPr lang="en-US" b="0" dirty="0" smtClean="0"/>
              <a:t> that can be recycled to create new adhesions at the leading edge.</a:t>
            </a:r>
            <a:endParaRPr lang="en-US" b="0" dirty="0"/>
          </a:p>
        </p:txBody>
      </p:sp>
      <p:sp>
        <p:nvSpPr>
          <p:cNvPr id="4" name="Slide Number Placeholder 3"/>
          <p:cNvSpPr>
            <a:spLocks noGrp="1"/>
          </p:cNvSpPr>
          <p:nvPr>
            <p:ph type="sldNum" sz="quarter" idx="10"/>
          </p:nvPr>
        </p:nvSpPr>
        <p:spPr/>
        <p:txBody>
          <a:bodyPr/>
          <a:lstStyle/>
          <a:p>
            <a:fld id="{1099D991-0C91-F945-938A-2C0C60353A98}" type="slidenum">
              <a:rPr lang="en-US" smtClean="0"/>
              <a:t>11</a:t>
            </a:fld>
            <a:endParaRPr lang="en-US"/>
          </a:p>
        </p:txBody>
      </p:sp>
    </p:spTree>
    <p:extLst>
      <p:ext uri="{BB962C8B-B14F-4D97-AF65-F5344CB8AC3E}">
        <p14:creationId xmlns:p14="http://schemas.microsoft.com/office/powerpoint/2010/main" val="599719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err="1" smtClean="0"/>
              <a:t>prometaphase</a:t>
            </a:r>
            <a:r>
              <a:rPr lang="en-US" dirty="0" smtClean="0"/>
              <a:t> and metaphase cells, b1-integrin localized diffusely at the membrane and in a few intracellular vesicles (Figures 1A and 1B). In early </a:t>
            </a:r>
            <a:r>
              <a:rPr lang="en-US" dirty="0" err="1" smtClean="0"/>
              <a:t>telophase</a:t>
            </a:r>
            <a:r>
              <a:rPr lang="en-US" dirty="0" smtClean="0"/>
              <a:t>, in- </a:t>
            </a:r>
            <a:r>
              <a:rPr lang="en-US" dirty="0" err="1" smtClean="0"/>
              <a:t>tegrin</a:t>
            </a:r>
            <a:r>
              <a:rPr lang="en-US" dirty="0" smtClean="0"/>
              <a:t> was detected mainly on the matrix-facing side of the cells (Figure 1C, z axis, arrowhead), and by mid-</a:t>
            </a:r>
            <a:r>
              <a:rPr lang="en-US" dirty="0" err="1" smtClean="0"/>
              <a:t>telophase</a:t>
            </a:r>
            <a:r>
              <a:rPr lang="en-US" dirty="0" smtClean="0"/>
              <a:t>, b1-integrin concentrated to the </a:t>
            </a:r>
            <a:r>
              <a:rPr lang="en-US" dirty="0" err="1" smtClean="0"/>
              <a:t>ingressing</a:t>
            </a:r>
            <a:r>
              <a:rPr lang="en-US" dirty="0" smtClean="0"/>
              <a:t> cleavage furrow (Figure 1D, arrow) and mainly to the basal side of the furrow, where it possibly anchors the cleavage furrow to the substrate (Figure 1D, side, arrowhead).</a:t>
            </a:r>
          </a:p>
          <a:p>
            <a:endParaRPr lang="en-US" dirty="0" smtClean="0"/>
          </a:p>
          <a:p>
            <a:r>
              <a:rPr lang="en-US" dirty="0" smtClean="0"/>
              <a:t>Cancer Cells Harboring a Rab21 Deletion Are Multinucleate</a:t>
            </a:r>
          </a:p>
          <a:p>
            <a:r>
              <a:rPr lang="en-US" dirty="0" smtClean="0"/>
              <a:t>The cytoplasmic domains of b-</a:t>
            </a:r>
            <a:r>
              <a:rPr lang="en-US" dirty="0" err="1" smtClean="0"/>
              <a:t>integrins</a:t>
            </a:r>
            <a:r>
              <a:rPr lang="en-US" dirty="0" smtClean="0"/>
              <a:t> contain two conserved NXXY motifs required in other cell surface receptors for </a:t>
            </a:r>
            <a:r>
              <a:rPr lang="en-US" dirty="0" err="1" smtClean="0"/>
              <a:t>clathrin</a:t>
            </a:r>
            <a:r>
              <a:rPr lang="en-US" dirty="0" smtClean="0"/>
              <a:t>-mediated endocytosis (Le Roy and </a:t>
            </a:r>
            <a:r>
              <a:rPr lang="en-US" dirty="0" err="1" smtClean="0"/>
              <a:t>Wrana</a:t>
            </a:r>
            <a:r>
              <a:rPr lang="en-US" dirty="0" smtClean="0"/>
              <a:t>, 2005), suggesting that they also might be involved in the regulation of integrin endocytosis.</a:t>
            </a:r>
          </a:p>
          <a:p>
            <a:r>
              <a:rPr lang="en-US" dirty="0" err="1" smtClean="0"/>
              <a:t>Weexploited</a:t>
            </a:r>
            <a:r>
              <a:rPr lang="en-US" dirty="0" smtClean="0"/>
              <a:t> this specificity to </a:t>
            </a:r>
            <a:r>
              <a:rPr lang="en-US" dirty="0" err="1" smtClean="0"/>
              <a:t>inves</a:t>
            </a:r>
            <a:r>
              <a:rPr lang="en-US" dirty="0" smtClean="0"/>
              <a:t>- </a:t>
            </a:r>
            <a:r>
              <a:rPr lang="en-US" dirty="0" err="1" smtClean="0"/>
              <a:t>tigate</a:t>
            </a:r>
            <a:r>
              <a:rPr lang="en-US" dirty="0" smtClean="0"/>
              <a:t> whether endocytosis-deficient b1YYFF MEFs are able to divide on </a:t>
            </a:r>
            <a:r>
              <a:rPr lang="en-US" dirty="0" err="1" smtClean="0"/>
              <a:t>laminin</a:t>
            </a:r>
            <a:r>
              <a:rPr lang="en-US" dirty="0" smtClean="0"/>
              <a:t>. We found that b1YYFF cells cultured on vitro- </a:t>
            </a:r>
            <a:r>
              <a:rPr lang="en-US" dirty="0" err="1" smtClean="0"/>
              <a:t>nectin</a:t>
            </a:r>
            <a:r>
              <a:rPr lang="en-US" dirty="0" smtClean="0"/>
              <a:t> were mainly mononuclear, whereas the same cells on </a:t>
            </a:r>
            <a:r>
              <a:rPr lang="en-US" dirty="0" err="1" smtClean="0"/>
              <a:t>laminin</a:t>
            </a:r>
            <a:r>
              <a:rPr lang="en-US" dirty="0" smtClean="0"/>
              <a:t> were significantly more frequently bi- and multinucleate</a:t>
            </a:r>
            <a:endParaRPr lang="en-US" dirty="0"/>
          </a:p>
        </p:txBody>
      </p:sp>
      <p:sp>
        <p:nvSpPr>
          <p:cNvPr id="4" name="Slide Number Placeholder 3"/>
          <p:cNvSpPr>
            <a:spLocks noGrp="1"/>
          </p:cNvSpPr>
          <p:nvPr>
            <p:ph type="sldNum" sz="quarter" idx="10"/>
          </p:nvPr>
        </p:nvSpPr>
        <p:spPr/>
        <p:txBody>
          <a:bodyPr/>
          <a:lstStyle/>
          <a:p>
            <a:fld id="{1099D991-0C91-F945-938A-2C0C60353A98}" type="slidenum">
              <a:rPr lang="en-US" smtClean="0"/>
              <a:t>12</a:t>
            </a:fld>
            <a:endParaRPr lang="en-US"/>
          </a:p>
        </p:txBody>
      </p:sp>
    </p:spTree>
    <p:extLst>
      <p:ext uri="{BB962C8B-B14F-4D97-AF65-F5344CB8AC3E}">
        <p14:creationId xmlns:p14="http://schemas.microsoft.com/office/powerpoint/2010/main" val="29666931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amil Sangam MN"/>
                <a:cs typeface="Tamil Sangam MN"/>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amil Sangam MN"/>
                <a:cs typeface="Tamil Sangam M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7" name="Straight Connector 6"/>
          <p:cNvCxnSpPr/>
          <p:nvPr/>
        </p:nvCxnSpPr>
        <p:spPr>
          <a:xfrm>
            <a:off x="0" y="685800"/>
            <a:ext cx="9144000" cy="0"/>
          </a:xfrm>
          <a:prstGeom prst="line">
            <a:avLst/>
          </a:prstGeom>
          <a:ln w="76200">
            <a:solidFill>
              <a:srgbClr val="800000"/>
            </a:solidFill>
          </a:ln>
        </p:spPr>
        <p:style>
          <a:lnRef idx="1">
            <a:schemeClr val="accent1"/>
          </a:lnRef>
          <a:fillRef idx="0">
            <a:schemeClr val="accent1"/>
          </a:fillRef>
          <a:effectRef idx="0">
            <a:schemeClr val="accent1"/>
          </a:effectRef>
          <a:fontRef idx="minor">
            <a:schemeClr val="tx1"/>
          </a:fontRef>
        </p:style>
      </p:cxnSp>
      <p:pic>
        <p:nvPicPr>
          <p:cNvPr id="8" name="Picture 4" descr="http://www.umass.edu/eod/images/1865%20logo%20black%20on%20whit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47624"/>
            <a:ext cx="952500" cy="9429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upload.wikimedia.org/wikipedia/commons/4/4e/UMassAmherst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235055"/>
            <a:ext cx="2647950" cy="3429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eytonLab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7500" y="5921109"/>
            <a:ext cx="3662860" cy="936891"/>
          </a:xfrm>
          <a:prstGeom prst="rect">
            <a:avLst/>
          </a:prstGeom>
        </p:spPr>
      </p:pic>
    </p:spTree>
    <p:extLst>
      <p:ext uri="{BB962C8B-B14F-4D97-AF65-F5344CB8AC3E}">
        <p14:creationId xmlns:p14="http://schemas.microsoft.com/office/powerpoint/2010/main" val="174098148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8" cy="635000"/>
          </a:xfrm>
        </p:spPr>
        <p:txBody>
          <a:bodyPr>
            <a:normAutofit/>
          </a:bodyPr>
          <a:lstStyle>
            <a:lvl1pPr algn="l">
              <a:defRPr sz="32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5A74F2F-5781-844A-A612-8A928398FBD5}" type="datetimeFigureOut">
              <a:rPr lang="en-US" smtClean="0"/>
              <a:t>9/20/15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F6CECA2-E71F-4242-8728-434C2E5A5AC7}" type="slidenum">
              <a:rPr lang="en-US" smtClean="0"/>
              <a:t>‹#›</a:t>
            </a:fld>
            <a:endParaRPr lang="en-US"/>
          </a:p>
        </p:txBody>
      </p:sp>
      <p:cxnSp>
        <p:nvCxnSpPr>
          <p:cNvPr id="10" name="Straight Connector 9"/>
          <p:cNvCxnSpPr/>
          <p:nvPr userDrawn="1"/>
        </p:nvCxnSpPr>
        <p:spPr>
          <a:xfrm>
            <a:off x="0" y="6556381"/>
            <a:ext cx="9144000" cy="0"/>
          </a:xfrm>
          <a:prstGeom prst="line">
            <a:avLst/>
          </a:prstGeom>
          <a:ln w="76200">
            <a:solidFill>
              <a:srgbClr val="800000"/>
            </a:solidFill>
          </a:ln>
        </p:spPr>
        <p:style>
          <a:lnRef idx="1">
            <a:schemeClr val="accent1"/>
          </a:lnRef>
          <a:fillRef idx="0">
            <a:schemeClr val="accent1"/>
          </a:fillRef>
          <a:effectRef idx="0">
            <a:schemeClr val="accent1"/>
          </a:effectRef>
          <a:fontRef idx="minor">
            <a:schemeClr val="tx1"/>
          </a:fontRef>
        </p:style>
      </p:cxnSp>
      <p:pic>
        <p:nvPicPr>
          <p:cNvPr id="11" name="Picture 4" descr="http://upload.wikimedia.org/wikipedia/commons/4/4e/UMassAmherst_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23196" y="6588133"/>
            <a:ext cx="2120802" cy="27463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87315" y="6518308"/>
            <a:ext cx="1336799" cy="369332"/>
          </a:xfrm>
          <a:prstGeom prst="rect">
            <a:avLst/>
          </a:prstGeom>
          <a:noFill/>
        </p:spPr>
        <p:txBody>
          <a:bodyPr wrap="none" rtlCol="0">
            <a:spAutoFit/>
          </a:bodyPr>
          <a:lstStyle/>
          <a:p>
            <a:r>
              <a:rPr lang="en-US" dirty="0" smtClean="0">
                <a:solidFill>
                  <a:srgbClr val="84000B"/>
                </a:solidFill>
                <a:latin typeface="Adobe Caslon Pro"/>
                <a:cs typeface="Adobe Caslon Pro"/>
              </a:rPr>
              <a:t>@</a:t>
            </a:r>
            <a:r>
              <a:rPr lang="en-US" dirty="0" err="1" smtClean="0">
                <a:solidFill>
                  <a:srgbClr val="84000B"/>
                </a:solidFill>
                <a:latin typeface="Adobe Caslon Pro"/>
                <a:cs typeface="Adobe Caslon Pro"/>
              </a:rPr>
              <a:t>peytonlab</a:t>
            </a:r>
            <a:endParaRPr lang="en-US" dirty="0">
              <a:solidFill>
                <a:srgbClr val="84000B"/>
              </a:solidFill>
              <a:latin typeface="Adobe Caslon Pro"/>
              <a:cs typeface="Adobe Caslon Pro"/>
            </a:endParaRPr>
          </a:p>
        </p:txBody>
      </p:sp>
      <p:cxnSp>
        <p:nvCxnSpPr>
          <p:cNvPr id="13" name="Straight Connector 12"/>
          <p:cNvCxnSpPr/>
          <p:nvPr userDrawn="1"/>
        </p:nvCxnSpPr>
        <p:spPr>
          <a:xfrm>
            <a:off x="0" y="635000"/>
            <a:ext cx="9144000" cy="0"/>
          </a:xfrm>
          <a:prstGeom prst="line">
            <a:avLst/>
          </a:prstGeom>
          <a:ln w="76200">
            <a:gradFill flip="none" rotWithShape="1">
              <a:gsLst>
                <a:gs pos="44000">
                  <a:srgbClr val="800000"/>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351723"/>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5A74F2F-5781-844A-A612-8A928398FBD5}" type="datetimeFigureOut">
              <a:rPr lang="en-US" smtClean="0"/>
              <a:t>9/20/15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F6CECA2-E71F-4242-8728-434C2E5A5AC7}" type="slidenum">
              <a:rPr lang="en-US" smtClean="0"/>
              <a:t>‹#›</a:t>
            </a:fld>
            <a:endParaRPr lang="en-US"/>
          </a:p>
        </p:txBody>
      </p:sp>
      <p:cxnSp>
        <p:nvCxnSpPr>
          <p:cNvPr id="10" name="Straight Connector 9"/>
          <p:cNvCxnSpPr/>
          <p:nvPr userDrawn="1"/>
        </p:nvCxnSpPr>
        <p:spPr>
          <a:xfrm>
            <a:off x="0" y="6556381"/>
            <a:ext cx="9144000" cy="0"/>
          </a:xfrm>
          <a:prstGeom prst="line">
            <a:avLst/>
          </a:prstGeom>
          <a:ln w="76200">
            <a:solidFill>
              <a:srgbClr val="800000"/>
            </a:solidFill>
          </a:ln>
        </p:spPr>
        <p:style>
          <a:lnRef idx="1">
            <a:schemeClr val="accent1"/>
          </a:lnRef>
          <a:fillRef idx="0">
            <a:schemeClr val="accent1"/>
          </a:fillRef>
          <a:effectRef idx="0">
            <a:schemeClr val="accent1"/>
          </a:effectRef>
          <a:fontRef idx="minor">
            <a:schemeClr val="tx1"/>
          </a:fontRef>
        </p:style>
      </p:cxnSp>
      <p:pic>
        <p:nvPicPr>
          <p:cNvPr id="11" name="Picture 4" descr="http://upload.wikimedia.org/wikipedia/commons/4/4e/UMassAmherst_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23196" y="6588133"/>
            <a:ext cx="2120802" cy="27463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87315" y="6518308"/>
            <a:ext cx="1336799" cy="369332"/>
          </a:xfrm>
          <a:prstGeom prst="rect">
            <a:avLst/>
          </a:prstGeom>
          <a:noFill/>
        </p:spPr>
        <p:txBody>
          <a:bodyPr wrap="none" rtlCol="0">
            <a:spAutoFit/>
          </a:bodyPr>
          <a:lstStyle/>
          <a:p>
            <a:r>
              <a:rPr lang="en-US" dirty="0" smtClean="0">
                <a:solidFill>
                  <a:srgbClr val="84000B"/>
                </a:solidFill>
                <a:latin typeface="Adobe Caslon Pro"/>
                <a:cs typeface="Adobe Caslon Pro"/>
              </a:rPr>
              <a:t>@</a:t>
            </a:r>
            <a:r>
              <a:rPr lang="en-US" dirty="0" err="1" smtClean="0">
                <a:solidFill>
                  <a:srgbClr val="84000B"/>
                </a:solidFill>
                <a:latin typeface="Adobe Caslon Pro"/>
                <a:cs typeface="Adobe Caslon Pro"/>
              </a:rPr>
              <a:t>peytonlab</a:t>
            </a:r>
            <a:endParaRPr lang="en-US" dirty="0">
              <a:solidFill>
                <a:srgbClr val="84000B"/>
              </a:solidFill>
              <a:latin typeface="Adobe Caslon Pro"/>
              <a:cs typeface="Adobe Caslon Pro"/>
            </a:endParaRPr>
          </a:p>
        </p:txBody>
      </p:sp>
      <p:cxnSp>
        <p:nvCxnSpPr>
          <p:cNvPr id="13" name="Straight Connector 12"/>
          <p:cNvCxnSpPr/>
          <p:nvPr userDrawn="1"/>
        </p:nvCxnSpPr>
        <p:spPr>
          <a:xfrm>
            <a:off x="0" y="635000"/>
            <a:ext cx="9144000" cy="0"/>
          </a:xfrm>
          <a:prstGeom prst="line">
            <a:avLst/>
          </a:prstGeom>
          <a:ln w="76200">
            <a:gradFill flip="none" rotWithShape="1">
              <a:gsLst>
                <a:gs pos="44000">
                  <a:srgbClr val="800000"/>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78897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8" cy="635000"/>
          </a:xfrm>
        </p:spPr>
        <p:txBody>
          <a:bodyPr>
            <a:normAutofit/>
          </a:bodyPr>
          <a:lstStyle>
            <a:lvl1pPr algn="l">
              <a:defRPr sz="3200"/>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5A74F2F-5781-844A-A612-8A928398FBD5}" type="datetimeFigureOut">
              <a:rPr lang="en-US" smtClean="0"/>
              <a:t>9/20/15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F6CECA2-E71F-4242-8728-434C2E5A5AC7}" type="slidenum">
              <a:rPr lang="en-US" smtClean="0"/>
              <a:t>‹#›</a:t>
            </a:fld>
            <a:endParaRPr lang="en-US"/>
          </a:p>
        </p:txBody>
      </p:sp>
      <p:cxnSp>
        <p:nvCxnSpPr>
          <p:cNvPr id="13" name="Straight Connector 12"/>
          <p:cNvCxnSpPr/>
          <p:nvPr userDrawn="1"/>
        </p:nvCxnSpPr>
        <p:spPr>
          <a:xfrm>
            <a:off x="0" y="6556381"/>
            <a:ext cx="9144000" cy="0"/>
          </a:xfrm>
          <a:prstGeom prst="line">
            <a:avLst/>
          </a:prstGeom>
          <a:ln w="76200">
            <a:solidFill>
              <a:srgbClr val="800000"/>
            </a:solidFill>
          </a:ln>
        </p:spPr>
        <p:style>
          <a:lnRef idx="1">
            <a:schemeClr val="accent1"/>
          </a:lnRef>
          <a:fillRef idx="0">
            <a:schemeClr val="accent1"/>
          </a:fillRef>
          <a:effectRef idx="0">
            <a:schemeClr val="accent1"/>
          </a:effectRef>
          <a:fontRef idx="minor">
            <a:schemeClr val="tx1"/>
          </a:fontRef>
        </p:style>
      </p:cxnSp>
      <p:pic>
        <p:nvPicPr>
          <p:cNvPr id="14" name="Picture 4" descr="http://upload.wikimedia.org/wikipedia/commons/4/4e/UMassAmherst_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23196" y="6588133"/>
            <a:ext cx="2120802" cy="27463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87315" y="6518308"/>
            <a:ext cx="1336799" cy="369332"/>
          </a:xfrm>
          <a:prstGeom prst="rect">
            <a:avLst/>
          </a:prstGeom>
          <a:noFill/>
        </p:spPr>
        <p:txBody>
          <a:bodyPr wrap="none" rtlCol="0">
            <a:spAutoFit/>
          </a:bodyPr>
          <a:lstStyle/>
          <a:p>
            <a:r>
              <a:rPr lang="en-US" dirty="0" smtClean="0">
                <a:solidFill>
                  <a:srgbClr val="84000B"/>
                </a:solidFill>
                <a:latin typeface="Adobe Caslon Pro"/>
                <a:cs typeface="Adobe Caslon Pro"/>
              </a:rPr>
              <a:t>@</a:t>
            </a:r>
            <a:r>
              <a:rPr lang="en-US" dirty="0" err="1" smtClean="0">
                <a:solidFill>
                  <a:srgbClr val="84000B"/>
                </a:solidFill>
                <a:latin typeface="Adobe Caslon Pro"/>
                <a:cs typeface="Adobe Caslon Pro"/>
              </a:rPr>
              <a:t>peytonlab</a:t>
            </a:r>
            <a:endParaRPr lang="en-US" dirty="0">
              <a:solidFill>
                <a:srgbClr val="84000B"/>
              </a:solidFill>
              <a:latin typeface="Adobe Caslon Pro"/>
              <a:cs typeface="Adobe Caslon Pro"/>
            </a:endParaRPr>
          </a:p>
        </p:txBody>
      </p:sp>
      <p:cxnSp>
        <p:nvCxnSpPr>
          <p:cNvPr id="10" name="Straight Connector 9"/>
          <p:cNvCxnSpPr/>
          <p:nvPr userDrawn="1"/>
        </p:nvCxnSpPr>
        <p:spPr>
          <a:xfrm>
            <a:off x="0" y="635000"/>
            <a:ext cx="9144000" cy="0"/>
          </a:xfrm>
          <a:prstGeom prst="line">
            <a:avLst/>
          </a:prstGeom>
          <a:ln w="76200">
            <a:gradFill flip="none" rotWithShape="1">
              <a:gsLst>
                <a:gs pos="44000">
                  <a:srgbClr val="800000"/>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532477"/>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Tamil Sangam MN"/>
                <a:cs typeface="Tamil Sangam MN"/>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Tamil Sangam MN"/>
                <a:cs typeface="Tamil Sangam MN"/>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amil Sangam MN"/>
                <a:cs typeface="Tamil Sangam MN"/>
              </a:defRPr>
            </a:lvl1pPr>
          </a:lstStyle>
          <a:p>
            <a:fld id="{25A74F2F-5781-844A-A612-8A928398FBD5}" type="datetimeFigureOut">
              <a:rPr lang="en-US" smtClean="0"/>
              <a:pPr/>
              <a:t>9/20/15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Tamil Sangam MN"/>
                <a:cs typeface="Tamil Sangam MN"/>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Tamil Sangam MN"/>
                <a:cs typeface="Tamil Sangam MN"/>
              </a:defRPr>
            </a:lvl1pPr>
          </a:lstStyle>
          <a:p>
            <a:fld id="{3F6CECA2-E71F-4242-8728-434C2E5A5AC7}" type="slidenum">
              <a:rPr lang="en-US" smtClean="0"/>
              <a:pPr/>
              <a:t>‹#›</a:t>
            </a:fld>
            <a:endParaRPr lang="en-US"/>
          </a:p>
        </p:txBody>
      </p:sp>
      <p:cxnSp>
        <p:nvCxnSpPr>
          <p:cNvPr id="13" name="Straight Connector 12"/>
          <p:cNvCxnSpPr/>
          <p:nvPr userDrawn="1"/>
        </p:nvCxnSpPr>
        <p:spPr>
          <a:xfrm>
            <a:off x="0" y="6556381"/>
            <a:ext cx="9144000" cy="0"/>
          </a:xfrm>
          <a:prstGeom prst="line">
            <a:avLst/>
          </a:prstGeom>
          <a:ln w="76200">
            <a:solidFill>
              <a:srgbClr val="800000"/>
            </a:solidFill>
          </a:ln>
        </p:spPr>
        <p:style>
          <a:lnRef idx="1">
            <a:schemeClr val="accent1"/>
          </a:lnRef>
          <a:fillRef idx="0">
            <a:schemeClr val="accent1"/>
          </a:fillRef>
          <a:effectRef idx="0">
            <a:schemeClr val="accent1"/>
          </a:effectRef>
          <a:fontRef idx="minor">
            <a:schemeClr val="tx1"/>
          </a:fontRef>
        </p:style>
      </p:cxnSp>
      <p:pic>
        <p:nvPicPr>
          <p:cNvPr id="14" name="Picture 4" descr="http://upload.wikimedia.org/wikipedia/commons/4/4e/UMassAmherst_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23196" y="6588133"/>
            <a:ext cx="2120802" cy="27463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userDrawn="1"/>
        </p:nvSpPr>
        <p:spPr>
          <a:xfrm>
            <a:off x="-87315" y="6518308"/>
            <a:ext cx="1336799" cy="369332"/>
          </a:xfrm>
          <a:prstGeom prst="rect">
            <a:avLst/>
          </a:prstGeom>
          <a:noFill/>
        </p:spPr>
        <p:txBody>
          <a:bodyPr wrap="none" rtlCol="0">
            <a:spAutoFit/>
          </a:bodyPr>
          <a:lstStyle/>
          <a:p>
            <a:r>
              <a:rPr lang="en-US" dirty="0" smtClean="0">
                <a:solidFill>
                  <a:srgbClr val="84000B"/>
                </a:solidFill>
                <a:latin typeface="Adobe Caslon Pro"/>
                <a:cs typeface="Adobe Caslon Pro"/>
              </a:rPr>
              <a:t>@</a:t>
            </a:r>
            <a:r>
              <a:rPr lang="en-US" dirty="0" err="1" smtClean="0">
                <a:solidFill>
                  <a:srgbClr val="84000B"/>
                </a:solidFill>
                <a:latin typeface="Adobe Caslon Pro"/>
                <a:cs typeface="Adobe Caslon Pro"/>
              </a:rPr>
              <a:t>peytonlab</a:t>
            </a:r>
            <a:endParaRPr lang="en-US" dirty="0">
              <a:solidFill>
                <a:srgbClr val="84000B"/>
              </a:solidFill>
              <a:latin typeface="Adobe Caslon Pro"/>
              <a:cs typeface="Adobe Caslon Pro"/>
            </a:endParaRPr>
          </a:p>
        </p:txBody>
      </p:sp>
      <p:cxnSp>
        <p:nvCxnSpPr>
          <p:cNvPr id="10" name="Straight Connector 9"/>
          <p:cNvCxnSpPr/>
          <p:nvPr userDrawn="1"/>
        </p:nvCxnSpPr>
        <p:spPr>
          <a:xfrm>
            <a:off x="0" y="635000"/>
            <a:ext cx="9144000" cy="0"/>
          </a:xfrm>
          <a:prstGeom prst="line">
            <a:avLst/>
          </a:prstGeom>
          <a:ln w="76200">
            <a:gradFill flip="none" rotWithShape="1">
              <a:gsLst>
                <a:gs pos="44000">
                  <a:srgbClr val="800000"/>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81596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8" cy="635000"/>
          </a:xfrm>
        </p:spPr>
        <p:txBody>
          <a:bodyPr>
            <a:normAutofit/>
          </a:bodyPr>
          <a:lstStyle>
            <a:lvl1pPr algn="l">
              <a:defRPr sz="3200">
                <a:latin typeface="Tamil Sangam MN"/>
                <a:cs typeface="Tamil Sangam MN"/>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5A74F2F-5781-844A-A612-8A928398FBD5}" type="datetimeFigureOut">
              <a:rPr lang="en-US" smtClean="0"/>
              <a:t>9/20/15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F6CECA2-E71F-4242-8728-434C2E5A5AC7}" type="slidenum">
              <a:rPr lang="en-US" smtClean="0"/>
              <a:t>‹#›</a:t>
            </a:fld>
            <a:endParaRPr lang="en-US"/>
          </a:p>
        </p:txBody>
      </p:sp>
      <p:cxnSp>
        <p:nvCxnSpPr>
          <p:cNvPr id="11" name="Straight Connector 10"/>
          <p:cNvCxnSpPr/>
          <p:nvPr userDrawn="1"/>
        </p:nvCxnSpPr>
        <p:spPr>
          <a:xfrm>
            <a:off x="0" y="6556381"/>
            <a:ext cx="9144000" cy="0"/>
          </a:xfrm>
          <a:prstGeom prst="line">
            <a:avLst/>
          </a:prstGeom>
          <a:ln w="76200">
            <a:solidFill>
              <a:srgbClr val="800000"/>
            </a:solidFill>
          </a:ln>
        </p:spPr>
        <p:style>
          <a:lnRef idx="1">
            <a:schemeClr val="accent1"/>
          </a:lnRef>
          <a:fillRef idx="0">
            <a:schemeClr val="accent1"/>
          </a:fillRef>
          <a:effectRef idx="0">
            <a:schemeClr val="accent1"/>
          </a:effectRef>
          <a:fontRef idx="minor">
            <a:schemeClr val="tx1"/>
          </a:fontRef>
        </p:style>
      </p:cxnSp>
      <p:pic>
        <p:nvPicPr>
          <p:cNvPr id="12" name="Picture 4" descr="http://upload.wikimedia.org/wikipedia/commons/4/4e/UMassAmherst_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23196" y="6588133"/>
            <a:ext cx="2120802" cy="27463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87315" y="6518308"/>
            <a:ext cx="1336799" cy="369332"/>
          </a:xfrm>
          <a:prstGeom prst="rect">
            <a:avLst/>
          </a:prstGeom>
          <a:noFill/>
        </p:spPr>
        <p:txBody>
          <a:bodyPr wrap="none" rtlCol="0">
            <a:spAutoFit/>
          </a:bodyPr>
          <a:lstStyle/>
          <a:p>
            <a:r>
              <a:rPr lang="en-US" dirty="0" smtClean="0">
                <a:solidFill>
                  <a:srgbClr val="84000B"/>
                </a:solidFill>
                <a:latin typeface="Adobe Caslon Pro"/>
                <a:cs typeface="Adobe Caslon Pro"/>
              </a:rPr>
              <a:t>@</a:t>
            </a:r>
            <a:r>
              <a:rPr lang="en-US" dirty="0" err="1" smtClean="0">
                <a:solidFill>
                  <a:srgbClr val="84000B"/>
                </a:solidFill>
                <a:latin typeface="Adobe Caslon Pro"/>
                <a:cs typeface="Adobe Caslon Pro"/>
              </a:rPr>
              <a:t>peytonlab</a:t>
            </a:r>
            <a:endParaRPr lang="en-US" dirty="0">
              <a:solidFill>
                <a:srgbClr val="84000B"/>
              </a:solidFill>
              <a:latin typeface="Adobe Caslon Pro"/>
              <a:cs typeface="Adobe Caslon Pro"/>
            </a:endParaRPr>
          </a:p>
        </p:txBody>
      </p:sp>
      <p:cxnSp>
        <p:nvCxnSpPr>
          <p:cNvPr id="14" name="Straight Connector 13"/>
          <p:cNvCxnSpPr/>
          <p:nvPr userDrawn="1"/>
        </p:nvCxnSpPr>
        <p:spPr>
          <a:xfrm>
            <a:off x="0" y="635000"/>
            <a:ext cx="9144000" cy="0"/>
          </a:xfrm>
          <a:prstGeom prst="line">
            <a:avLst/>
          </a:prstGeom>
          <a:ln w="76200">
            <a:gradFill flip="none" rotWithShape="1">
              <a:gsLst>
                <a:gs pos="44000">
                  <a:srgbClr val="800000"/>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007730"/>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8" cy="635000"/>
          </a:xfrm>
        </p:spPr>
        <p:txBody>
          <a:bodyPr>
            <a:normAutofit/>
          </a:bodyPr>
          <a:lstStyle>
            <a:lvl1pPr algn="l">
              <a:defRPr sz="32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5A74F2F-5781-844A-A612-8A928398FBD5}" type="datetimeFigureOut">
              <a:rPr lang="en-US" smtClean="0"/>
              <a:t>9/20/15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F6CECA2-E71F-4242-8728-434C2E5A5AC7}" type="slidenum">
              <a:rPr lang="en-US" smtClean="0"/>
              <a:t>‹#›</a:t>
            </a:fld>
            <a:endParaRPr lang="en-US"/>
          </a:p>
        </p:txBody>
      </p:sp>
      <p:cxnSp>
        <p:nvCxnSpPr>
          <p:cNvPr id="13" name="Straight Connector 12"/>
          <p:cNvCxnSpPr/>
          <p:nvPr userDrawn="1"/>
        </p:nvCxnSpPr>
        <p:spPr>
          <a:xfrm>
            <a:off x="0" y="6556381"/>
            <a:ext cx="9144000" cy="0"/>
          </a:xfrm>
          <a:prstGeom prst="line">
            <a:avLst/>
          </a:prstGeom>
          <a:ln w="76200">
            <a:solidFill>
              <a:srgbClr val="800000"/>
            </a:solidFill>
          </a:ln>
        </p:spPr>
        <p:style>
          <a:lnRef idx="1">
            <a:schemeClr val="accent1"/>
          </a:lnRef>
          <a:fillRef idx="0">
            <a:schemeClr val="accent1"/>
          </a:fillRef>
          <a:effectRef idx="0">
            <a:schemeClr val="accent1"/>
          </a:effectRef>
          <a:fontRef idx="minor">
            <a:schemeClr val="tx1"/>
          </a:fontRef>
        </p:style>
      </p:cxnSp>
      <p:pic>
        <p:nvPicPr>
          <p:cNvPr id="14" name="Picture 4" descr="http://upload.wikimedia.org/wikipedia/commons/4/4e/UMassAmherst_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23196" y="6588133"/>
            <a:ext cx="2120802" cy="27463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userDrawn="1"/>
        </p:nvSpPr>
        <p:spPr>
          <a:xfrm>
            <a:off x="-87315" y="6518308"/>
            <a:ext cx="1336799" cy="369332"/>
          </a:xfrm>
          <a:prstGeom prst="rect">
            <a:avLst/>
          </a:prstGeom>
          <a:noFill/>
        </p:spPr>
        <p:txBody>
          <a:bodyPr wrap="none" rtlCol="0">
            <a:spAutoFit/>
          </a:bodyPr>
          <a:lstStyle/>
          <a:p>
            <a:r>
              <a:rPr lang="en-US" dirty="0" smtClean="0">
                <a:solidFill>
                  <a:srgbClr val="84000B"/>
                </a:solidFill>
                <a:latin typeface="Adobe Caslon Pro"/>
                <a:cs typeface="Adobe Caslon Pro"/>
              </a:rPr>
              <a:t>@</a:t>
            </a:r>
            <a:r>
              <a:rPr lang="en-US" dirty="0" err="1" smtClean="0">
                <a:solidFill>
                  <a:srgbClr val="84000B"/>
                </a:solidFill>
                <a:latin typeface="Adobe Caslon Pro"/>
                <a:cs typeface="Adobe Caslon Pro"/>
              </a:rPr>
              <a:t>peytonlab</a:t>
            </a:r>
            <a:endParaRPr lang="en-US" dirty="0">
              <a:solidFill>
                <a:srgbClr val="84000B"/>
              </a:solidFill>
              <a:latin typeface="Adobe Caslon Pro"/>
              <a:cs typeface="Adobe Caslon Pro"/>
            </a:endParaRPr>
          </a:p>
        </p:txBody>
      </p:sp>
      <p:cxnSp>
        <p:nvCxnSpPr>
          <p:cNvPr id="16" name="Straight Connector 15"/>
          <p:cNvCxnSpPr/>
          <p:nvPr userDrawn="1"/>
        </p:nvCxnSpPr>
        <p:spPr>
          <a:xfrm>
            <a:off x="0" y="635000"/>
            <a:ext cx="9144000" cy="0"/>
          </a:xfrm>
          <a:prstGeom prst="line">
            <a:avLst/>
          </a:prstGeom>
          <a:ln w="76200">
            <a:gradFill flip="none" rotWithShape="1">
              <a:gsLst>
                <a:gs pos="44000">
                  <a:srgbClr val="800000"/>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554230"/>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3432"/>
            <a:ext cx="9143998" cy="648432"/>
          </a:xfrm>
        </p:spPr>
        <p:txBody>
          <a:bodyPr>
            <a:normAutofit/>
          </a:bodyPr>
          <a:lstStyle>
            <a:lvl1pPr algn="l">
              <a:defRPr sz="3200"/>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5A74F2F-5781-844A-A612-8A928398FBD5}" type="datetimeFigureOut">
              <a:rPr lang="en-US" smtClean="0"/>
              <a:t>9/20/15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F6CECA2-E71F-4242-8728-434C2E5A5AC7}" type="slidenum">
              <a:rPr lang="en-US" smtClean="0"/>
              <a:t>‹#›</a:t>
            </a:fld>
            <a:endParaRPr lang="en-US"/>
          </a:p>
        </p:txBody>
      </p:sp>
      <p:cxnSp>
        <p:nvCxnSpPr>
          <p:cNvPr id="9" name="Straight Connector 8"/>
          <p:cNvCxnSpPr/>
          <p:nvPr userDrawn="1"/>
        </p:nvCxnSpPr>
        <p:spPr>
          <a:xfrm>
            <a:off x="0" y="6556381"/>
            <a:ext cx="9144000" cy="0"/>
          </a:xfrm>
          <a:prstGeom prst="line">
            <a:avLst/>
          </a:prstGeom>
          <a:ln w="76200">
            <a:solidFill>
              <a:srgbClr val="800000"/>
            </a:solidFill>
          </a:ln>
        </p:spPr>
        <p:style>
          <a:lnRef idx="1">
            <a:schemeClr val="accent1"/>
          </a:lnRef>
          <a:fillRef idx="0">
            <a:schemeClr val="accent1"/>
          </a:fillRef>
          <a:effectRef idx="0">
            <a:schemeClr val="accent1"/>
          </a:effectRef>
          <a:fontRef idx="minor">
            <a:schemeClr val="tx1"/>
          </a:fontRef>
        </p:style>
      </p:cxnSp>
      <p:pic>
        <p:nvPicPr>
          <p:cNvPr id="10" name="Picture 4" descr="http://upload.wikimedia.org/wikipedia/commons/4/4e/UMassAmherst_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23196" y="6588133"/>
            <a:ext cx="2120802" cy="27463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87315" y="6518308"/>
            <a:ext cx="1336799" cy="369332"/>
          </a:xfrm>
          <a:prstGeom prst="rect">
            <a:avLst/>
          </a:prstGeom>
          <a:noFill/>
        </p:spPr>
        <p:txBody>
          <a:bodyPr wrap="none" rtlCol="0">
            <a:spAutoFit/>
          </a:bodyPr>
          <a:lstStyle/>
          <a:p>
            <a:r>
              <a:rPr lang="en-US" dirty="0" smtClean="0">
                <a:solidFill>
                  <a:srgbClr val="84000B"/>
                </a:solidFill>
                <a:latin typeface="Adobe Caslon Pro"/>
                <a:cs typeface="Adobe Caslon Pro"/>
              </a:rPr>
              <a:t>@</a:t>
            </a:r>
            <a:r>
              <a:rPr lang="en-US" dirty="0" err="1" smtClean="0">
                <a:solidFill>
                  <a:srgbClr val="84000B"/>
                </a:solidFill>
                <a:latin typeface="Adobe Caslon Pro"/>
                <a:cs typeface="Adobe Caslon Pro"/>
              </a:rPr>
              <a:t>peytonlab</a:t>
            </a:r>
            <a:endParaRPr lang="en-US" dirty="0">
              <a:solidFill>
                <a:srgbClr val="84000B"/>
              </a:solidFill>
              <a:latin typeface="Adobe Caslon Pro"/>
              <a:cs typeface="Adobe Caslon Pro"/>
            </a:endParaRPr>
          </a:p>
        </p:txBody>
      </p:sp>
      <p:cxnSp>
        <p:nvCxnSpPr>
          <p:cNvPr id="12" name="Straight Connector 11"/>
          <p:cNvCxnSpPr/>
          <p:nvPr userDrawn="1"/>
        </p:nvCxnSpPr>
        <p:spPr>
          <a:xfrm>
            <a:off x="0" y="635000"/>
            <a:ext cx="9144000" cy="0"/>
          </a:xfrm>
          <a:prstGeom prst="line">
            <a:avLst/>
          </a:prstGeom>
          <a:ln w="76200">
            <a:gradFill flip="none" rotWithShape="1">
              <a:gsLst>
                <a:gs pos="44000">
                  <a:srgbClr val="800000"/>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855371"/>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5A74F2F-5781-844A-A612-8A928398FBD5}" type="datetimeFigureOut">
              <a:rPr lang="en-US" smtClean="0"/>
              <a:t>9/20/15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F6CECA2-E71F-4242-8728-434C2E5A5AC7}" type="slidenum">
              <a:rPr lang="en-US" smtClean="0"/>
              <a:t>‹#›</a:t>
            </a:fld>
            <a:endParaRPr lang="en-US"/>
          </a:p>
        </p:txBody>
      </p:sp>
      <p:cxnSp>
        <p:nvCxnSpPr>
          <p:cNvPr id="11" name="Straight Connector 10"/>
          <p:cNvCxnSpPr/>
          <p:nvPr userDrawn="1"/>
        </p:nvCxnSpPr>
        <p:spPr>
          <a:xfrm>
            <a:off x="0" y="6556381"/>
            <a:ext cx="9144000" cy="0"/>
          </a:xfrm>
          <a:prstGeom prst="line">
            <a:avLst/>
          </a:prstGeom>
          <a:ln w="76200">
            <a:solidFill>
              <a:srgbClr val="800000"/>
            </a:solidFill>
          </a:ln>
        </p:spPr>
        <p:style>
          <a:lnRef idx="1">
            <a:schemeClr val="accent1"/>
          </a:lnRef>
          <a:fillRef idx="0">
            <a:schemeClr val="accent1"/>
          </a:fillRef>
          <a:effectRef idx="0">
            <a:schemeClr val="accent1"/>
          </a:effectRef>
          <a:fontRef idx="minor">
            <a:schemeClr val="tx1"/>
          </a:fontRef>
        </p:style>
      </p:cxnSp>
      <p:pic>
        <p:nvPicPr>
          <p:cNvPr id="12" name="Picture 4" descr="http://upload.wikimedia.org/wikipedia/commons/4/4e/UMassAmherst_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23196" y="6588133"/>
            <a:ext cx="2120802" cy="27463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87315" y="6518308"/>
            <a:ext cx="1336799" cy="369332"/>
          </a:xfrm>
          <a:prstGeom prst="rect">
            <a:avLst/>
          </a:prstGeom>
          <a:noFill/>
        </p:spPr>
        <p:txBody>
          <a:bodyPr wrap="none" rtlCol="0">
            <a:spAutoFit/>
          </a:bodyPr>
          <a:lstStyle/>
          <a:p>
            <a:r>
              <a:rPr lang="en-US" dirty="0" smtClean="0">
                <a:solidFill>
                  <a:srgbClr val="84000B"/>
                </a:solidFill>
                <a:latin typeface="Adobe Caslon Pro"/>
                <a:cs typeface="Adobe Caslon Pro"/>
              </a:rPr>
              <a:t>@</a:t>
            </a:r>
            <a:r>
              <a:rPr lang="en-US" dirty="0" err="1" smtClean="0">
                <a:solidFill>
                  <a:srgbClr val="84000B"/>
                </a:solidFill>
                <a:latin typeface="Adobe Caslon Pro"/>
                <a:cs typeface="Adobe Caslon Pro"/>
              </a:rPr>
              <a:t>peytonlab</a:t>
            </a:r>
            <a:endParaRPr lang="en-US" dirty="0">
              <a:solidFill>
                <a:srgbClr val="84000B"/>
              </a:solidFill>
              <a:latin typeface="Adobe Caslon Pro"/>
              <a:cs typeface="Adobe Caslon Pro"/>
            </a:endParaRPr>
          </a:p>
        </p:txBody>
      </p:sp>
      <p:cxnSp>
        <p:nvCxnSpPr>
          <p:cNvPr id="8" name="Straight Connector 7"/>
          <p:cNvCxnSpPr/>
          <p:nvPr userDrawn="1"/>
        </p:nvCxnSpPr>
        <p:spPr>
          <a:xfrm>
            <a:off x="0" y="635000"/>
            <a:ext cx="9144000" cy="0"/>
          </a:xfrm>
          <a:prstGeom prst="line">
            <a:avLst/>
          </a:prstGeom>
          <a:ln w="76200">
            <a:gradFill flip="none" rotWithShape="1">
              <a:gsLst>
                <a:gs pos="44000">
                  <a:srgbClr val="800000"/>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885386"/>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5A74F2F-5781-844A-A612-8A928398FBD5}" type="datetimeFigureOut">
              <a:rPr lang="en-US" smtClean="0"/>
              <a:t>9/20/15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F6CECA2-E71F-4242-8728-434C2E5A5AC7}" type="slidenum">
              <a:rPr lang="en-US" smtClean="0"/>
              <a:t>‹#›</a:t>
            </a:fld>
            <a:endParaRPr lang="en-US"/>
          </a:p>
        </p:txBody>
      </p:sp>
      <p:cxnSp>
        <p:nvCxnSpPr>
          <p:cNvPr id="11" name="Straight Connector 10"/>
          <p:cNvCxnSpPr/>
          <p:nvPr userDrawn="1"/>
        </p:nvCxnSpPr>
        <p:spPr>
          <a:xfrm>
            <a:off x="0" y="6556381"/>
            <a:ext cx="9144000" cy="0"/>
          </a:xfrm>
          <a:prstGeom prst="line">
            <a:avLst/>
          </a:prstGeom>
          <a:ln w="76200">
            <a:solidFill>
              <a:srgbClr val="800000"/>
            </a:solidFill>
          </a:ln>
        </p:spPr>
        <p:style>
          <a:lnRef idx="1">
            <a:schemeClr val="accent1"/>
          </a:lnRef>
          <a:fillRef idx="0">
            <a:schemeClr val="accent1"/>
          </a:fillRef>
          <a:effectRef idx="0">
            <a:schemeClr val="accent1"/>
          </a:effectRef>
          <a:fontRef idx="minor">
            <a:schemeClr val="tx1"/>
          </a:fontRef>
        </p:style>
      </p:cxnSp>
      <p:pic>
        <p:nvPicPr>
          <p:cNvPr id="12" name="Picture 4" descr="http://upload.wikimedia.org/wikipedia/commons/4/4e/UMassAmherst_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23196" y="6588133"/>
            <a:ext cx="2120802" cy="27463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87315" y="6518308"/>
            <a:ext cx="1336799" cy="369332"/>
          </a:xfrm>
          <a:prstGeom prst="rect">
            <a:avLst/>
          </a:prstGeom>
          <a:noFill/>
        </p:spPr>
        <p:txBody>
          <a:bodyPr wrap="none" rtlCol="0">
            <a:spAutoFit/>
          </a:bodyPr>
          <a:lstStyle/>
          <a:p>
            <a:r>
              <a:rPr lang="en-US" dirty="0" smtClean="0">
                <a:solidFill>
                  <a:srgbClr val="84000B"/>
                </a:solidFill>
                <a:latin typeface="Adobe Caslon Pro"/>
                <a:cs typeface="Adobe Caslon Pro"/>
              </a:rPr>
              <a:t>@</a:t>
            </a:r>
            <a:r>
              <a:rPr lang="en-US" dirty="0" err="1" smtClean="0">
                <a:solidFill>
                  <a:srgbClr val="84000B"/>
                </a:solidFill>
                <a:latin typeface="Adobe Caslon Pro"/>
                <a:cs typeface="Adobe Caslon Pro"/>
              </a:rPr>
              <a:t>peytonlab</a:t>
            </a:r>
            <a:endParaRPr lang="en-US" dirty="0">
              <a:solidFill>
                <a:srgbClr val="84000B"/>
              </a:solidFill>
              <a:latin typeface="Adobe Caslon Pro"/>
              <a:cs typeface="Adobe Caslon Pro"/>
            </a:endParaRPr>
          </a:p>
        </p:txBody>
      </p:sp>
      <p:cxnSp>
        <p:nvCxnSpPr>
          <p:cNvPr id="14" name="Straight Connector 13"/>
          <p:cNvCxnSpPr/>
          <p:nvPr userDrawn="1"/>
        </p:nvCxnSpPr>
        <p:spPr>
          <a:xfrm>
            <a:off x="0" y="635000"/>
            <a:ext cx="9144000" cy="0"/>
          </a:xfrm>
          <a:prstGeom prst="line">
            <a:avLst/>
          </a:prstGeom>
          <a:ln w="76200">
            <a:gradFill flip="none" rotWithShape="1">
              <a:gsLst>
                <a:gs pos="44000">
                  <a:srgbClr val="800000"/>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2738272"/>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5A74F2F-5781-844A-A612-8A928398FBD5}" type="datetimeFigureOut">
              <a:rPr lang="en-US" smtClean="0"/>
              <a:t>9/20/15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F6CECA2-E71F-4242-8728-434C2E5A5AC7}" type="slidenum">
              <a:rPr lang="en-US" smtClean="0"/>
              <a:t>‹#›</a:t>
            </a:fld>
            <a:endParaRPr lang="en-US"/>
          </a:p>
        </p:txBody>
      </p:sp>
      <p:cxnSp>
        <p:nvCxnSpPr>
          <p:cNvPr id="11" name="Straight Connector 10"/>
          <p:cNvCxnSpPr/>
          <p:nvPr userDrawn="1"/>
        </p:nvCxnSpPr>
        <p:spPr>
          <a:xfrm>
            <a:off x="0" y="6556381"/>
            <a:ext cx="9144000" cy="0"/>
          </a:xfrm>
          <a:prstGeom prst="line">
            <a:avLst/>
          </a:prstGeom>
          <a:ln w="76200">
            <a:solidFill>
              <a:srgbClr val="800000"/>
            </a:solidFill>
          </a:ln>
        </p:spPr>
        <p:style>
          <a:lnRef idx="1">
            <a:schemeClr val="accent1"/>
          </a:lnRef>
          <a:fillRef idx="0">
            <a:schemeClr val="accent1"/>
          </a:fillRef>
          <a:effectRef idx="0">
            <a:schemeClr val="accent1"/>
          </a:effectRef>
          <a:fontRef idx="minor">
            <a:schemeClr val="tx1"/>
          </a:fontRef>
        </p:style>
      </p:cxnSp>
      <p:pic>
        <p:nvPicPr>
          <p:cNvPr id="12" name="Picture 4" descr="http://upload.wikimedia.org/wikipedia/commons/4/4e/UMassAmherst_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23196" y="6588133"/>
            <a:ext cx="2120802" cy="27463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87315" y="6518308"/>
            <a:ext cx="1336799" cy="369332"/>
          </a:xfrm>
          <a:prstGeom prst="rect">
            <a:avLst/>
          </a:prstGeom>
          <a:noFill/>
        </p:spPr>
        <p:txBody>
          <a:bodyPr wrap="none" rtlCol="0">
            <a:spAutoFit/>
          </a:bodyPr>
          <a:lstStyle/>
          <a:p>
            <a:r>
              <a:rPr lang="en-US" dirty="0" smtClean="0">
                <a:solidFill>
                  <a:srgbClr val="84000B"/>
                </a:solidFill>
                <a:latin typeface="Adobe Caslon Pro"/>
                <a:cs typeface="Adobe Caslon Pro"/>
              </a:rPr>
              <a:t>@</a:t>
            </a:r>
            <a:r>
              <a:rPr lang="en-US" dirty="0" err="1" smtClean="0">
                <a:solidFill>
                  <a:srgbClr val="84000B"/>
                </a:solidFill>
                <a:latin typeface="Adobe Caslon Pro"/>
                <a:cs typeface="Adobe Caslon Pro"/>
              </a:rPr>
              <a:t>peytonlab</a:t>
            </a:r>
            <a:endParaRPr lang="en-US" dirty="0">
              <a:solidFill>
                <a:srgbClr val="84000B"/>
              </a:solidFill>
              <a:latin typeface="Adobe Caslon Pro"/>
              <a:cs typeface="Adobe Caslon Pro"/>
            </a:endParaRPr>
          </a:p>
        </p:txBody>
      </p:sp>
      <p:cxnSp>
        <p:nvCxnSpPr>
          <p:cNvPr id="14" name="Straight Connector 13"/>
          <p:cNvCxnSpPr/>
          <p:nvPr userDrawn="1"/>
        </p:nvCxnSpPr>
        <p:spPr>
          <a:xfrm>
            <a:off x="0" y="635000"/>
            <a:ext cx="9144000" cy="0"/>
          </a:xfrm>
          <a:prstGeom prst="line">
            <a:avLst/>
          </a:prstGeom>
          <a:ln w="76200">
            <a:gradFill flip="none" rotWithShape="1">
              <a:gsLst>
                <a:gs pos="44000">
                  <a:srgbClr val="800000"/>
                </a:gs>
                <a:gs pos="100000">
                  <a:srgbClr val="FFFFFF"/>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477881"/>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9627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Tamil Sangam MN"/>
          <a:ea typeface="+mj-ea"/>
          <a:cs typeface="Tamil Sangam M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amil Sangam MN"/>
          <a:ea typeface="+mn-ea"/>
          <a:cs typeface="Tamil Sangam MN"/>
        </a:defRPr>
      </a:lvl1pPr>
      <a:lvl2pPr marL="742950" indent="-285750" algn="l" defTabSz="457200" rtl="0" eaLnBrk="1" latinLnBrk="0" hangingPunct="1">
        <a:spcBef>
          <a:spcPct val="20000"/>
        </a:spcBef>
        <a:buFont typeface="Arial"/>
        <a:buChar char="–"/>
        <a:defRPr sz="2800" kern="1200">
          <a:solidFill>
            <a:schemeClr val="tx1"/>
          </a:solidFill>
          <a:latin typeface="Tamil Sangam MN"/>
          <a:ea typeface="+mn-ea"/>
          <a:cs typeface="Tamil Sangam MN"/>
        </a:defRPr>
      </a:lvl2pPr>
      <a:lvl3pPr marL="1143000" indent="-228600" algn="l" defTabSz="457200" rtl="0" eaLnBrk="1" latinLnBrk="0" hangingPunct="1">
        <a:spcBef>
          <a:spcPct val="20000"/>
        </a:spcBef>
        <a:buFont typeface="Arial"/>
        <a:buChar char="•"/>
        <a:defRPr sz="2400" kern="1200">
          <a:solidFill>
            <a:schemeClr val="tx1"/>
          </a:solidFill>
          <a:latin typeface="Tamil Sangam MN"/>
          <a:ea typeface="+mn-ea"/>
          <a:cs typeface="Tamil Sangam MN"/>
        </a:defRPr>
      </a:lvl3pPr>
      <a:lvl4pPr marL="1600200" indent="-228600" algn="l" defTabSz="457200" rtl="0" eaLnBrk="1" latinLnBrk="0" hangingPunct="1">
        <a:spcBef>
          <a:spcPct val="20000"/>
        </a:spcBef>
        <a:buFont typeface="Arial"/>
        <a:buChar char="–"/>
        <a:defRPr sz="2000" kern="1200">
          <a:solidFill>
            <a:schemeClr val="tx1"/>
          </a:solidFill>
          <a:latin typeface="Tamil Sangam MN"/>
          <a:ea typeface="+mn-ea"/>
          <a:cs typeface="Tamil Sangam MN"/>
        </a:defRPr>
      </a:lvl4pPr>
      <a:lvl5pPr marL="2057400" indent="-228600" algn="l" defTabSz="457200" rtl="0" eaLnBrk="1" latinLnBrk="0" hangingPunct="1">
        <a:spcBef>
          <a:spcPct val="20000"/>
        </a:spcBef>
        <a:buFont typeface="Arial"/>
        <a:buChar char="»"/>
        <a:defRPr sz="2000" kern="1200">
          <a:solidFill>
            <a:schemeClr val="tx1"/>
          </a:solidFill>
          <a:latin typeface="Tamil Sangam MN"/>
          <a:ea typeface="+mn-ea"/>
          <a:cs typeface="Tamil Sangam M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7233"/>
            <a:ext cx="7772400" cy="1470025"/>
          </a:xfrm>
        </p:spPr>
        <p:txBody>
          <a:bodyPr>
            <a:normAutofit/>
          </a:bodyPr>
          <a:lstStyle/>
          <a:p>
            <a:r>
              <a:rPr lang="en-US" b="1" dirty="0" smtClean="0">
                <a:latin typeface="Tamil Sangam MN"/>
                <a:cs typeface="Tamil Sangam MN"/>
              </a:rPr>
              <a:t>Mechanisms of Integrin Trafficking</a:t>
            </a:r>
            <a:endParaRPr lang="en-US" b="1" dirty="0">
              <a:latin typeface="Tamil Sangam MN"/>
              <a:cs typeface="Tamil Sangam MN"/>
            </a:endParaRPr>
          </a:p>
        </p:txBody>
      </p:sp>
      <p:sp>
        <p:nvSpPr>
          <p:cNvPr id="3" name="Subtitle 2"/>
          <p:cNvSpPr>
            <a:spLocks noGrp="1"/>
          </p:cNvSpPr>
          <p:nvPr>
            <p:ph type="subTitle" idx="1"/>
          </p:nvPr>
        </p:nvSpPr>
        <p:spPr>
          <a:xfrm>
            <a:off x="895458" y="3465833"/>
            <a:ext cx="7353085" cy="2428736"/>
          </a:xfrm>
        </p:spPr>
        <p:txBody>
          <a:bodyPr>
            <a:normAutofit fontScale="92500" lnSpcReduction="10000"/>
          </a:bodyPr>
          <a:lstStyle/>
          <a:p>
            <a:r>
              <a:rPr lang="en-US" sz="3300" dirty="0" smtClean="0">
                <a:solidFill>
                  <a:schemeClr val="tx1"/>
                </a:solidFill>
                <a:latin typeface="Tamil Sangam MN"/>
                <a:cs typeface="Tamil Sangam MN"/>
              </a:rPr>
              <a:t>Lauren Jansen</a:t>
            </a:r>
          </a:p>
          <a:p>
            <a:r>
              <a:rPr lang="en-US" sz="2400" dirty="0" smtClean="0">
                <a:solidFill>
                  <a:schemeClr val="tx1"/>
                </a:solidFill>
                <a:latin typeface="Tamil Sangam MN"/>
                <a:cs typeface="Tamil Sangam MN"/>
              </a:rPr>
              <a:t>Department of Chemical Engineering</a:t>
            </a:r>
          </a:p>
          <a:p>
            <a:r>
              <a:rPr lang="en-US" sz="2400" dirty="0" smtClean="0">
                <a:solidFill>
                  <a:schemeClr val="tx1"/>
                </a:solidFill>
                <a:latin typeface="Tamil Sangam MN"/>
                <a:cs typeface="Tamil Sangam MN"/>
              </a:rPr>
              <a:t>University of Massachusetts, Amherst</a:t>
            </a:r>
            <a:endParaRPr lang="en-US" sz="2400" dirty="0">
              <a:solidFill>
                <a:schemeClr val="tx1"/>
              </a:solidFill>
              <a:latin typeface="Tamil Sangam MN"/>
              <a:cs typeface="Tamil Sangam MN"/>
            </a:endParaRPr>
          </a:p>
          <a:p>
            <a:endParaRPr lang="en-US" sz="2400" dirty="0" smtClean="0">
              <a:solidFill>
                <a:schemeClr val="tx1"/>
              </a:solidFill>
              <a:latin typeface="Tamil Sangam MN"/>
              <a:cs typeface="Tamil Sangam MN"/>
            </a:endParaRPr>
          </a:p>
          <a:p>
            <a:r>
              <a:rPr lang="en-US" sz="2400" dirty="0" smtClean="0">
                <a:solidFill>
                  <a:schemeClr val="tx1"/>
                </a:solidFill>
                <a:latin typeface="Tamil Sangam MN"/>
                <a:cs typeface="Tamil Sangam MN"/>
              </a:rPr>
              <a:t>Group Meeting</a:t>
            </a:r>
          </a:p>
          <a:p>
            <a:r>
              <a:rPr lang="en-US" sz="2400" dirty="0" smtClean="0">
                <a:solidFill>
                  <a:schemeClr val="tx1"/>
                </a:solidFill>
              </a:rPr>
              <a:t>September</a:t>
            </a:r>
            <a:r>
              <a:rPr lang="en-US" sz="2400" dirty="0" smtClean="0">
                <a:solidFill>
                  <a:schemeClr val="tx1"/>
                </a:solidFill>
                <a:latin typeface="Tamil Sangam MN"/>
                <a:cs typeface="Tamil Sangam MN"/>
              </a:rPr>
              <a:t> 21</a:t>
            </a:r>
            <a:r>
              <a:rPr lang="en-US" sz="2400" baseline="30000" dirty="0" smtClean="0">
                <a:solidFill>
                  <a:schemeClr val="tx1"/>
                </a:solidFill>
              </a:rPr>
              <a:t>st</a:t>
            </a:r>
            <a:r>
              <a:rPr lang="en-US" sz="2400" dirty="0" smtClean="0">
                <a:solidFill>
                  <a:schemeClr val="tx1"/>
                </a:solidFill>
                <a:latin typeface="Tamil Sangam MN"/>
                <a:cs typeface="Tamil Sangam MN"/>
              </a:rPr>
              <a:t> 2015</a:t>
            </a:r>
          </a:p>
        </p:txBody>
      </p:sp>
    </p:spTree>
    <p:extLst>
      <p:ext uri="{BB962C8B-B14F-4D97-AF65-F5344CB8AC3E}">
        <p14:creationId xmlns:p14="http://schemas.microsoft.com/office/powerpoint/2010/main" val="1458369844"/>
      </p:ext>
    </p:extLst>
  </p:cSld>
  <p:clrMapOvr>
    <a:masterClrMapping/>
  </p:clrMapOvr>
  <mc:AlternateContent xmlns:mc="http://schemas.openxmlformats.org/markup-compatibility/2006" xmlns:p14="http://schemas.microsoft.com/office/powerpoint/2010/main">
    <mc:Choice Requires="p14">
      <p:transition spd="slow" p14:dur="2000" advTm="535"/>
    </mc:Choice>
    <mc:Fallback xmlns="">
      <p:transition xmlns:p14="http://schemas.microsoft.com/office/powerpoint/2010/main" spd="slow" advTm="535"/>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Rab25 recycling helps drive cancer progression</a:t>
            </a:r>
            <a:endParaRPr lang="en-US" dirty="0"/>
          </a:p>
        </p:txBody>
      </p:sp>
      <p:sp>
        <p:nvSpPr>
          <p:cNvPr id="5" name="Rectangle 4"/>
          <p:cNvSpPr/>
          <p:nvPr/>
        </p:nvSpPr>
        <p:spPr>
          <a:xfrm>
            <a:off x="218095" y="812280"/>
            <a:ext cx="5824450" cy="646331"/>
          </a:xfrm>
          <a:prstGeom prst="rect">
            <a:avLst/>
          </a:prstGeom>
        </p:spPr>
        <p:txBody>
          <a:bodyPr wrap="square">
            <a:spAutoFit/>
          </a:bodyPr>
          <a:lstStyle/>
          <a:p>
            <a:pPr algn="ctr"/>
            <a:r>
              <a:rPr lang="en-US" dirty="0" smtClean="0"/>
              <a:t>Soluble </a:t>
            </a:r>
            <a:r>
              <a:rPr lang="en-US" dirty="0" err="1"/>
              <a:t>fibronectin</a:t>
            </a:r>
            <a:r>
              <a:rPr lang="en-US" dirty="0"/>
              <a:t> </a:t>
            </a:r>
            <a:r>
              <a:rPr lang="en-US" dirty="0" smtClean="0"/>
              <a:t>on </a:t>
            </a:r>
            <a:r>
              <a:rPr lang="en-US" dirty="0"/>
              <a:t>A2780-Rab25 cells promoted delivery of a5b1 to CLIC3-positive late </a:t>
            </a:r>
            <a:r>
              <a:rPr lang="en-US" dirty="0" smtClean="0"/>
              <a:t>endosomes</a:t>
            </a:r>
            <a:r>
              <a:rPr lang="en-US" dirty="0"/>
              <a:t>/lysosomes</a:t>
            </a:r>
          </a:p>
        </p:txBody>
      </p:sp>
      <p:pic>
        <p:nvPicPr>
          <p:cNvPr id="6" name="Picture 5"/>
          <p:cNvPicPr>
            <a:picLocks noChangeAspect="1"/>
          </p:cNvPicPr>
          <p:nvPr/>
        </p:nvPicPr>
        <p:blipFill rotWithShape="1">
          <a:blip r:embed="rId3"/>
          <a:srcRect l="3609"/>
          <a:stretch/>
        </p:blipFill>
        <p:spPr>
          <a:xfrm>
            <a:off x="218095" y="1422401"/>
            <a:ext cx="5824450" cy="2636870"/>
          </a:xfrm>
          <a:prstGeom prst="rect">
            <a:avLst/>
          </a:prstGeom>
        </p:spPr>
      </p:pic>
      <p:pic>
        <p:nvPicPr>
          <p:cNvPr id="7" name="Picture 6"/>
          <p:cNvPicPr>
            <a:picLocks noChangeAspect="1"/>
          </p:cNvPicPr>
          <p:nvPr/>
        </p:nvPicPr>
        <p:blipFill>
          <a:blip r:embed="rId4"/>
          <a:stretch>
            <a:fillRect/>
          </a:stretch>
        </p:blipFill>
        <p:spPr>
          <a:xfrm>
            <a:off x="6042545" y="991749"/>
            <a:ext cx="2933786" cy="3369663"/>
          </a:xfrm>
          <a:prstGeom prst="rect">
            <a:avLst/>
          </a:prstGeom>
        </p:spPr>
      </p:pic>
      <p:sp>
        <p:nvSpPr>
          <p:cNvPr id="8" name="Rectangle 7"/>
          <p:cNvSpPr/>
          <p:nvPr/>
        </p:nvSpPr>
        <p:spPr>
          <a:xfrm>
            <a:off x="6193286" y="4361412"/>
            <a:ext cx="2869640" cy="1477328"/>
          </a:xfrm>
          <a:prstGeom prst="rect">
            <a:avLst/>
          </a:prstGeom>
        </p:spPr>
        <p:txBody>
          <a:bodyPr wrap="square">
            <a:spAutoFit/>
          </a:bodyPr>
          <a:lstStyle/>
          <a:p>
            <a:pPr algn="ctr"/>
            <a:r>
              <a:rPr lang="en-US" dirty="0" err="1" smtClean="0"/>
              <a:t>Fibronectin</a:t>
            </a:r>
            <a:r>
              <a:rPr lang="en-US" dirty="0" smtClean="0"/>
              <a:t> </a:t>
            </a:r>
            <a:r>
              <a:rPr lang="en-US" dirty="0"/>
              <a:t>alters </a:t>
            </a:r>
            <a:r>
              <a:rPr lang="en-US" dirty="0" smtClean="0"/>
              <a:t>kinetics of a5b1 recycling, which is </a:t>
            </a:r>
            <a:r>
              <a:rPr lang="en-US" dirty="0"/>
              <a:t>unaffected by knock- down of CLIC3 </a:t>
            </a:r>
            <a:r>
              <a:rPr lang="en-US" dirty="0" smtClean="0"/>
              <a:t>in absence of </a:t>
            </a:r>
            <a:r>
              <a:rPr lang="en-US" dirty="0" err="1" smtClean="0"/>
              <a:t>fibronectin</a:t>
            </a:r>
            <a:endParaRPr lang="en-US" dirty="0"/>
          </a:p>
        </p:txBody>
      </p:sp>
      <p:pic>
        <p:nvPicPr>
          <p:cNvPr id="9" name="Picture 8"/>
          <p:cNvPicPr>
            <a:picLocks noChangeAspect="1"/>
          </p:cNvPicPr>
          <p:nvPr/>
        </p:nvPicPr>
        <p:blipFill>
          <a:blip r:embed="rId5"/>
          <a:stretch>
            <a:fillRect/>
          </a:stretch>
        </p:blipFill>
        <p:spPr>
          <a:xfrm>
            <a:off x="218095" y="4163949"/>
            <a:ext cx="3707128" cy="2253864"/>
          </a:xfrm>
          <a:prstGeom prst="rect">
            <a:avLst/>
          </a:prstGeom>
        </p:spPr>
      </p:pic>
      <p:sp>
        <p:nvSpPr>
          <p:cNvPr id="10" name="TextBox 9"/>
          <p:cNvSpPr txBox="1"/>
          <p:nvPr/>
        </p:nvSpPr>
        <p:spPr>
          <a:xfrm>
            <a:off x="3925223" y="4361412"/>
            <a:ext cx="2268063" cy="1477328"/>
          </a:xfrm>
          <a:prstGeom prst="rect">
            <a:avLst/>
          </a:prstGeom>
          <a:noFill/>
        </p:spPr>
        <p:txBody>
          <a:bodyPr wrap="square" rtlCol="0">
            <a:spAutoFit/>
          </a:bodyPr>
          <a:lstStyle/>
          <a:p>
            <a:pPr algn="ctr"/>
            <a:r>
              <a:rPr lang="en-US" b="1" i="1" dirty="0" smtClean="0"/>
              <a:t>This trafficking controls the cell migration and increases invasion into 3D matrices</a:t>
            </a:r>
            <a:endParaRPr lang="en-US" b="1" i="1" dirty="0"/>
          </a:p>
        </p:txBody>
      </p:sp>
      <p:sp>
        <p:nvSpPr>
          <p:cNvPr id="11" name="TextBox 10"/>
          <p:cNvSpPr txBox="1"/>
          <p:nvPr/>
        </p:nvSpPr>
        <p:spPr>
          <a:xfrm>
            <a:off x="1412875" y="6524625"/>
            <a:ext cx="4920225" cy="369332"/>
          </a:xfrm>
          <a:prstGeom prst="rect">
            <a:avLst/>
          </a:prstGeom>
          <a:noFill/>
        </p:spPr>
        <p:txBody>
          <a:bodyPr wrap="none" rtlCol="0">
            <a:spAutoFit/>
          </a:bodyPr>
          <a:lstStyle/>
          <a:p>
            <a:r>
              <a:rPr lang="en-US" dirty="0" err="1" smtClean="0"/>
              <a:t>Dozynkiewicz</a:t>
            </a:r>
            <a:r>
              <a:rPr lang="en-US" dirty="0" smtClean="0"/>
              <a:t>, MA, et al, </a:t>
            </a:r>
            <a:r>
              <a:rPr lang="en-US" i="1" dirty="0" smtClean="0"/>
              <a:t>Developmental Cell</a:t>
            </a:r>
            <a:r>
              <a:rPr lang="en-US" dirty="0" smtClean="0"/>
              <a:t>, 2012</a:t>
            </a:r>
            <a:endParaRPr lang="en-US" dirty="0"/>
          </a:p>
        </p:txBody>
      </p:sp>
    </p:spTree>
    <p:extLst>
      <p:ext uri="{BB962C8B-B14F-4D97-AF65-F5344CB8AC3E}">
        <p14:creationId xmlns:p14="http://schemas.microsoft.com/office/powerpoint/2010/main" val="33829886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Exocytosis regulates migration speeds</a:t>
            </a:r>
            <a:endParaRPr lang="en-US" dirty="0"/>
          </a:p>
        </p:txBody>
      </p:sp>
      <p:pic>
        <p:nvPicPr>
          <p:cNvPr id="4" name="Picture 3"/>
          <p:cNvPicPr>
            <a:picLocks noChangeAspect="1"/>
          </p:cNvPicPr>
          <p:nvPr/>
        </p:nvPicPr>
        <p:blipFill>
          <a:blip r:embed="rId3"/>
          <a:stretch>
            <a:fillRect/>
          </a:stretch>
        </p:blipFill>
        <p:spPr>
          <a:xfrm>
            <a:off x="171450" y="1135539"/>
            <a:ext cx="3898900" cy="2730500"/>
          </a:xfrm>
          <a:prstGeom prst="rect">
            <a:avLst/>
          </a:prstGeom>
        </p:spPr>
      </p:pic>
      <p:pic>
        <p:nvPicPr>
          <p:cNvPr id="5" name="Picture 4"/>
          <p:cNvPicPr>
            <a:picLocks noChangeAspect="1"/>
          </p:cNvPicPr>
          <p:nvPr/>
        </p:nvPicPr>
        <p:blipFill>
          <a:blip r:embed="rId4"/>
          <a:stretch>
            <a:fillRect/>
          </a:stretch>
        </p:blipFill>
        <p:spPr>
          <a:xfrm>
            <a:off x="4825999" y="2085290"/>
            <a:ext cx="3889375" cy="3926593"/>
          </a:xfrm>
          <a:prstGeom prst="rect">
            <a:avLst/>
          </a:prstGeom>
        </p:spPr>
      </p:pic>
      <p:sp>
        <p:nvSpPr>
          <p:cNvPr id="6" name="TextBox 5"/>
          <p:cNvSpPr txBox="1"/>
          <p:nvPr/>
        </p:nvSpPr>
        <p:spPr>
          <a:xfrm>
            <a:off x="171449" y="670957"/>
            <a:ext cx="3898901" cy="646331"/>
          </a:xfrm>
          <a:prstGeom prst="rect">
            <a:avLst/>
          </a:prstGeom>
          <a:noFill/>
        </p:spPr>
        <p:txBody>
          <a:bodyPr wrap="square" rtlCol="0">
            <a:spAutoFit/>
          </a:bodyPr>
          <a:lstStyle/>
          <a:p>
            <a:pPr algn="ctr"/>
            <a:r>
              <a:rPr lang="en-US" dirty="0" smtClean="0"/>
              <a:t>Integrin surface levels increase in DAB2 deficient cells</a:t>
            </a:r>
            <a:endParaRPr lang="en-US" dirty="0"/>
          </a:p>
        </p:txBody>
      </p:sp>
      <p:sp>
        <p:nvSpPr>
          <p:cNvPr id="7" name="Rectangle 6"/>
          <p:cNvSpPr/>
          <p:nvPr/>
        </p:nvSpPr>
        <p:spPr>
          <a:xfrm>
            <a:off x="5286375" y="1135539"/>
            <a:ext cx="2889250" cy="646331"/>
          </a:xfrm>
          <a:prstGeom prst="rect">
            <a:avLst/>
          </a:prstGeom>
        </p:spPr>
        <p:txBody>
          <a:bodyPr wrap="square">
            <a:spAutoFit/>
          </a:bodyPr>
          <a:lstStyle/>
          <a:p>
            <a:pPr algn="ctr"/>
            <a:r>
              <a:rPr lang="en-US" dirty="0" smtClean="0"/>
              <a:t>DAB2 </a:t>
            </a:r>
            <a:r>
              <a:rPr lang="en-US" dirty="0"/>
              <a:t>regulates endocytosis of inactive </a:t>
            </a:r>
            <a:r>
              <a:rPr lang="en-US" dirty="0" err="1"/>
              <a:t>integrins</a:t>
            </a:r>
            <a:endParaRPr lang="en-US" dirty="0"/>
          </a:p>
        </p:txBody>
      </p:sp>
      <p:sp>
        <p:nvSpPr>
          <p:cNvPr id="8" name="Rectangle 7"/>
          <p:cNvSpPr/>
          <p:nvPr/>
        </p:nvSpPr>
        <p:spPr>
          <a:xfrm>
            <a:off x="1793875" y="3867835"/>
            <a:ext cx="2952750" cy="646331"/>
          </a:xfrm>
          <a:prstGeom prst="rect">
            <a:avLst/>
          </a:prstGeom>
        </p:spPr>
        <p:txBody>
          <a:bodyPr wrap="square">
            <a:spAutoFit/>
          </a:bodyPr>
          <a:lstStyle/>
          <a:p>
            <a:pPr algn="ctr"/>
            <a:r>
              <a:rPr lang="en-US" dirty="0" smtClean="0"/>
              <a:t>DAB2 </a:t>
            </a:r>
            <a:r>
              <a:rPr lang="en-US" dirty="0"/>
              <a:t>regulates migration by </a:t>
            </a:r>
            <a:r>
              <a:rPr lang="en-US" dirty="0" smtClean="0"/>
              <a:t>maintaining </a:t>
            </a:r>
            <a:r>
              <a:rPr lang="en-US" dirty="0"/>
              <a:t>internal pool</a:t>
            </a:r>
          </a:p>
        </p:txBody>
      </p:sp>
      <p:pic>
        <p:nvPicPr>
          <p:cNvPr id="10" name="Picture 9"/>
          <p:cNvPicPr>
            <a:picLocks noChangeAspect="1"/>
          </p:cNvPicPr>
          <p:nvPr/>
        </p:nvPicPr>
        <p:blipFill>
          <a:blip r:embed="rId5"/>
          <a:stretch>
            <a:fillRect/>
          </a:stretch>
        </p:blipFill>
        <p:spPr>
          <a:xfrm>
            <a:off x="1978025" y="4514166"/>
            <a:ext cx="2616200" cy="1968500"/>
          </a:xfrm>
          <a:prstGeom prst="rect">
            <a:avLst/>
          </a:prstGeom>
        </p:spPr>
      </p:pic>
      <p:sp>
        <p:nvSpPr>
          <p:cNvPr id="11" name="TextBox 10"/>
          <p:cNvSpPr txBox="1"/>
          <p:nvPr/>
        </p:nvSpPr>
        <p:spPr>
          <a:xfrm>
            <a:off x="1416049" y="6520524"/>
            <a:ext cx="4629151" cy="369332"/>
          </a:xfrm>
          <a:prstGeom prst="rect">
            <a:avLst/>
          </a:prstGeom>
          <a:noFill/>
        </p:spPr>
        <p:txBody>
          <a:bodyPr wrap="square" rtlCol="0">
            <a:spAutoFit/>
          </a:bodyPr>
          <a:lstStyle/>
          <a:p>
            <a:pPr algn="ctr"/>
            <a:r>
              <a:rPr lang="en-US" dirty="0" err="1" smtClean="0"/>
              <a:t>Teckchandani</a:t>
            </a:r>
            <a:r>
              <a:rPr lang="en-US" dirty="0" smtClean="0"/>
              <a:t>, A, et al, The J of Cell </a:t>
            </a:r>
            <a:r>
              <a:rPr lang="en-US" dirty="0" err="1" smtClean="0"/>
              <a:t>Biol</a:t>
            </a:r>
            <a:r>
              <a:rPr lang="en-US" dirty="0" smtClean="0"/>
              <a:t>, 2009 </a:t>
            </a:r>
            <a:endParaRPr lang="en-US" dirty="0"/>
          </a:p>
        </p:txBody>
      </p:sp>
      <p:pic>
        <p:nvPicPr>
          <p:cNvPr id="12" name="Picture 11"/>
          <p:cNvPicPr>
            <a:picLocks noChangeAspect="1"/>
          </p:cNvPicPr>
          <p:nvPr/>
        </p:nvPicPr>
        <p:blipFill>
          <a:blip r:embed="rId6"/>
          <a:stretch>
            <a:fillRect/>
          </a:stretch>
        </p:blipFill>
        <p:spPr>
          <a:xfrm>
            <a:off x="-22225" y="4514166"/>
            <a:ext cx="1968500" cy="1854200"/>
          </a:xfrm>
          <a:prstGeom prst="rect">
            <a:avLst/>
          </a:prstGeom>
        </p:spPr>
      </p:pic>
    </p:spTree>
    <p:extLst>
      <p:ext uri="{BB962C8B-B14F-4D97-AF65-F5344CB8AC3E}">
        <p14:creationId xmlns:p14="http://schemas.microsoft.com/office/powerpoint/2010/main" val="4262476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Mitosis is frozen when RAB21 is mutated </a:t>
            </a:r>
            <a:endParaRPr lang="en-US" dirty="0"/>
          </a:p>
        </p:txBody>
      </p:sp>
      <p:pic>
        <p:nvPicPr>
          <p:cNvPr id="4" name="Picture 3"/>
          <p:cNvPicPr>
            <a:picLocks noChangeAspect="1"/>
          </p:cNvPicPr>
          <p:nvPr/>
        </p:nvPicPr>
        <p:blipFill>
          <a:blip r:embed="rId3"/>
          <a:stretch>
            <a:fillRect/>
          </a:stretch>
        </p:blipFill>
        <p:spPr>
          <a:xfrm>
            <a:off x="0" y="831850"/>
            <a:ext cx="5842000" cy="3975100"/>
          </a:xfrm>
          <a:prstGeom prst="rect">
            <a:avLst/>
          </a:prstGeom>
        </p:spPr>
      </p:pic>
      <p:pic>
        <p:nvPicPr>
          <p:cNvPr id="5" name="Picture 4"/>
          <p:cNvPicPr>
            <a:picLocks noChangeAspect="1"/>
          </p:cNvPicPr>
          <p:nvPr/>
        </p:nvPicPr>
        <p:blipFill>
          <a:blip r:embed="rId4"/>
          <a:stretch>
            <a:fillRect/>
          </a:stretch>
        </p:blipFill>
        <p:spPr>
          <a:xfrm>
            <a:off x="269875" y="5156200"/>
            <a:ext cx="4813300" cy="1371600"/>
          </a:xfrm>
          <a:prstGeom prst="rect">
            <a:avLst/>
          </a:prstGeom>
        </p:spPr>
      </p:pic>
      <p:sp>
        <p:nvSpPr>
          <p:cNvPr id="6" name="TextBox 5"/>
          <p:cNvSpPr txBox="1"/>
          <p:nvPr/>
        </p:nvSpPr>
        <p:spPr>
          <a:xfrm>
            <a:off x="444500" y="4786868"/>
            <a:ext cx="4031873" cy="369332"/>
          </a:xfrm>
          <a:prstGeom prst="rect">
            <a:avLst/>
          </a:prstGeom>
          <a:noFill/>
        </p:spPr>
        <p:txBody>
          <a:bodyPr wrap="none" rtlCol="0">
            <a:spAutoFit/>
          </a:bodyPr>
          <a:lstStyle/>
          <a:p>
            <a:r>
              <a:rPr lang="en-US" dirty="0" smtClean="0"/>
              <a:t>Blocking beta1 arrests cells in cytokinesis</a:t>
            </a:r>
            <a:endParaRPr lang="en-US" dirty="0"/>
          </a:p>
        </p:txBody>
      </p:sp>
      <p:pic>
        <p:nvPicPr>
          <p:cNvPr id="7" name="Picture 6"/>
          <p:cNvPicPr>
            <a:picLocks noChangeAspect="1"/>
          </p:cNvPicPr>
          <p:nvPr/>
        </p:nvPicPr>
        <p:blipFill>
          <a:blip r:embed="rId5"/>
          <a:stretch>
            <a:fillRect/>
          </a:stretch>
        </p:blipFill>
        <p:spPr>
          <a:xfrm>
            <a:off x="5521201" y="1155700"/>
            <a:ext cx="3622797" cy="2209800"/>
          </a:xfrm>
          <a:prstGeom prst="rect">
            <a:avLst/>
          </a:prstGeom>
        </p:spPr>
      </p:pic>
      <p:sp>
        <p:nvSpPr>
          <p:cNvPr id="8" name="TextBox 7"/>
          <p:cNvSpPr txBox="1"/>
          <p:nvPr/>
        </p:nvSpPr>
        <p:spPr>
          <a:xfrm>
            <a:off x="5724525" y="795893"/>
            <a:ext cx="3390672" cy="369332"/>
          </a:xfrm>
          <a:prstGeom prst="rect">
            <a:avLst/>
          </a:prstGeom>
          <a:noFill/>
        </p:spPr>
        <p:txBody>
          <a:bodyPr wrap="none" rtlCol="0">
            <a:spAutoFit/>
          </a:bodyPr>
          <a:lstStyle/>
          <a:p>
            <a:r>
              <a:rPr lang="en-US" dirty="0" smtClean="0"/>
              <a:t>Rab21 causes multinucleated cells</a:t>
            </a:r>
            <a:endParaRPr lang="en-US" dirty="0"/>
          </a:p>
        </p:txBody>
      </p:sp>
      <p:pic>
        <p:nvPicPr>
          <p:cNvPr id="9" name="Picture 8"/>
          <p:cNvPicPr>
            <a:picLocks noChangeAspect="1"/>
          </p:cNvPicPr>
          <p:nvPr/>
        </p:nvPicPr>
        <p:blipFill>
          <a:blip r:embed="rId6"/>
          <a:stretch>
            <a:fillRect/>
          </a:stretch>
        </p:blipFill>
        <p:spPr>
          <a:xfrm>
            <a:off x="5838711" y="3730625"/>
            <a:ext cx="3162300" cy="2768600"/>
          </a:xfrm>
          <a:prstGeom prst="rect">
            <a:avLst/>
          </a:prstGeom>
        </p:spPr>
      </p:pic>
      <p:sp>
        <p:nvSpPr>
          <p:cNvPr id="10" name="TextBox 9"/>
          <p:cNvSpPr txBox="1"/>
          <p:nvPr/>
        </p:nvSpPr>
        <p:spPr>
          <a:xfrm>
            <a:off x="5833035" y="3361293"/>
            <a:ext cx="3173653" cy="369332"/>
          </a:xfrm>
          <a:prstGeom prst="rect">
            <a:avLst/>
          </a:prstGeom>
          <a:noFill/>
        </p:spPr>
        <p:txBody>
          <a:bodyPr wrap="none" rtlCol="0">
            <a:spAutoFit/>
          </a:bodyPr>
          <a:lstStyle/>
          <a:p>
            <a:r>
              <a:rPr lang="en-US" dirty="0" err="1" smtClean="0"/>
              <a:t>Clathrin</a:t>
            </a:r>
            <a:r>
              <a:rPr lang="en-US" dirty="0" smtClean="0"/>
              <a:t>-mediated endocytosis</a:t>
            </a:r>
            <a:endParaRPr lang="en-US" dirty="0"/>
          </a:p>
        </p:txBody>
      </p:sp>
      <p:sp>
        <p:nvSpPr>
          <p:cNvPr id="11" name="TextBox 10"/>
          <p:cNvSpPr txBox="1"/>
          <p:nvPr/>
        </p:nvSpPr>
        <p:spPr>
          <a:xfrm>
            <a:off x="1724530" y="6523793"/>
            <a:ext cx="3969731" cy="369332"/>
          </a:xfrm>
          <a:prstGeom prst="rect">
            <a:avLst/>
          </a:prstGeom>
          <a:noFill/>
        </p:spPr>
        <p:txBody>
          <a:bodyPr wrap="none" rtlCol="0">
            <a:spAutoFit/>
          </a:bodyPr>
          <a:lstStyle/>
          <a:p>
            <a:r>
              <a:rPr lang="en-US" dirty="0" err="1" smtClean="0"/>
              <a:t>Pellinen</a:t>
            </a:r>
            <a:r>
              <a:rPr lang="en-US" dirty="0" smtClean="0"/>
              <a:t>, et al, Developmental Cell, 2008 </a:t>
            </a:r>
            <a:endParaRPr lang="en-US" dirty="0"/>
          </a:p>
        </p:txBody>
      </p:sp>
    </p:spTree>
    <p:extLst>
      <p:ext uri="{BB962C8B-B14F-4D97-AF65-F5344CB8AC3E}">
        <p14:creationId xmlns:p14="http://schemas.microsoft.com/office/powerpoint/2010/main" val="39045437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Endocytosis is reduced during epithelial cell adhesion</a:t>
            </a:r>
            <a:endParaRPr lang="en-US" dirty="0"/>
          </a:p>
        </p:txBody>
      </p:sp>
      <p:pic>
        <p:nvPicPr>
          <p:cNvPr id="4" name="Picture 3"/>
          <p:cNvPicPr>
            <a:picLocks noChangeAspect="1"/>
          </p:cNvPicPr>
          <p:nvPr/>
        </p:nvPicPr>
        <p:blipFill>
          <a:blip r:embed="rId2"/>
          <a:stretch>
            <a:fillRect/>
          </a:stretch>
        </p:blipFill>
        <p:spPr>
          <a:xfrm>
            <a:off x="631324" y="3336747"/>
            <a:ext cx="1638300" cy="2070100"/>
          </a:xfrm>
          <a:prstGeom prst="rect">
            <a:avLst/>
          </a:prstGeom>
        </p:spPr>
      </p:pic>
      <p:sp>
        <p:nvSpPr>
          <p:cNvPr id="5" name="TextBox 4"/>
          <p:cNvSpPr txBox="1"/>
          <p:nvPr/>
        </p:nvSpPr>
        <p:spPr>
          <a:xfrm>
            <a:off x="227266" y="5406847"/>
            <a:ext cx="2491874" cy="923330"/>
          </a:xfrm>
          <a:prstGeom prst="rect">
            <a:avLst/>
          </a:prstGeom>
          <a:noFill/>
        </p:spPr>
        <p:txBody>
          <a:bodyPr wrap="square" rtlCol="0">
            <a:spAutoFit/>
          </a:bodyPr>
          <a:lstStyle/>
          <a:p>
            <a:pPr algn="ctr"/>
            <a:r>
              <a:rPr lang="en-US" dirty="0" err="1" smtClean="0"/>
              <a:t>Clatherin</a:t>
            </a:r>
            <a:r>
              <a:rPr lang="en-US" dirty="0" smtClean="0"/>
              <a:t> coated pits have shorter lifespans in less tightly adhered cells</a:t>
            </a:r>
            <a:endParaRPr lang="en-US" dirty="0"/>
          </a:p>
        </p:txBody>
      </p:sp>
      <p:pic>
        <p:nvPicPr>
          <p:cNvPr id="6" name="Picture 5"/>
          <p:cNvPicPr>
            <a:picLocks noChangeAspect="1"/>
          </p:cNvPicPr>
          <p:nvPr/>
        </p:nvPicPr>
        <p:blipFill>
          <a:blip r:embed="rId3"/>
          <a:stretch>
            <a:fillRect/>
          </a:stretch>
        </p:blipFill>
        <p:spPr>
          <a:xfrm>
            <a:off x="280738" y="857584"/>
            <a:ext cx="2616200" cy="1854200"/>
          </a:xfrm>
          <a:prstGeom prst="rect">
            <a:avLst/>
          </a:prstGeom>
        </p:spPr>
      </p:pic>
      <p:sp>
        <p:nvSpPr>
          <p:cNvPr id="7" name="TextBox 6"/>
          <p:cNvSpPr txBox="1"/>
          <p:nvPr/>
        </p:nvSpPr>
        <p:spPr>
          <a:xfrm>
            <a:off x="433139" y="2711784"/>
            <a:ext cx="2339473" cy="646331"/>
          </a:xfrm>
          <a:prstGeom prst="rect">
            <a:avLst/>
          </a:prstGeom>
          <a:noFill/>
        </p:spPr>
        <p:txBody>
          <a:bodyPr wrap="square" rtlCol="0">
            <a:spAutoFit/>
          </a:bodyPr>
          <a:lstStyle/>
          <a:p>
            <a:pPr algn="ctr"/>
            <a:r>
              <a:rPr lang="en-US" dirty="0" smtClean="0"/>
              <a:t>Endocytosis is slower on FN surface</a:t>
            </a:r>
            <a:endParaRPr lang="en-US" dirty="0"/>
          </a:p>
        </p:txBody>
      </p:sp>
      <p:pic>
        <p:nvPicPr>
          <p:cNvPr id="8" name="Picture 7"/>
          <p:cNvPicPr>
            <a:picLocks noChangeAspect="1"/>
          </p:cNvPicPr>
          <p:nvPr/>
        </p:nvPicPr>
        <p:blipFill>
          <a:blip r:embed="rId4"/>
          <a:stretch>
            <a:fillRect/>
          </a:stretch>
        </p:blipFill>
        <p:spPr>
          <a:xfrm>
            <a:off x="3691389" y="1055437"/>
            <a:ext cx="4387147" cy="3369510"/>
          </a:xfrm>
          <a:prstGeom prst="rect">
            <a:avLst/>
          </a:prstGeom>
        </p:spPr>
      </p:pic>
      <p:sp>
        <p:nvSpPr>
          <p:cNvPr id="9" name="TextBox 8"/>
          <p:cNvSpPr txBox="1"/>
          <p:nvPr/>
        </p:nvSpPr>
        <p:spPr>
          <a:xfrm>
            <a:off x="3810000" y="4424947"/>
            <a:ext cx="4268536" cy="646331"/>
          </a:xfrm>
          <a:prstGeom prst="rect">
            <a:avLst/>
          </a:prstGeom>
          <a:noFill/>
        </p:spPr>
        <p:txBody>
          <a:bodyPr wrap="square" rtlCol="0">
            <a:spAutoFit/>
          </a:bodyPr>
          <a:lstStyle/>
          <a:p>
            <a:pPr algn="ctr"/>
            <a:r>
              <a:rPr lang="en-US" dirty="0" smtClean="0"/>
              <a:t>Integrin B1 influences the uptake of </a:t>
            </a:r>
            <a:r>
              <a:rPr lang="en-US" dirty="0" err="1" smtClean="0"/>
              <a:t>clatherin</a:t>
            </a:r>
            <a:r>
              <a:rPr lang="en-US" dirty="0" smtClean="0"/>
              <a:t> coated pits on FN</a:t>
            </a:r>
            <a:endParaRPr lang="en-US" dirty="0"/>
          </a:p>
        </p:txBody>
      </p:sp>
      <p:sp>
        <p:nvSpPr>
          <p:cNvPr id="10" name="TextBox 9"/>
          <p:cNvSpPr txBox="1"/>
          <p:nvPr/>
        </p:nvSpPr>
        <p:spPr>
          <a:xfrm>
            <a:off x="1296733" y="6515405"/>
            <a:ext cx="4532949" cy="369332"/>
          </a:xfrm>
          <a:prstGeom prst="rect">
            <a:avLst/>
          </a:prstGeom>
          <a:noFill/>
        </p:spPr>
        <p:txBody>
          <a:bodyPr wrap="none" rtlCol="0">
            <a:spAutoFit/>
          </a:bodyPr>
          <a:lstStyle/>
          <a:p>
            <a:r>
              <a:rPr lang="en-US" dirty="0" err="1" smtClean="0"/>
              <a:t>Batchelder</a:t>
            </a:r>
            <a:r>
              <a:rPr lang="en-US" dirty="0" smtClean="0"/>
              <a:t>, EM, et al, </a:t>
            </a:r>
            <a:r>
              <a:rPr lang="en-US" i="1" dirty="0" err="1" smtClean="0"/>
              <a:t>Mol</a:t>
            </a:r>
            <a:r>
              <a:rPr lang="en-US" i="1" dirty="0" smtClean="0"/>
              <a:t> Bio of the Cell</a:t>
            </a:r>
            <a:r>
              <a:rPr lang="en-US" dirty="0" smtClean="0"/>
              <a:t>, 2010</a:t>
            </a:r>
            <a:endParaRPr lang="en-US" dirty="0"/>
          </a:p>
        </p:txBody>
      </p:sp>
    </p:spTree>
    <p:extLst>
      <p:ext uri="{BB962C8B-B14F-4D97-AF65-F5344CB8AC3E}">
        <p14:creationId xmlns:p14="http://schemas.microsoft.com/office/powerpoint/2010/main" val="30776636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Kinases regulate growth factor mediated recycling of avb3</a:t>
            </a:r>
            <a:endParaRPr lang="en-US" sz="2800" dirty="0"/>
          </a:p>
        </p:txBody>
      </p:sp>
      <p:sp>
        <p:nvSpPr>
          <p:cNvPr id="4" name="TextBox 3"/>
          <p:cNvSpPr txBox="1"/>
          <p:nvPr/>
        </p:nvSpPr>
        <p:spPr>
          <a:xfrm>
            <a:off x="1470528" y="6537160"/>
            <a:ext cx="3482256" cy="369332"/>
          </a:xfrm>
          <a:prstGeom prst="rect">
            <a:avLst/>
          </a:prstGeom>
          <a:noFill/>
        </p:spPr>
        <p:txBody>
          <a:bodyPr wrap="none" rtlCol="0">
            <a:spAutoFit/>
          </a:bodyPr>
          <a:lstStyle/>
          <a:p>
            <a:r>
              <a:rPr lang="en-US" dirty="0" smtClean="0"/>
              <a:t>Woods, AJ, et al, </a:t>
            </a:r>
            <a:r>
              <a:rPr lang="en-US" i="1" dirty="0" smtClean="0"/>
              <a:t>The EMBO J</a:t>
            </a:r>
            <a:r>
              <a:rPr lang="en-US" dirty="0" smtClean="0"/>
              <a:t>, 2004</a:t>
            </a:r>
            <a:endParaRPr lang="en-US" dirty="0"/>
          </a:p>
        </p:txBody>
      </p:sp>
      <p:pic>
        <p:nvPicPr>
          <p:cNvPr id="5" name="Picture 4"/>
          <p:cNvPicPr>
            <a:picLocks noChangeAspect="1"/>
          </p:cNvPicPr>
          <p:nvPr/>
        </p:nvPicPr>
        <p:blipFill>
          <a:blip r:embed="rId3"/>
          <a:stretch>
            <a:fillRect/>
          </a:stretch>
        </p:blipFill>
        <p:spPr>
          <a:xfrm>
            <a:off x="119912" y="635001"/>
            <a:ext cx="2621086" cy="5902160"/>
          </a:xfrm>
          <a:prstGeom prst="rect">
            <a:avLst/>
          </a:prstGeom>
        </p:spPr>
      </p:pic>
      <p:pic>
        <p:nvPicPr>
          <p:cNvPr id="7" name="Picture 6"/>
          <p:cNvPicPr>
            <a:picLocks noChangeAspect="1"/>
          </p:cNvPicPr>
          <p:nvPr/>
        </p:nvPicPr>
        <p:blipFill>
          <a:blip r:embed="rId4"/>
          <a:stretch>
            <a:fillRect/>
          </a:stretch>
        </p:blipFill>
        <p:spPr>
          <a:xfrm>
            <a:off x="2847474" y="1003300"/>
            <a:ext cx="4308642" cy="2865138"/>
          </a:xfrm>
          <a:prstGeom prst="rect">
            <a:avLst/>
          </a:prstGeom>
        </p:spPr>
      </p:pic>
      <p:sp>
        <p:nvSpPr>
          <p:cNvPr id="6" name="TextBox 5"/>
          <p:cNvSpPr txBox="1"/>
          <p:nvPr/>
        </p:nvSpPr>
        <p:spPr>
          <a:xfrm>
            <a:off x="2847474" y="681780"/>
            <a:ext cx="4456385" cy="646331"/>
          </a:xfrm>
          <a:prstGeom prst="rect">
            <a:avLst/>
          </a:prstGeom>
          <a:solidFill>
            <a:schemeClr val="bg1"/>
          </a:solidFill>
        </p:spPr>
        <p:txBody>
          <a:bodyPr wrap="square" rtlCol="0">
            <a:spAutoFit/>
          </a:bodyPr>
          <a:lstStyle/>
          <a:p>
            <a:pPr algn="ctr"/>
            <a:r>
              <a:rPr lang="en-US" dirty="0" smtClean="0"/>
              <a:t>PKD1 associates with avb3 in the presence of PDGF and </a:t>
            </a:r>
            <a:r>
              <a:rPr lang="en-US" dirty="0" err="1" smtClean="0"/>
              <a:t>primaquine</a:t>
            </a:r>
            <a:endParaRPr lang="en-US" dirty="0" smtClean="0"/>
          </a:p>
        </p:txBody>
      </p:sp>
      <p:pic>
        <p:nvPicPr>
          <p:cNvPr id="8" name="Picture 7"/>
          <p:cNvPicPr>
            <a:picLocks noChangeAspect="1"/>
          </p:cNvPicPr>
          <p:nvPr/>
        </p:nvPicPr>
        <p:blipFill>
          <a:blip r:embed="rId5"/>
          <a:stretch>
            <a:fillRect/>
          </a:stretch>
        </p:blipFill>
        <p:spPr>
          <a:xfrm>
            <a:off x="2847473" y="3876842"/>
            <a:ext cx="4486189" cy="2660318"/>
          </a:xfrm>
          <a:prstGeom prst="rect">
            <a:avLst/>
          </a:prstGeom>
        </p:spPr>
      </p:pic>
      <p:pic>
        <p:nvPicPr>
          <p:cNvPr id="9" name="Picture 8"/>
          <p:cNvPicPr>
            <a:picLocks noChangeAspect="1"/>
          </p:cNvPicPr>
          <p:nvPr/>
        </p:nvPicPr>
        <p:blipFill>
          <a:blip r:embed="rId6"/>
          <a:stretch>
            <a:fillRect/>
          </a:stretch>
        </p:blipFill>
        <p:spPr>
          <a:xfrm>
            <a:off x="7003855" y="2013586"/>
            <a:ext cx="2140145" cy="1998579"/>
          </a:xfrm>
          <a:prstGeom prst="rect">
            <a:avLst/>
          </a:prstGeom>
        </p:spPr>
      </p:pic>
      <p:sp>
        <p:nvSpPr>
          <p:cNvPr id="10" name="TextBox 9"/>
          <p:cNvSpPr txBox="1"/>
          <p:nvPr/>
        </p:nvSpPr>
        <p:spPr>
          <a:xfrm>
            <a:off x="7129381" y="4012551"/>
            <a:ext cx="1987882" cy="1477328"/>
          </a:xfrm>
          <a:prstGeom prst="rect">
            <a:avLst/>
          </a:prstGeom>
          <a:solidFill>
            <a:schemeClr val="bg1"/>
          </a:solidFill>
        </p:spPr>
        <p:txBody>
          <a:bodyPr wrap="square" rtlCol="0">
            <a:spAutoFit/>
          </a:bodyPr>
          <a:lstStyle/>
          <a:p>
            <a:pPr algn="ctr"/>
            <a:r>
              <a:rPr lang="en-US" dirty="0" smtClean="0"/>
              <a:t>Reduces fibroblast mobility because these cells are no longer able to form focal adhesions</a:t>
            </a:r>
          </a:p>
        </p:txBody>
      </p:sp>
    </p:spTree>
    <p:extLst>
      <p:ext uri="{BB962C8B-B14F-4D97-AF65-F5344CB8AC3E}">
        <p14:creationId xmlns:p14="http://schemas.microsoft.com/office/powerpoint/2010/main" val="38309546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ECM can send </a:t>
            </a:r>
            <a:r>
              <a:rPr lang="en-US" dirty="0" err="1" smtClean="0"/>
              <a:t>integrins</a:t>
            </a:r>
            <a:r>
              <a:rPr lang="en-US" dirty="0" smtClean="0"/>
              <a:t> to lysosome for degradation</a:t>
            </a:r>
            <a:endParaRPr lang="en-US" dirty="0"/>
          </a:p>
        </p:txBody>
      </p:sp>
      <p:pic>
        <p:nvPicPr>
          <p:cNvPr id="4" name="Picture 3"/>
          <p:cNvPicPr>
            <a:picLocks noChangeAspect="1"/>
          </p:cNvPicPr>
          <p:nvPr/>
        </p:nvPicPr>
        <p:blipFill>
          <a:blip r:embed="rId3"/>
          <a:stretch>
            <a:fillRect/>
          </a:stretch>
        </p:blipFill>
        <p:spPr>
          <a:xfrm>
            <a:off x="142373" y="1374908"/>
            <a:ext cx="2705100" cy="2209800"/>
          </a:xfrm>
          <a:prstGeom prst="rect">
            <a:avLst/>
          </a:prstGeom>
        </p:spPr>
      </p:pic>
      <p:sp>
        <p:nvSpPr>
          <p:cNvPr id="5" name="TextBox 4"/>
          <p:cNvSpPr txBox="1"/>
          <p:nvPr/>
        </p:nvSpPr>
        <p:spPr>
          <a:xfrm>
            <a:off x="325520" y="688473"/>
            <a:ext cx="2521953" cy="646331"/>
          </a:xfrm>
          <a:prstGeom prst="rect">
            <a:avLst/>
          </a:prstGeom>
          <a:noFill/>
        </p:spPr>
        <p:txBody>
          <a:bodyPr wrap="square" rtlCol="0">
            <a:spAutoFit/>
          </a:bodyPr>
          <a:lstStyle/>
          <a:p>
            <a:pPr algn="ctr"/>
            <a:r>
              <a:rPr lang="en-US" dirty="0" smtClean="0"/>
              <a:t>Binding </a:t>
            </a:r>
            <a:r>
              <a:rPr lang="en-US" dirty="0" err="1" smtClean="0"/>
              <a:t>fibronectin</a:t>
            </a:r>
            <a:r>
              <a:rPr lang="en-US" dirty="0" smtClean="0"/>
              <a:t> by a5 induces </a:t>
            </a:r>
            <a:r>
              <a:rPr lang="en-US" dirty="0" err="1" smtClean="0"/>
              <a:t>ubiquitination</a:t>
            </a:r>
            <a:endParaRPr lang="en-US" dirty="0"/>
          </a:p>
        </p:txBody>
      </p:sp>
      <p:pic>
        <p:nvPicPr>
          <p:cNvPr id="6" name="Picture 5"/>
          <p:cNvPicPr>
            <a:picLocks noChangeAspect="1"/>
          </p:cNvPicPr>
          <p:nvPr/>
        </p:nvPicPr>
        <p:blipFill>
          <a:blip r:embed="rId4"/>
          <a:stretch>
            <a:fillRect/>
          </a:stretch>
        </p:blipFill>
        <p:spPr>
          <a:xfrm>
            <a:off x="325520" y="4082047"/>
            <a:ext cx="2870200" cy="1943100"/>
          </a:xfrm>
          <a:prstGeom prst="rect">
            <a:avLst/>
          </a:prstGeom>
        </p:spPr>
      </p:pic>
      <p:sp>
        <p:nvSpPr>
          <p:cNvPr id="7" name="TextBox 6"/>
          <p:cNvSpPr txBox="1"/>
          <p:nvPr/>
        </p:nvSpPr>
        <p:spPr>
          <a:xfrm>
            <a:off x="477920" y="3542563"/>
            <a:ext cx="2521953" cy="646331"/>
          </a:xfrm>
          <a:prstGeom prst="rect">
            <a:avLst/>
          </a:prstGeom>
          <a:noFill/>
        </p:spPr>
        <p:txBody>
          <a:bodyPr wrap="square" rtlCol="0">
            <a:spAutoFit/>
          </a:bodyPr>
          <a:lstStyle/>
          <a:p>
            <a:pPr algn="ctr"/>
            <a:r>
              <a:rPr lang="en-US" dirty="0" smtClean="0"/>
              <a:t>Lack of </a:t>
            </a:r>
            <a:r>
              <a:rPr lang="en-US" dirty="0" err="1" smtClean="0"/>
              <a:t>ubiquitination</a:t>
            </a:r>
            <a:r>
              <a:rPr lang="en-US" dirty="0" smtClean="0"/>
              <a:t> decreases degradation</a:t>
            </a:r>
            <a:endParaRPr lang="en-US" dirty="0"/>
          </a:p>
        </p:txBody>
      </p:sp>
      <p:pic>
        <p:nvPicPr>
          <p:cNvPr id="8" name="Picture 7"/>
          <p:cNvPicPr>
            <a:picLocks noChangeAspect="1"/>
          </p:cNvPicPr>
          <p:nvPr/>
        </p:nvPicPr>
        <p:blipFill>
          <a:blip r:embed="rId5"/>
          <a:stretch>
            <a:fillRect/>
          </a:stretch>
        </p:blipFill>
        <p:spPr>
          <a:xfrm>
            <a:off x="4362480" y="3193681"/>
            <a:ext cx="2134570" cy="3264637"/>
          </a:xfrm>
          <a:prstGeom prst="rect">
            <a:avLst/>
          </a:prstGeom>
        </p:spPr>
      </p:pic>
      <p:sp>
        <p:nvSpPr>
          <p:cNvPr id="9" name="TextBox 8"/>
          <p:cNvSpPr txBox="1"/>
          <p:nvPr/>
        </p:nvSpPr>
        <p:spPr>
          <a:xfrm>
            <a:off x="6713608" y="4082047"/>
            <a:ext cx="1748589" cy="1200329"/>
          </a:xfrm>
          <a:prstGeom prst="rect">
            <a:avLst/>
          </a:prstGeom>
          <a:noFill/>
        </p:spPr>
        <p:txBody>
          <a:bodyPr wrap="square" rtlCol="0">
            <a:spAutoFit/>
          </a:bodyPr>
          <a:lstStyle/>
          <a:p>
            <a:pPr algn="ctr"/>
            <a:r>
              <a:rPr lang="en-US" dirty="0" smtClean="0"/>
              <a:t>Protein accumulates in cells with less ESCRT</a:t>
            </a:r>
            <a:endParaRPr lang="en-US" dirty="0"/>
          </a:p>
        </p:txBody>
      </p:sp>
      <p:pic>
        <p:nvPicPr>
          <p:cNvPr id="11" name="Picture 10"/>
          <p:cNvPicPr>
            <a:picLocks noChangeAspect="1"/>
          </p:cNvPicPr>
          <p:nvPr/>
        </p:nvPicPr>
        <p:blipFill>
          <a:blip r:embed="rId6"/>
          <a:stretch>
            <a:fillRect/>
          </a:stretch>
        </p:blipFill>
        <p:spPr>
          <a:xfrm>
            <a:off x="3297937" y="688472"/>
            <a:ext cx="5017208" cy="2600159"/>
          </a:xfrm>
          <a:prstGeom prst="rect">
            <a:avLst/>
          </a:prstGeom>
        </p:spPr>
      </p:pic>
      <p:sp>
        <p:nvSpPr>
          <p:cNvPr id="13" name="TextBox 12"/>
          <p:cNvSpPr txBox="1"/>
          <p:nvPr/>
        </p:nvSpPr>
        <p:spPr>
          <a:xfrm>
            <a:off x="1724530" y="6523793"/>
            <a:ext cx="3831998" cy="369332"/>
          </a:xfrm>
          <a:prstGeom prst="rect">
            <a:avLst/>
          </a:prstGeom>
          <a:noFill/>
        </p:spPr>
        <p:txBody>
          <a:bodyPr wrap="none" rtlCol="0">
            <a:spAutoFit/>
          </a:bodyPr>
          <a:lstStyle/>
          <a:p>
            <a:r>
              <a:rPr lang="en-US" dirty="0" err="1" smtClean="0"/>
              <a:t>Lobert</a:t>
            </a:r>
            <a:r>
              <a:rPr lang="en-US" dirty="0" smtClean="0"/>
              <a:t>, et al, Developmental Cell, 2010 </a:t>
            </a:r>
            <a:endParaRPr lang="en-US" dirty="0"/>
          </a:p>
        </p:txBody>
      </p:sp>
    </p:spTree>
    <p:extLst>
      <p:ext uri="{BB962C8B-B14F-4D97-AF65-F5344CB8AC3E}">
        <p14:creationId xmlns:p14="http://schemas.microsoft.com/office/powerpoint/2010/main" val="181064640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Conclusions </a:t>
            </a:r>
            <a:endParaRPr lang="en-US" dirty="0"/>
          </a:p>
        </p:txBody>
      </p:sp>
      <p:sp>
        <p:nvSpPr>
          <p:cNvPr id="3" name="Content Placeholder 2"/>
          <p:cNvSpPr>
            <a:spLocks noGrp="1"/>
          </p:cNvSpPr>
          <p:nvPr>
            <p:ph idx="1"/>
          </p:nvPr>
        </p:nvSpPr>
        <p:spPr>
          <a:xfrm>
            <a:off x="457200" y="920750"/>
            <a:ext cx="8229600" cy="5205413"/>
          </a:xfrm>
        </p:spPr>
        <p:txBody>
          <a:bodyPr/>
          <a:lstStyle/>
          <a:p>
            <a:r>
              <a:rPr lang="en-US" dirty="0" smtClean="0"/>
              <a:t>Integrin trafficking is impacted by ECM proteins in the surrounding environment</a:t>
            </a:r>
          </a:p>
          <a:p>
            <a:r>
              <a:rPr lang="en-US" dirty="0" smtClean="0"/>
              <a:t>Trafficking directs cell migration and adhesion to matrices</a:t>
            </a:r>
          </a:p>
          <a:p>
            <a:r>
              <a:rPr lang="en-US" dirty="0" smtClean="0"/>
              <a:t>Many of these processes play large roles in cancer progression</a:t>
            </a:r>
            <a:endParaRPr lang="en-US" dirty="0"/>
          </a:p>
        </p:txBody>
      </p:sp>
    </p:spTree>
    <p:extLst>
      <p:ext uri="{BB962C8B-B14F-4D97-AF65-F5344CB8AC3E}">
        <p14:creationId xmlns:p14="http://schemas.microsoft.com/office/powerpoint/2010/main" val="92729275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consider</a:t>
            </a:r>
            <a:endParaRPr lang="en-US" dirty="0"/>
          </a:p>
        </p:txBody>
      </p:sp>
      <p:sp>
        <p:nvSpPr>
          <p:cNvPr id="3" name="Content Placeholder 2"/>
          <p:cNvSpPr>
            <a:spLocks noGrp="1"/>
          </p:cNvSpPr>
          <p:nvPr>
            <p:ph idx="1"/>
          </p:nvPr>
        </p:nvSpPr>
        <p:spPr>
          <a:xfrm>
            <a:off x="457200" y="1002632"/>
            <a:ext cx="8229600" cy="5123531"/>
          </a:xfrm>
        </p:spPr>
        <p:txBody>
          <a:bodyPr/>
          <a:lstStyle/>
          <a:p>
            <a:r>
              <a:rPr lang="en-US" dirty="0" smtClean="0"/>
              <a:t>Are “fingerprint” phenotypes in cancer cells driven by common integrin trafficking mechanisms?</a:t>
            </a:r>
          </a:p>
          <a:p>
            <a:r>
              <a:rPr lang="en-US" dirty="0" smtClean="0"/>
              <a:t> Can cross-communication between cells influence the deposition of matrix to control integrin trafficking?</a:t>
            </a:r>
          </a:p>
          <a:p>
            <a:r>
              <a:rPr lang="en-US" dirty="0" smtClean="0"/>
              <a:t>Growth factors can strongly influence the recycling of integrin heterodimers</a:t>
            </a:r>
            <a:endParaRPr lang="en-US" dirty="0"/>
          </a:p>
        </p:txBody>
      </p:sp>
    </p:spTree>
    <p:extLst>
      <p:ext uri="{BB962C8B-B14F-4D97-AF65-F5344CB8AC3E}">
        <p14:creationId xmlns:p14="http://schemas.microsoft.com/office/powerpoint/2010/main" val="31589828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Integrin Background</a:t>
            </a:r>
            <a:endParaRPr lang="en-US" dirty="0"/>
          </a:p>
        </p:txBody>
      </p:sp>
      <p:pic>
        <p:nvPicPr>
          <p:cNvPr id="4" name="Picture 3"/>
          <p:cNvPicPr>
            <a:picLocks noChangeAspect="1"/>
          </p:cNvPicPr>
          <p:nvPr/>
        </p:nvPicPr>
        <p:blipFill>
          <a:blip r:embed="rId3"/>
          <a:stretch>
            <a:fillRect/>
          </a:stretch>
        </p:blipFill>
        <p:spPr>
          <a:xfrm>
            <a:off x="4529662" y="71473"/>
            <a:ext cx="4529668" cy="6379517"/>
          </a:xfrm>
          <a:prstGeom prst="rect">
            <a:avLst/>
          </a:prstGeom>
        </p:spPr>
      </p:pic>
      <p:sp>
        <p:nvSpPr>
          <p:cNvPr id="5" name="TextBox 4"/>
          <p:cNvSpPr txBox="1"/>
          <p:nvPr/>
        </p:nvSpPr>
        <p:spPr>
          <a:xfrm>
            <a:off x="1142874" y="6041253"/>
            <a:ext cx="4878259" cy="830997"/>
          </a:xfrm>
          <a:prstGeom prst="rect">
            <a:avLst/>
          </a:prstGeom>
          <a:solidFill>
            <a:schemeClr val="bg1"/>
          </a:solidFill>
        </p:spPr>
        <p:txBody>
          <a:bodyPr wrap="none" rtlCol="0">
            <a:spAutoFit/>
          </a:bodyPr>
          <a:lstStyle/>
          <a:p>
            <a:r>
              <a:rPr lang="en-US" sz="1600" dirty="0" err="1" smtClean="0"/>
              <a:t>Hammerschmidt</a:t>
            </a:r>
            <a:r>
              <a:rPr lang="en-US" sz="1600" dirty="0" smtClean="0"/>
              <a:t>, M and </a:t>
            </a:r>
            <a:r>
              <a:rPr lang="en-US" sz="1600" dirty="0" err="1" smtClean="0"/>
              <a:t>Wedlich</a:t>
            </a:r>
            <a:r>
              <a:rPr lang="en-US" sz="1600" dirty="0" smtClean="0"/>
              <a:t>, D,</a:t>
            </a:r>
            <a:r>
              <a:rPr lang="en-US" sz="1600" i="1" dirty="0" smtClean="0"/>
              <a:t> Development</a:t>
            </a:r>
            <a:r>
              <a:rPr lang="en-US" sz="1600" dirty="0" smtClean="0"/>
              <a:t>, 2008 </a:t>
            </a:r>
          </a:p>
          <a:p>
            <a:r>
              <a:rPr lang="en-US" sz="1600" dirty="0" err="1" smtClean="0"/>
              <a:t>Franceschi</a:t>
            </a:r>
            <a:r>
              <a:rPr lang="en-US" sz="1600" dirty="0"/>
              <a:t>, ND, et al, </a:t>
            </a:r>
            <a:r>
              <a:rPr lang="en-US" sz="1600" i="1" dirty="0"/>
              <a:t>J of Cell </a:t>
            </a:r>
            <a:r>
              <a:rPr lang="en-US" sz="1600" i="1" dirty="0" err="1"/>
              <a:t>Sci</a:t>
            </a:r>
            <a:r>
              <a:rPr lang="en-US" sz="1600" dirty="0"/>
              <a:t>, </a:t>
            </a:r>
            <a:r>
              <a:rPr lang="en-US" sz="1600" dirty="0" smtClean="0"/>
              <a:t>2015</a:t>
            </a:r>
          </a:p>
          <a:p>
            <a:r>
              <a:rPr lang="en-US" sz="1600" dirty="0" err="1" smtClean="0"/>
              <a:t>Tiwari</a:t>
            </a:r>
            <a:r>
              <a:rPr lang="en-US" sz="1600" dirty="0" smtClean="0"/>
              <a:t>, S, et al, J of Cell </a:t>
            </a:r>
            <a:r>
              <a:rPr lang="en-US" sz="1600" dirty="0" err="1" smtClean="0"/>
              <a:t>Sci</a:t>
            </a:r>
            <a:r>
              <a:rPr lang="en-US" sz="1600" dirty="0" smtClean="0"/>
              <a:t>, </a:t>
            </a:r>
            <a:r>
              <a:rPr lang="en-US" sz="1600" dirty="0" smtClean="0"/>
              <a:t>2011</a:t>
            </a:r>
            <a:endParaRPr lang="en-US" sz="1600" dirty="0"/>
          </a:p>
        </p:txBody>
      </p:sp>
      <p:sp>
        <p:nvSpPr>
          <p:cNvPr id="6" name="TextBox 5"/>
          <p:cNvSpPr txBox="1"/>
          <p:nvPr/>
        </p:nvSpPr>
        <p:spPr>
          <a:xfrm>
            <a:off x="183444" y="889000"/>
            <a:ext cx="4233329" cy="2677656"/>
          </a:xfrm>
          <a:prstGeom prst="rect">
            <a:avLst/>
          </a:prstGeom>
          <a:noFill/>
        </p:spPr>
        <p:txBody>
          <a:bodyPr wrap="square" rtlCol="0">
            <a:spAutoFit/>
          </a:bodyPr>
          <a:lstStyle/>
          <a:p>
            <a:pPr marL="457200" indent="-457200">
              <a:buAutoNum type="arabicPeriod"/>
            </a:pPr>
            <a:r>
              <a:rPr lang="en-US" sz="2400" dirty="0" smtClean="0"/>
              <a:t>Binding of extracellular</a:t>
            </a:r>
          </a:p>
          <a:p>
            <a:pPr marL="457200" indent="-457200">
              <a:buAutoNum type="arabicPeriod"/>
            </a:pPr>
            <a:r>
              <a:rPr lang="en-US" sz="2400" dirty="0"/>
              <a:t>A</a:t>
            </a:r>
            <a:r>
              <a:rPr lang="en-US" sz="2400" dirty="0" smtClean="0"/>
              <a:t> conformational change making the </a:t>
            </a:r>
            <a:r>
              <a:rPr lang="en-US" sz="2400" dirty="0" smtClean="0"/>
              <a:t>cytosolic tail </a:t>
            </a:r>
            <a:r>
              <a:rPr lang="en-US" sz="2400" dirty="0" smtClean="0"/>
              <a:t>accessible</a:t>
            </a:r>
          </a:p>
          <a:p>
            <a:pPr marL="457200" indent="-457200">
              <a:buAutoNum type="arabicPeriod"/>
            </a:pPr>
            <a:r>
              <a:rPr lang="en-US" sz="2400" dirty="0" smtClean="0"/>
              <a:t>Recruitment of proteins that link </a:t>
            </a:r>
            <a:r>
              <a:rPr lang="en-US" sz="2400" dirty="0" err="1" smtClean="0"/>
              <a:t>integrins</a:t>
            </a:r>
            <a:r>
              <a:rPr lang="en-US" sz="2400" dirty="0" smtClean="0"/>
              <a:t> to the cytoskeleton</a:t>
            </a:r>
            <a:endParaRPr lang="en-US" sz="2400" dirty="0"/>
          </a:p>
        </p:txBody>
      </p:sp>
      <p:pic>
        <p:nvPicPr>
          <p:cNvPr id="7" name="Picture 6"/>
          <p:cNvPicPr>
            <a:picLocks noChangeAspect="1"/>
          </p:cNvPicPr>
          <p:nvPr/>
        </p:nvPicPr>
        <p:blipFill>
          <a:blip r:embed="rId4"/>
          <a:stretch>
            <a:fillRect/>
          </a:stretch>
        </p:blipFill>
        <p:spPr>
          <a:xfrm>
            <a:off x="548104" y="4393154"/>
            <a:ext cx="3606941" cy="1791367"/>
          </a:xfrm>
          <a:prstGeom prst="rect">
            <a:avLst/>
          </a:prstGeom>
        </p:spPr>
      </p:pic>
      <p:sp>
        <p:nvSpPr>
          <p:cNvPr id="8" name="TextBox 7"/>
          <p:cNvSpPr txBox="1"/>
          <p:nvPr/>
        </p:nvSpPr>
        <p:spPr>
          <a:xfrm>
            <a:off x="732332" y="3550088"/>
            <a:ext cx="3060829" cy="923330"/>
          </a:xfrm>
          <a:prstGeom prst="rect">
            <a:avLst/>
          </a:prstGeom>
          <a:noFill/>
        </p:spPr>
        <p:txBody>
          <a:bodyPr wrap="none" rtlCol="0">
            <a:spAutoFit/>
          </a:bodyPr>
          <a:lstStyle/>
          <a:p>
            <a:pPr algn="ctr"/>
            <a:r>
              <a:rPr lang="en-US" dirty="0" smtClean="0"/>
              <a:t>Mn2+ supports ligand binding</a:t>
            </a:r>
          </a:p>
          <a:p>
            <a:pPr algn="ctr"/>
            <a:r>
              <a:rPr lang="en-US" dirty="0" smtClean="0"/>
              <a:t>Mg2+ medium binding</a:t>
            </a:r>
          </a:p>
          <a:p>
            <a:pPr algn="ctr"/>
            <a:r>
              <a:rPr lang="en-US" dirty="0" smtClean="0"/>
              <a:t>Ca2+ does not support binding</a:t>
            </a:r>
            <a:endParaRPr lang="en-US" dirty="0"/>
          </a:p>
        </p:txBody>
      </p:sp>
    </p:spTree>
    <p:extLst>
      <p:ext uri="{BB962C8B-B14F-4D97-AF65-F5344CB8AC3E}">
        <p14:creationId xmlns:p14="http://schemas.microsoft.com/office/powerpoint/2010/main" val="42415384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Integrin Trafficking?</a:t>
            </a:r>
            <a:endParaRPr lang="en-US" dirty="0"/>
          </a:p>
        </p:txBody>
      </p:sp>
      <p:sp>
        <p:nvSpPr>
          <p:cNvPr id="3" name="Content Placeholder 2"/>
          <p:cNvSpPr>
            <a:spLocks noGrp="1"/>
          </p:cNvSpPr>
          <p:nvPr>
            <p:ph sz="half" idx="1"/>
          </p:nvPr>
        </p:nvSpPr>
        <p:spPr>
          <a:xfrm>
            <a:off x="457200" y="927166"/>
            <a:ext cx="8230734" cy="5198998"/>
          </a:xfrm>
        </p:spPr>
        <p:txBody>
          <a:bodyPr>
            <a:normAutofit/>
          </a:bodyPr>
          <a:lstStyle/>
          <a:p>
            <a:pPr marL="0" indent="0">
              <a:buNone/>
            </a:pPr>
            <a:r>
              <a:rPr lang="en-US" dirty="0" smtClean="0"/>
              <a:t>Integrin trafficking is a </a:t>
            </a:r>
            <a:r>
              <a:rPr lang="en-US" dirty="0"/>
              <a:t>mechanism employed by cells to regulate </a:t>
            </a:r>
            <a:r>
              <a:rPr lang="en-US" dirty="0" smtClean="0"/>
              <a:t>integrin presentation on the cell surface. This ultimately impacts–</a:t>
            </a:r>
            <a:r>
              <a:rPr lang="en-US" dirty="0"/>
              <a:t>ECM </a:t>
            </a:r>
            <a:r>
              <a:rPr lang="en-US" dirty="0" smtClean="0"/>
              <a:t>interactions</a:t>
            </a:r>
            <a:r>
              <a:rPr lang="en-US" dirty="0"/>
              <a:t> </a:t>
            </a:r>
            <a:r>
              <a:rPr lang="en-US" dirty="0" smtClean="0"/>
              <a:t>and cellular signaling.</a:t>
            </a:r>
            <a:endParaRPr lang="en-US" dirty="0"/>
          </a:p>
        </p:txBody>
      </p:sp>
      <p:sp>
        <p:nvSpPr>
          <p:cNvPr id="5" name="TextBox 4"/>
          <p:cNvSpPr txBox="1"/>
          <p:nvPr/>
        </p:nvSpPr>
        <p:spPr>
          <a:xfrm>
            <a:off x="1192611" y="6535136"/>
            <a:ext cx="4395216" cy="369332"/>
          </a:xfrm>
          <a:prstGeom prst="rect">
            <a:avLst/>
          </a:prstGeom>
          <a:noFill/>
        </p:spPr>
        <p:txBody>
          <a:bodyPr wrap="none" rtlCol="0">
            <a:spAutoFit/>
          </a:bodyPr>
          <a:lstStyle/>
          <a:p>
            <a:r>
              <a:rPr lang="en-US" dirty="0" err="1" smtClean="0"/>
              <a:t>Margadant</a:t>
            </a:r>
            <a:r>
              <a:rPr lang="en-US" dirty="0" smtClean="0"/>
              <a:t>, C, et al, </a:t>
            </a:r>
            <a:r>
              <a:rPr lang="en-US" i="1" dirty="0" err="1" smtClean="0"/>
              <a:t>Curr</a:t>
            </a:r>
            <a:r>
              <a:rPr lang="en-US" i="1" dirty="0" smtClean="0"/>
              <a:t> Op in Cell Bio</a:t>
            </a:r>
            <a:r>
              <a:rPr lang="en-US" dirty="0" smtClean="0"/>
              <a:t>, 2011</a:t>
            </a:r>
            <a:endParaRPr lang="en-US" dirty="0"/>
          </a:p>
        </p:txBody>
      </p:sp>
      <p:sp>
        <p:nvSpPr>
          <p:cNvPr id="7" name="TextBox 6"/>
          <p:cNvSpPr txBox="1"/>
          <p:nvPr/>
        </p:nvSpPr>
        <p:spPr>
          <a:xfrm>
            <a:off x="2267161" y="2700238"/>
            <a:ext cx="2555851" cy="707886"/>
          </a:xfrm>
          <a:prstGeom prst="rect">
            <a:avLst/>
          </a:prstGeom>
          <a:noFill/>
        </p:spPr>
        <p:txBody>
          <a:bodyPr wrap="square" rtlCol="0">
            <a:spAutoFit/>
          </a:bodyPr>
          <a:lstStyle/>
          <a:p>
            <a:pPr algn="ctr"/>
            <a:r>
              <a:rPr lang="en-US" sz="2000" b="1" dirty="0" smtClean="0"/>
              <a:t>Display </a:t>
            </a:r>
            <a:r>
              <a:rPr lang="en-US" sz="2000" b="1" dirty="0" err="1" smtClean="0"/>
              <a:t>integrins</a:t>
            </a:r>
            <a:r>
              <a:rPr lang="en-US" sz="2000" b="1" dirty="0" smtClean="0"/>
              <a:t> on plasma membrane</a:t>
            </a:r>
            <a:endParaRPr lang="en-US" sz="2000" b="1" dirty="0"/>
          </a:p>
        </p:txBody>
      </p:sp>
      <p:sp>
        <p:nvSpPr>
          <p:cNvPr id="8" name="TextBox 7"/>
          <p:cNvSpPr txBox="1"/>
          <p:nvPr/>
        </p:nvSpPr>
        <p:spPr>
          <a:xfrm>
            <a:off x="4713120" y="4644356"/>
            <a:ext cx="1566333" cy="400110"/>
          </a:xfrm>
          <a:prstGeom prst="rect">
            <a:avLst/>
          </a:prstGeom>
          <a:noFill/>
        </p:spPr>
        <p:txBody>
          <a:bodyPr wrap="square" rtlCol="0">
            <a:spAutoFit/>
          </a:bodyPr>
          <a:lstStyle/>
          <a:p>
            <a:pPr algn="ctr"/>
            <a:r>
              <a:rPr lang="en-US" sz="2000" b="1" dirty="0" smtClean="0"/>
              <a:t>Recycle</a:t>
            </a:r>
            <a:endParaRPr lang="en-US" sz="2000" b="1" dirty="0"/>
          </a:p>
        </p:txBody>
      </p:sp>
      <p:sp>
        <p:nvSpPr>
          <p:cNvPr id="9" name="TextBox 8"/>
          <p:cNvSpPr txBox="1"/>
          <p:nvPr/>
        </p:nvSpPr>
        <p:spPr>
          <a:xfrm>
            <a:off x="571727" y="4757244"/>
            <a:ext cx="1991765" cy="400110"/>
          </a:xfrm>
          <a:prstGeom prst="rect">
            <a:avLst/>
          </a:prstGeom>
          <a:noFill/>
        </p:spPr>
        <p:txBody>
          <a:bodyPr wrap="square" rtlCol="0">
            <a:spAutoFit/>
          </a:bodyPr>
          <a:lstStyle/>
          <a:p>
            <a:pPr algn="ctr"/>
            <a:r>
              <a:rPr lang="en-US" sz="2000" b="1" dirty="0" smtClean="0"/>
              <a:t>Internalize</a:t>
            </a:r>
            <a:endParaRPr lang="en-US" sz="2000" b="1" dirty="0"/>
          </a:p>
        </p:txBody>
      </p:sp>
      <p:sp>
        <p:nvSpPr>
          <p:cNvPr id="10" name="Down Arrow 9"/>
          <p:cNvSpPr/>
          <p:nvPr/>
        </p:nvSpPr>
        <p:spPr>
          <a:xfrm rot="2132990">
            <a:off x="1889084" y="3343083"/>
            <a:ext cx="463097" cy="1493636"/>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rot="16200000">
            <a:off x="3411844" y="3859399"/>
            <a:ext cx="463097" cy="2167333"/>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p:cNvSpPr/>
          <p:nvPr/>
        </p:nvSpPr>
        <p:spPr>
          <a:xfrm rot="8748100">
            <a:off x="4776179" y="3294046"/>
            <a:ext cx="463097" cy="1409149"/>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3169911" y="5815257"/>
            <a:ext cx="2555851" cy="400110"/>
          </a:xfrm>
          <a:prstGeom prst="rect">
            <a:avLst/>
          </a:prstGeom>
          <a:noFill/>
        </p:spPr>
        <p:txBody>
          <a:bodyPr wrap="square" rtlCol="0">
            <a:spAutoFit/>
          </a:bodyPr>
          <a:lstStyle/>
          <a:p>
            <a:pPr algn="ctr"/>
            <a:r>
              <a:rPr lang="en-US" sz="2000" b="1" dirty="0" smtClean="0"/>
              <a:t>Degradation</a:t>
            </a:r>
            <a:endParaRPr lang="en-US" sz="2000" b="1" dirty="0"/>
          </a:p>
        </p:txBody>
      </p:sp>
      <p:sp>
        <p:nvSpPr>
          <p:cNvPr id="14" name="Down Arrow 13"/>
          <p:cNvSpPr/>
          <p:nvPr/>
        </p:nvSpPr>
        <p:spPr>
          <a:xfrm rot="17995678">
            <a:off x="2938722" y="5039173"/>
            <a:ext cx="463097" cy="1272638"/>
          </a:xfrm>
          <a:prstGeom prst="down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164512" y="3045838"/>
            <a:ext cx="2523422" cy="2246769"/>
          </a:xfrm>
          <a:prstGeom prst="rect">
            <a:avLst/>
          </a:prstGeom>
          <a:noFill/>
        </p:spPr>
        <p:txBody>
          <a:bodyPr wrap="none" rtlCol="0">
            <a:spAutoFit/>
          </a:bodyPr>
          <a:lstStyle/>
          <a:p>
            <a:pPr algn="ctr"/>
            <a:r>
              <a:rPr lang="en-US" sz="2000" i="1" dirty="0" smtClean="0"/>
              <a:t>Cell migration </a:t>
            </a:r>
          </a:p>
          <a:p>
            <a:pPr algn="ctr"/>
            <a:r>
              <a:rPr lang="en-US" sz="2000" i="1" dirty="0" smtClean="0"/>
              <a:t>Invasion</a:t>
            </a:r>
          </a:p>
          <a:p>
            <a:pPr algn="ctr"/>
            <a:r>
              <a:rPr lang="en-US" sz="2000" i="1" dirty="0"/>
              <a:t>C</a:t>
            </a:r>
            <a:r>
              <a:rPr lang="en-US" sz="2000" i="1" dirty="0" smtClean="0"/>
              <a:t>ytokinesis </a:t>
            </a:r>
          </a:p>
          <a:p>
            <a:pPr algn="ctr"/>
            <a:r>
              <a:rPr lang="en-US" sz="2000" i="1" dirty="0" smtClean="0"/>
              <a:t>FA disassembly </a:t>
            </a:r>
          </a:p>
          <a:p>
            <a:pPr algn="ctr"/>
            <a:r>
              <a:rPr lang="en-US" sz="2000" i="1" dirty="0" smtClean="0"/>
              <a:t>Matrix turnover</a:t>
            </a:r>
          </a:p>
          <a:p>
            <a:pPr algn="ctr"/>
            <a:r>
              <a:rPr lang="en-US" sz="2000" i="1" dirty="0"/>
              <a:t>I</a:t>
            </a:r>
            <a:r>
              <a:rPr lang="en-US" sz="2000" i="1" dirty="0" smtClean="0"/>
              <a:t>ntegrin </a:t>
            </a:r>
            <a:r>
              <a:rPr lang="en-US" sz="2000" i="1" dirty="0"/>
              <a:t>redistribution </a:t>
            </a:r>
            <a:endParaRPr lang="en-US" sz="2000" i="1" dirty="0" smtClean="0"/>
          </a:p>
          <a:p>
            <a:pPr algn="ctr"/>
            <a:r>
              <a:rPr lang="en-US" sz="2000" i="1" dirty="0" smtClean="0"/>
              <a:t>Adhesion</a:t>
            </a:r>
            <a:endParaRPr lang="en-US" sz="2000" i="1" dirty="0"/>
          </a:p>
        </p:txBody>
      </p:sp>
    </p:spTree>
    <p:extLst>
      <p:ext uri="{BB962C8B-B14F-4D97-AF65-F5344CB8AC3E}">
        <p14:creationId xmlns:p14="http://schemas.microsoft.com/office/powerpoint/2010/main" val="35088123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Recycling diagram</a:t>
            </a:r>
            <a:endParaRPr lang="en-US" dirty="0"/>
          </a:p>
        </p:txBody>
      </p:sp>
      <p:pic>
        <p:nvPicPr>
          <p:cNvPr id="5" name="Picture 4"/>
          <p:cNvPicPr>
            <a:picLocks noChangeAspect="1"/>
          </p:cNvPicPr>
          <p:nvPr/>
        </p:nvPicPr>
        <p:blipFill>
          <a:blip r:embed="rId2"/>
          <a:stretch>
            <a:fillRect/>
          </a:stretch>
        </p:blipFill>
        <p:spPr>
          <a:xfrm>
            <a:off x="0" y="1435100"/>
            <a:ext cx="9144000" cy="3976165"/>
          </a:xfrm>
          <a:prstGeom prst="rect">
            <a:avLst/>
          </a:prstGeom>
        </p:spPr>
      </p:pic>
      <p:sp>
        <p:nvSpPr>
          <p:cNvPr id="6" name="TextBox 5"/>
          <p:cNvSpPr txBox="1"/>
          <p:nvPr/>
        </p:nvSpPr>
        <p:spPr>
          <a:xfrm>
            <a:off x="1216523" y="6512458"/>
            <a:ext cx="3806526" cy="369332"/>
          </a:xfrm>
          <a:prstGeom prst="rect">
            <a:avLst/>
          </a:prstGeom>
          <a:noFill/>
        </p:spPr>
        <p:txBody>
          <a:bodyPr wrap="none" rtlCol="0">
            <a:spAutoFit/>
          </a:bodyPr>
          <a:lstStyle/>
          <a:p>
            <a:r>
              <a:rPr lang="en-US" dirty="0" err="1" smtClean="0"/>
              <a:t>Franceschi</a:t>
            </a:r>
            <a:r>
              <a:rPr lang="en-US" dirty="0" smtClean="0"/>
              <a:t>, ND, et al, </a:t>
            </a:r>
            <a:r>
              <a:rPr lang="en-US" i="1" dirty="0" smtClean="0"/>
              <a:t>J of Cell </a:t>
            </a:r>
            <a:r>
              <a:rPr lang="en-US" i="1" dirty="0" err="1" smtClean="0"/>
              <a:t>Sci</a:t>
            </a:r>
            <a:r>
              <a:rPr lang="en-US" dirty="0" smtClean="0"/>
              <a:t>, 2015</a:t>
            </a:r>
            <a:endParaRPr lang="en-US" dirty="0"/>
          </a:p>
        </p:txBody>
      </p:sp>
    </p:spTree>
    <p:extLst>
      <p:ext uri="{BB962C8B-B14F-4D97-AF65-F5344CB8AC3E}">
        <p14:creationId xmlns:p14="http://schemas.microsoft.com/office/powerpoint/2010/main" val="9117080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Integrin internalization through endocytosis</a:t>
            </a:r>
            <a:endParaRPr lang="en-US" dirty="0"/>
          </a:p>
        </p:txBody>
      </p:sp>
      <p:sp>
        <p:nvSpPr>
          <p:cNvPr id="6" name="Rectangle 5"/>
          <p:cNvSpPr/>
          <p:nvPr/>
        </p:nvSpPr>
        <p:spPr>
          <a:xfrm>
            <a:off x="1259665" y="6554344"/>
            <a:ext cx="3474303" cy="307777"/>
          </a:xfrm>
          <a:prstGeom prst="rect">
            <a:avLst/>
          </a:prstGeom>
          <a:noFill/>
        </p:spPr>
        <p:txBody>
          <a:bodyPr wrap="square">
            <a:spAutoFit/>
          </a:bodyPr>
          <a:lstStyle/>
          <a:p>
            <a:r>
              <a:rPr lang="en-US" sz="1400" dirty="0" err="1" smtClean="0"/>
              <a:t>Schutze</a:t>
            </a:r>
            <a:r>
              <a:rPr lang="en-US" sz="1400" dirty="0" smtClean="0"/>
              <a:t>, et al, </a:t>
            </a:r>
            <a:r>
              <a:rPr lang="en-US" sz="1400" i="1" dirty="0" smtClean="0"/>
              <a:t>Nature Rev </a:t>
            </a:r>
            <a:r>
              <a:rPr lang="en-US" sz="1400" i="1" dirty="0" err="1" smtClean="0"/>
              <a:t>Mol</a:t>
            </a:r>
            <a:r>
              <a:rPr lang="en-US" sz="1400" i="1" dirty="0" smtClean="0"/>
              <a:t> Cell </a:t>
            </a:r>
            <a:r>
              <a:rPr lang="en-US" sz="1400" i="1" dirty="0" err="1" smtClean="0"/>
              <a:t>Biol</a:t>
            </a:r>
            <a:r>
              <a:rPr lang="en-US" sz="1400" dirty="0" smtClean="0"/>
              <a:t>, 2008</a:t>
            </a:r>
            <a:endParaRPr lang="en-US" sz="1400" dirty="0"/>
          </a:p>
        </p:txBody>
      </p:sp>
      <p:pic>
        <p:nvPicPr>
          <p:cNvPr id="3" name="Picture 2"/>
          <p:cNvPicPr>
            <a:picLocks noChangeAspect="1"/>
          </p:cNvPicPr>
          <p:nvPr/>
        </p:nvPicPr>
        <p:blipFill>
          <a:blip r:embed="rId3"/>
          <a:stretch>
            <a:fillRect/>
          </a:stretch>
        </p:blipFill>
        <p:spPr>
          <a:xfrm>
            <a:off x="1154629" y="787804"/>
            <a:ext cx="6749947" cy="5651693"/>
          </a:xfrm>
          <a:prstGeom prst="rect">
            <a:avLst/>
          </a:prstGeom>
        </p:spPr>
      </p:pic>
    </p:spTree>
    <p:extLst>
      <p:ext uri="{BB962C8B-B14F-4D97-AF65-F5344CB8AC3E}">
        <p14:creationId xmlns:p14="http://schemas.microsoft.com/office/powerpoint/2010/main" val="30587035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loop and long loop integrin recycling</a:t>
            </a:r>
            <a:endParaRPr lang="en-US" dirty="0"/>
          </a:p>
        </p:txBody>
      </p:sp>
      <p:pic>
        <p:nvPicPr>
          <p:cNvPr id="5" name="Picture 4"/>
          <p:cNvPicPr>
            <a:picLocks noChangeAspect="1"/>
          </p:cNvPicPr>
          <p:nvPr/>
        </p:nvPicPr>
        <p:blipFill>
          <a:blip r:embed="rId3"/>
          <a:stretch>
            <a:fillRect/>
          </a:stretch>
        </p:blipFill>
        <p:spPr>
          <a:xfrm>
            <a:off x="55668" y="1333500"/>
            <a:ext cx="9103602" cy="3667125"/>
          </a:xfrm>
          <a:prstGeom prst="rect">
            <a:avLst/>
          </a:prstGeom>
        </p:spPr>
      </p:pic>
      <p:sp>
        <p:nvSpPr>
          <p:cNvPr id="6" name="TextBox 5"/>
          <p:cNvSpPr txBox="1"/>
          <p:nvPr/>
        </p:nvSpPr>
        <p:spPr>
          <a:xfrm>
            <a:off x="1285875" y="6504543"/>
            <a:ext cx="3914390" cy="369332"/>
          </a:xfrm>
          <a:prstGeom prst="rect">
            <a:avLst/>
          </a:prstGeom>
          <a:noFill/>
        </p:spPr>
        <p:txBody>
          <a:bodyPr wrap="none" rtlCol="0">
            <a:spAutoFit/>
          </a:bodyPr>
          <a:lstStyle/>
          <a:p>
            <a:r>
              <a:rPr lang="en-US" dirty="0" smtClean="0"/>
              <a:t>Caswell, PT, et al, </a:t>
            </a:r>
            <a:r>
              <a:rPr lang="en-US" i="1" dirty="0" smtClean="0"/>
              <a:t>Nature Reviews</a:t>
            </a:r>
            <a:r>
              <a:rPr lang="en-US" dirty="0" smtClean="0"/>
              <a:t>, 2009</a:t>
            </a:r>
            <a:endParaRPr lang="en-US" dirty="0"/>
          </a:p>
        </p:txBody>
      </p:sp>
    </p:spTree>
    <p:extLst>
      <p:ext uri="{BB962C8B-B14F-4D97-AF65-F5344CB8AC3E}">
        <p14:creationId xmlns:p14="http://schemas.microsoft.com/office/powerpoint/2010/main" val="35846061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Integrin trafficking influences persistence in cell migration</a:t>
            </a:r>
            <a:endParaRPr lang="en-US" dirty="0"/>
          </a:p>
        </p:txBody>
      </p:sp>
      <p:sp>
        <p:nvSpPr>
          <p:cNvPr id="4" name="TextBox 3"/>
          <p:cNvSpPr txBox="1"/>
          <p:nvPr/>
        </p:nvSpPr>
        <p:spPr>
          <a:xfrm>
            <a:off x="1409450" y="6521100"/>
            <a:ext cx="4165285" cy="369332"/>
          </a:xfrm>
          <a:prstGeom prst="rect">
            <a:avLst/>
          </a:prstGeom>
          <a:noFill/>
        </p:spPr>
        <p:txBody>
          <a:bodyPr wrap="none" rtlCol="0">
            <a:spAutoFit/>
          </a:bodyPr>
          <a:lstStyle/>
          <a:p>
            <a:r>
              <a:rPr lang="en-US" dirty="0" smtClean="0"/>
              <a:t>Petrie, RJ, et al, </a:t>
            </a:r>
            <a:r>
              <a:rPr lang="en-US" i="1" dirty="0" smtClean="0"/>
              <a:t>Nat Rev </a:t>
            </a:r>
            <a:r>
              <a:rPr lang="en-US" i="1" dirty="0" err="1" smtClean="0"/>
              <a:t>Mol</a:t>
            </a:r>
            <a:r>
              <a:rPr lang="en-US" i="1" dirty="0" smtClean="0"/>
              <a:t> </a:t>
            </a:r>
            <a:r>
              <a:rPr lang="en-US" i="1" dirty="0" err="1" smtClean="0"/>
              <a:t>Cel</a:t>
            </a:r>
            <a:r>
              <a:rPr lang="en-US" i="1" dirty="0" smtClean="0"/>
              <a:t> </a:t>
            </a:r>
            <a:r>
              <a:rPr lang="en-US" i="1" dirty="0" err="1" smtClean="0"/>
              <a:t>Biol</a:t>
            </a:r>
            <a:r>
              <a:rPr lang="en-US" dirty="0" smtClean="0"/>
              <a:t>, 2009</a:t>
            </a:r>
            <a:endParaRPr lang="en-US" dirty="0"/>
          </a:p>
        </p:txBody>
      </p:sp>
      <p:pic>
        <p:nvPicPr>
          <p:cNvPr id="6" name="Picture 5"/>
          <p:cNvPicPr>
            <a:picLocks noChangeAspect="1"/>
          </p:cNvPicPr>
          <p:nvPr/>
        </p:nvPicPr>
        <p:blipFill rotWithShape="1">
          <a:blip r:embed="rId3"/>
          <a:srcRect l="12238" t="2480" r="6951" b="2562"/>
          <a:stretch/>
        </p:blipFill>
        <p:spPr>
          <a:xfrm>
            <a:off x="4965464" y="901824"/>
            <a:ext cx="4012869" cy="5282109"/>
          </a:xfrm>
          <a:prstGeom prst="rect">
            <a:avLst/>
          </a:prstGeom>
        </p:spPr>
      </p:pic>
      <p:pic>
        <p:nvPicPr>
          <p:cNvPr id="5" name="Picture 4"/>
          <p:cNvPicPr>
            <a:picLocks noChangeAspect="1"/>
          </p:cNvPicPr>
          <p:nvPr/>
        </p:nvPicPr>
        <p:blipFill rotWithShape="1">
          <a:blip r:embed="rId4"/>
          <a:srcRect l="9802"/>
          <a:stretch/>
        </p:blipFill>
        <p:spPr>
          <a:xfrm>
            <a:off x="92040" y="1288404"/>
            <a:ext cx="4865082" cy="4030513"/>
          </a:xfrm>
          <a:prstGeom prst="rect">
            <a:avLst/>
          </a:prstGeom>
        </p:spPr>
      </p:pic>
    </p:spTree>
    <p:extLst>
      <p:ext uri="{BB962C8B-B14F-4D97-AF65-F5344CB8AC3E}">
        <p14:creationId xmlns:p14="http://schemas.microsoft.com/office/powerpoint/2010/main" val="31727855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25" y="191862"/>
            <a:ext cx="4159250" cy="1508126"/>
          </a:xfrm>
          <a:solidFill>
            <a:schemeClr val="bg1"/>
          </a:solidFill>
        </p:spPr>
        <p:txBody>
          <a:bodyPr>
            <a:normAutofit fontScale="90000"/>
          </a:bodyPr>
          <a:lstStyle/>
          <a:p>
            <a:r>
              <a:rPr lang="en-US" dirty="0" smtClean="0"/>
              <a:t>Endocytosis mechanisms may explain SMC phenotypes </a:t>
            </a:r>
            <a:endParaRPr lang="en-US" dirty="0"/>
          </a:p>
        </p:txBody>
      </p:sp>
      <p:sp>
        <p:nvSpPr>
          <p:cNvPr id="4" name="TextBox 3"/>
          <p:cNvSpPr txBox="1"/>
          <p:nvPr/>
        </p:nvSpPr>
        <p:spPr>
          <a:xfrm>
            <a:off x="1409450" y="6521100"/>
            <a:ext cx="4414602" cy="369332"/>
          </a:xfrm>
          <a:prstGeom prst="rect">
            <a:avLst/>
          </a:prstGeom>
          <a:noFill/>
        </p:spPr>
        <p:txBody>
          <a:bodyPr wrap="none" rtlCol="0">
            <a:spAutoFit/>
          </a:bodyPr>
          <a:lstStyle/>
          <a:p>
            <a:r>
              <a:rPr lang="en-US" dirty="0" smtClean="0"/>
              <a:t>Herrick, W, et al, </a:t>
            </a:r>
            <a:r>
              <a:rPr lang="en-US" i="1" dirty="0" smtClean="0"/>
              <a:t>Cell and </a:t>
            </a:r>
            <a:r>
              <a:rPr lang="en-US" i="1" dirty="0" err="1" smtClean="0"/>
              <a:t>Mol</a:t>
            </a:r>
            <a:r>
              <a:rPr lang="en-US" i="1" dirty="0" smtClean="0"/>
              <a:t> </a:t>
            </a:r>
            <a:r>
              <a:rPr lang="en-US" i="1" dirty="0" err="1" smtClean="0"/>
              <a:t>Bioengin</a:t>
            </a:r>
            <a:r>
              <a:rPr lang="en-US" dirty="0" smtClean="0"/>
              <a:t>, 2013</a:t>
            </a:r>
            <a:endParaRPr lang="en-US" dirty="0"/>
          </a:p>
        </p:txBody>
      </p:sp>
      <p:pic>
        <p:nvPicPr>
          <p:cNvPr id="3" name="Picture 2"/>
          <p:cNvPicPr>
            <a:picLocks noChangeAspect="1"/>
          </p:cNvPicPr>
          <p:nvPr/>
        </p:nvPicPr>
        <p:blipFill>
          <a:blip r:embed="rId3"/>
          <a:stretch>
            <a:fillRect/>
          </a:stretch>
        </p:blipFill>
        <p:spPr>
          <a:xfrm>
            <a:off x="111125" y="2143125"/>
            <a:ext cx="4334070" cy="4252713"/>
          </a:xfrm>
          <a:prstGeom prst="rect">
            <a:avLst/>
          </a:prstGeom>
        </p:spPr>
      </p:pic>
      <p:pic>
        <p:nvPicPr>
          <p:cNvPr id="5" name="Picture 4"/>
          <p:cNvPicPr>
            <a:picLocks noChangeAspect="1"/>
          </p:cNvPicPr>
          <p:nvPr/>
        </p:nvPicPr>
        <p:blipFill>
          <a:blip r:embed="rId4"/>
          <a:stretch>
            <a:fillRect/>
          </a:stretch>
        </p:blipFill>
        <p:spPr>
          <a:xfrm>
            <a:off x="4445195" y="2075231"/>
            <a:ext cx="4698806" cy="4237385"/>
          </a:xfrm>
          <a:prstGeom prst="rect">
            <a:avLst/>
          </a:prstGeom>
        </p:spPr>
      </p:pic>
      <p:pic>
        <p:nvPicPr>
          <p:cNvPr id="6" name="Picture 5"/>
          <p:cNvPicPr>
            <a:picLocks noChangeAspect="1"/>
          </p:cNvPicPr>
          <p:nvPr/>
        </p:nvPicPr>
        <p:blipFill>
          <a:blip r:embed="rId5"/>
          <a:stretch>
            <a:fillRect/>
          </a:stretch>
        </p:blipFill>
        <p:spPr>
          <a:xfrm>
            <a:off x="4397569" y="255362"/>
            <a:ext cx="4714681" cy="1807776"/>
          </a:xfrm>
          <a:prstGeom prst="rect">
            <a:avLst/>
          </a:prstGeom>
        </p:spPr>
      </p:pic>
    </p:spTree>
    <p:extLst>
      <p:ext uri="{BB962C8B-B14F-4D97-AF65-F5344CB8AC3E}">
        <p14:creationId xmlns:p14="http://schemas.microsoft.com/office/powerpoint/2010/main" val="26540062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400" dirty="0" smtClean="0">
                <a:latin typeface="Arial"/>
                <a:cs typeface="Arial"/>
              </a:rPr>
              <a:t>T</a:t>
            </a:r>
            <a:r>
              <a:rPr lang="en-US" sz="2400" dirty="0" smtClean="0">
                <a:latin typeface="Arial"/>
                <a:ea typeface="Lucida Grande"/>
                <a:cs typeface="Arial"/>
              </a:rPr>
              <a:t>βRIII controls trafficking of α</a:t>
            </a:r>
            <a:r>
              <a:rPr lang="en-US" sz="2400" dirty="0" smtClean="0">
                <a:latin typeface="Arial"/>
                <a:cs typeface="Arial"/>
              </a:rPr>
              <a:t>5</a:t>
            </a:r>
            <a:r>
              <a:rPr lang="en-US" sz="2400" dirty="0" smtClean="0">
                <a:latin typeface="Arial"/>
                <a:ea typeface="Lucida Grande"/>
                <a:cs typeface="Arial"/>
              </a:rPr>
              <a:t>β</a:t>
            </a:r>
            <a:r>
              <a:rPr lang="en-US" sz="2400" dirty="0" smtClean="0">
                <a:latin typeface="Arial"/>
                <a:cs typeface="Arial"/>
              </a:rPr>
              <a:t>1 and cell adhesion to </a:t>
            </a:r>
            <a:r>
              <a:rPr lang="en-US" sz="2400" dirty="0" err="1" smtClean="0">
                <a:latin typeface="Arial"/>
                <a:cs typeface="Arial"/>
              </a:rPr>
              <a:t>fibronectin</a:t>
            </a:r>
            <a:r>
              <a:rPr lang="en-US" sz="2400" dirty="0" smtClean="0">
                <a:latin typeface="Arial"/>
                <a:cs typeface="Arial"/>
              </a:rPr>
              <a:t>  </a:t>
            </a:r>
            <a:endParaRPr lang="en-US" sz="2400" dirty="0">
              <a:latin typeface="Arial"/>
              <a:cs typeface="Arial"/>
            </a:endParaRPr>
          </a:p>
        </p:txBody>
      </p:sp>
      <p:sp>
        <p:nvSpPr>
          <p:cNvPr id="4" name="TextBox 3"/>
          <p:cNvSpPr txBox="1"/>
          <p:nvPr/>
        </p:nvSpPr>
        <p:spPr>
          <a:xfrm>
            <a:off x="1409450" y="6521100"/>
            <a:ext cx="3476733" cy="369332"/>
          </a:xfrm>
          <a:prstGeom prst="rect">
            <a:avLst/>
          </a:prstGeom>
          <a:noFill/>
        </p:spPr>
        <p:txBody>
          <a:bodyPr wrap="none" rtlCol="0">
            <a:spAutoFit/>
          </a:bodyPr>
          <a:lstStyle/>
          <a:p>
            <a:r>
              <a:rPr lang="en-US" dirty="0" err="1" smtClean="0"/>
              <a:t>Mythreye</a:t>
            </a:r>
            <a:r>
              <a:rPr lang="en-US" dirty="0" smtClean="0"/>
              <a:t>, K, et al, </a:t>
            </a:r>
            <a:r>
              <a:rPr lang="en-US" i="1" dirty="0" smtClean="0"/>
              <a:t>Oncogene</a:t>
            </a:r>
            <a:r>
              <a:rPr lang="en-US" dirty="0" smtClean="0"/>
              <a:t>, 2013</a:t>
            </a:r>
            <a:endParaRPr lang="en-US" dirty="0"/>
          </a:p>
        </p:txBody>
      </p:sp>
      <p:pic>
        <p:nvPicPr>
          <p:cNvPr id="2" name="Picture 1"/>
          <p:cNvPicPr>
            <a:picLocks noChangeAspect="1"/>
          </p:cNvPicPr>
          <p:nvPr/>
        </p:nvPicPr>
        <p:blipFill>
          <a:blip r:embed="rId3"/>
          <a:stretch>
            <a:fillRect/>
          </a:stretch>
        </p:blipFill>
        <p:spPr>
          <a:xfrm>
            <a:off x="145812" y="1061276"/>
            <a:ext cx="5601662" cy="2074690"/>
          </a:xfrm>
          <a:prstGeom prst="rect">
            <a:avLst/>
          </a:prstGeom>
        </p:spPr>
      </p:pic>
      <p:sp>
        <p:nvSpPr>
          <p:cNvPr id="3" name="TextBox 2"/>
          <p:cNvSpPr txBox="1"/>
          <p:nvPr/>
        </p:nvSpPr>
        <p:spPr>
          <a:xfrm>
            <a:off x="873125" y="757793"/>
            <a:ext cx="4393413" cy="369332"/>
          </a:xfrm>
          <a:prstGeom prst="rect">
            <a:avLst/>
          </a:prstGeom>
          <a:noFill/>
        </p:spPr>
        <p:txBody>
          <a:bodyPr wrap="none" rtlCol="0">
            <a:spAutoFit/>
          </a:bodyPr>
          <a:lstStyle/>
          <a:p>
            <a:r>
              <a:rPr lang="en-US" dirty="0" smtClean="0">
                <a:latin typeface="Arial"/>
                <a:cs typeface="Arial"/>
              </a:rPr>
              <a:t>T</a:t>
            </a:r>
            <a:r>
              <a:rPr lang="en-US" dirty="0" smtClean="0">
                <a:latin typeface="Arial"/>
                <a:ea typeface="Lucida Grande"/>
                <a:cs typeface="Arial"/>
              </a:rPr>
              <a:t>βRIII </a:t>
            </a:r>
            <a:r>
              <a:rPr lang="en-US" dirty="0"/>
              <a:t>p</a:t>
            </a:r>
            <a:r>
              <a:rPr lang="en-US" dirty="0" smtClean="0"/>
              <a:t>lays a general role in adhesion to FN</a:t>
            </a:r>
            <a:endParaRPr lang="en-US" dirty="0"/>
          </a:p>
        </p:txBody>
      </p:sp>
      <p:pic>
        <p:nvPicPr>
          <p:cNvPr id="7" name="Picture 6"/>
          <p:cNvPicPr>
            <a:picLocks noChangeAspect="1"/>
          </p:cNvPicPr>
          <p:nvPr/>
        </p:nvPicPr>
        <p:blipFill rotWithShape="1">
          <a:blip r:embed="rId4"/>
          <a:srcRect r="5338"/>
          <a:stretch/>
        </p:blipFill>
        <p:spPr>
          <a:xfrm>
            <a:off x="5572125" y="757793"/>
            <a:ext cx="1983651" cy="2743200"/>
          </a:xfrm>
          <a:prstGeom prst="rect">
            <a:avLst/>
          </a:prstGeom>
        </p:spPr>
      </p:pic>
      <p:sp>
        <p:nvSpPr>
          <p:cNvPr id="8" name="TextBox 7"/>
          <p:cNvSpPr txBox="1"/>
          <p:nvPr/>
        </p:nvSpPr>
        <p:spPr>
          <a:xfrm>
            <a:off x="7401712" y="1513443"/>
            <a:ext cx="1694663" cy="923330"/>
          </a:xfrm>
          <a:prstGeom prst="rect">
            <a:avLst/>
          </a:prstGeom>
          <a:noFill/>
        </p:spPr>
        <p:txBody>
          <a:bodyPr wrap="square" rtlCol="0">
            <a:spAutoFit/>
          </a:bodyPr>
          <a:lstStyle/>
          <a:p>
            <a:pPr algn="ctr"/>
            <a:r>
              <a:rPr lang="en-US" dirty="0" smtClean="0">
                <a:latin typeface="Arial"/>
                <a:cs typeface="Arial"/>
              </a:rPr>
              <a:t>T</a:t>
            </a:r>
            <a:r>
              <a:rPr lang="en-US" dirty="0" smtClean="0">
                <a:latin typeface="Arial"/>
                <a:ea typeface="Lucida Grande"/>
                <a:cs typeface="Arial"/>
              </a:rPr>
              <a:t>βRIII </a:t>
            </a:r>
            <a:r>
              <a:rPr lang="en-US" dirty="0" smtClean="0"/>
              <a:t>does not alter alpha 5 levels</a:t>
            </a:r>
            <a:endParaRPr lang="en-US" dirty="0"/>
          </a:p>
        </p:txBody>
      </p:sp>
      <p:pic>
        <p:nvPicPr>
          <p:cNvPr id="10" name="Picture 9"/>
          <p:cNvPicPr>
            <a:picLocks noChangeAspect="1"/>
          </p:cNvPicPr>
          <p:nvPr/>
        </p:nvPicPr>
        <p:blipFill rotWithShape="1">
          <a:blip r:embed="rId5"/>
          <a:srcRect r="5135"/>
          <a:stretch/>
        </p:blipFill>
        <p:spPr>
          <a:xfrm>
            <a:off x="3336923" y="4241450"/>
            <a:ext cx="5807075" cy="2184400"/>
          </a:xfrm>
          <a:prstGeom prst="rect">
            <a:avLst/>
          </a:prstGeom>
        </p:spPr>
      </p:pic>
      <p:sp>
        <p:nvSpPr>
          <p:cNvPr id="11" name="TextBox 10"/>
          <p:cNvSpPr txBox="1"/>
          <p:nvPr/>
        </p:nvSpPr>
        <p:spPr>
          <a:xfrm>
            <a:off x="4143375" y="3895454"/>
            <a:ext cx="4518025" cy="369332"/>
          </a:xfrm>
          <a:prstGeom prst="rect">
            <a:avLst/>
          </a:prstGeom>
          <a:noFill/>
        </p:spPr>
        <p:txBody>
          <a:bodyPr wrap="square" rtlCol="0">
            <a:spAutoFit/>
          </a:bodyPr>
          <a:lstStyle/>
          <a:p>
            <a:pPr algn="ctr"/>
            <a:r>
              <a:rPr lang="en-US" dirty="0" smtClean="0">
                <a:latin typeface="Arial"/>
                <a:cs typeface="Arial"/>
              </a:rPr>
              <a:t>T</a:t>
            </a:r>
            <a:r>
              <a:rPr lang="en-US" dirty="0" smtClean="0">
                <a:latin typeface="Arial"/>
                <a:ea typeface="Lucida Grande"/>
                <a:cs typeface="Arial"/>
              </a:rPr>
              <a:t>βRIII </a:t>
            </a:r>
            <a:r>
              <a:rPr lang="en-US" dirty="0" smtClean="0"/>
              <a:t>is a tumor </a:t>
            </a:r>
            <a:r>
              <a:rPr lang="en-US" dirty="0" err="1" smtClean="0"/>
              <a:t>supressor</a:t>
            </a:r>
            <a:endParaRPr lang="en-US" dirty="0"/>
          </a:p>
        </p:txBody>
      </p:sp>
      <p:pic>
        <p:nvPicPr>
          <p:cNvPr id="12" name="Picture 11"/>
          <p:cNvPicPr>
            <a:picLocks noChangeAspect="1"/>
          </p:cNvPicPr>
          <p:nvPr/>
        </p:nvPicPr>
        <p:blipFill rotWithShape="1">
          <a:blip r:embed="rId6"/>
          <a:srcRect t="16360" r="50952"/>
          <a:stretch/>
        </p:blipFill>
        <p:spPr>
          <a:xfrm>
            <a:off x="129937" y="3111499"/>
            <a:ext cx="2441813" cy="1742043"/>
          </a:xfrm>
          <a:prstGeom prst="rect">
            <a:avLst/>
          </a:prstGeom>
        </p:spPr>
      </p:pic>
      <p:pic>
        <p:nvPicPr>
          <p:cNvPr id="13" name="Picture 12"/>
          <p:cNvPicPr>
            <a:picLocks noChangeAspect="1"/>
          </p:cNvPicPr>
          <p:nvPr/>
        </p:nvPicPr>
        <p:blipFill rotWithShape="1">
          <a:blip r:embed="rId6"/>
          <a:srcRect l="45987" t="17852" r="3061"/>
          <a:stretch/>
        </p:blipFill>
        <p:spPr>
          <a:xfrm>
            <a:off x="204656" y="4825999"/>
            <a:ext cx="2536588" cy="1710975"/>
          </a:xfrm>
          <a:prstGeom prst="rect">
            <a:avLst/>
          </a:prstGeom>
        </p:spPr>
      </p:pic>
      <p:sp>
        <p:nvSpPr>
          <p:cNvPr id="14" name="TextBox 13"/>
          <p:cNvSpPr txBox="1"/>
          <p:nvPr/>
        </p:nvSpPr>
        <p:spPr>
          <a:xfrm>
            <a:off x="2950362" y="3137514"/>
            <a:ext cx="1935821" cy="923330"/>
          </a:xfrm>
          <a:prstGeom prst="rect">
            <a:avLst/>
          </a:prstGeom>
          <a:noFill/>
        </p:spPr>
        <p:txBody>
          <a:bodyPr wrap="square" rtlCol="0">
            <a:spAutoFit/>
          </a:bodyPr>
          <a:lstStyle/>
          <a:p>
            <a:pPr algn="ctr"/>
            <a:r>
              <a:rPr lang="en-US" dirty="0" smtClean="0">
                <a:latin typeface="Arial"/>
                <a:cs typeface="Arial"/>
              </a:rPr>
              <a:t>T</a:t>
            </a:r>
            <a:r>
              <a:rPr lang="en-US" dirty="0" smtClean="0">
                <a:latin typeface="Arial"/>
                <a:ea typeface="Lucida Grande"/>
                <a:cs typeface="Arial"/>
              </a:rPr>
              <a:t>βRIII </a:t>
            </a:r>
            <a:r>
              <a:rPr lang="en-US" dirty="0" smtClean="0"/>
              <a:t>regulates active alpha 5 internalization</a:t>
            </a:r>
            <a:endParaRPr lang="en-US" dirty="0"/>
          </a:p>
        </p:txBody>
      </p:sp>
    </p:spTree>
    <p:extLst>
      <p:ext uri="{BB962C8B-B14F-4D97-AF65-F5344CB8AC3E}">
        <p14:creationId xmlns:p14="http://schemas.microsoft.com/office/powerpoint/2010/main" val="362230359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eyton_Lab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Peyton_Lab_Template.thmx</Template>
  <TotalTime>31085</TotalTime>
  <Words>2363</Words>
  <Application>Microsoft Macintosh PowerPoint</Application>
  <PresentationFormat>On-screen Show (4:3)</PresentationFormat>
  <Paragraphs>140</Paragraphs>
  <Slides>17</Slides>
  <Notes>11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Peyton_Lab_Template</vt:lpstr>
      <vt:lpstr>Mechanisms of Integrin Trafficking</vt:lpstr>
      <vt:lpstr>Integrin Background</vt:lpstr>
      <vt:lpstr>What is Integrin Trafficking?</vt:lpstr>
      <vt:lpstr>Recycling diagram</vt:lpstr>
      <vt:lpstr>Integrin internalization through endocytosis</vt:lpstr>
      <vt:lpstr>Short loop and long loop integrin recycling</vt:lpstr>
      <vt:lpstr>Integrin trafficking influences persistence in cell migration</vt:lpstr>
      <vt:lpstr>Endocytosis mechanisms may explain SMC phenotypes </vt:lpstr>
      <vt:lpstr>TβRIII controls trafficking of α5β1 and cell adhesion to fibronectin  </vt:lpstr>
      <vt:lpstr>Rab25 recycling helps drive cancer progression</vt:lpstr>
      <vt:lpstr>Exocytosis regulates migration speeds</vt:lpstr>
      <vt:lpstr>Mitosis is frozen when RAB21 is mutated </vt:lpstr>
      <vt:lpstr>Endocytosis is reduced during epithelial cell adhesion</vt:lpstr>
      <vt:lpstr>Kinases regulate growth factor mediated recycling of avb3</vt:lpstr>
      <vt:lpstr>ECM can send integrins to lysosome for degradation</vt:lpstr>
      <vt:lpstr>Overall Conclusions </vt:lpstr>
      <vt:lpstr>Some things to consider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Barney</dc:creator>
  <cp:lastModifiedBy>Lauren Jansen</cp:lastModifiedBy>
  <cp:revision>456</cp:revision>
  <cp:lastPrinted>2013-10-24T18:54:15Z</cp:lastPrinted>
  <dcterms:created xsi:type="dcterms:W3CDTF">2013-09-24T16:45:57Z</dcterms:created>
  <dcterms:modified xsi:type="dcterms:W3CDTF">2015-09-21T18:39:45Z</dcterms:modified>
</cp:coreProperties>
</file>