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308" r:id="rId3"/>
    <p:sldId id="330" r:id="rId4"/>
    <p:sldId id="309" r:id="rId5"/>
    <p:sldId id="332" r:id="rId6"/>
    <p:sldId id="333" r:id="rId7"/>
    <p:sldId id="342" r:id="rId8"/>
    <p:sldId id="343" r:id="rId9"/>
    <p:sldId id="335" r:id="rId10"/>
    <p:sldId id="336" r:id="rId11"/>
    <p:sldId id="337" r:id="rId12"/>
    <p:sldId id="338" r:id="rId13"/>
    <p:sldId id="269" r:id="rId14"/>
    <p:sldId id="270" r:id="rId15"/>
    <p:sldId id="271" r:id="rId16"/>
    <p:sldId id="310" r:id="rId17"/>
    <p:sldId id="311" r:id="rId18"/>
    <p:sldId id="292" r:id="rId19"/>
    <p:sldId id="329" r:id="rId20"/>
    <p:sldId id="313" r:id="rId21"/>
    <p:sldId id="267" r:id="rId22"/>
    <p:sldId id="348" r:id="rId23"/>
    <p:sldId id="273" r:id="rId24"/>
    <p:sldId id="288" r:id="rId25"/>
    <p:sldId id="283" r:id="rId26"/>
    <p:sldId id="286" r:id="rId27"/>
    <p:sldId id="289" r:id="rId28"/>
    <p:sldId id="291" r:id="rId29"/>
    <p:sldId id="316" r:id="rId30"/>
    <p:sldId id="314" r:id="rId31"/>
    <p:sldId id="298" r:id="rId32"/>
    <p:sldId id="321" r:id="rId33"/>
    <p:sldId id="325" r:id="rId34"/>
    <p:sldId id="344" r:id="rId35"/>
    <p:sldId id="345" r:id="rId36"/>
    <p:sldId id="346" r:id="rId37"/>
    <p:sldId id="347" r:id="rId38"/>
    <p:sldId id="300" r:id="rId39"/>
    <p:sldId id="303" r:id="rId40"/>
    <p:sldId id="317" r:id="rId41"/>
    <p:sldId id="306" r:id="rId42"/>
    <p:sldId id="307" r:id="rId43"/>
    <p:sldId id="319" r:id="rId44"/>
    <p:sldId id="327" r:id="rId45"/>
    <p:sldId id="320" r:id="rId46"/>
    <p:sldId id="322" r:id="rId47"/>
    <p:sldId id="324" r:id="rId48"/>
    <p:sldId id="326" r:id="rId49"/>
    <p:sldId id="339" r:id="rId50"/>
    <p:sldId id="301" r:id="rId51"/>
    <p:sldId id="302" r:id="rId52"/>
    <p:sldId id="299" r:id="rId5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294" autoAdjust="0"/>
    <p:restoredTop sz="94660"/>
  </p:normalViewPr>
  <p:slideViewPr>
    <p:cSldViewPr>
      <p:cViewPr>
        <p:scale>
          <a:sx n="88" d="100"/>
          <a:sy n="88" d="100"/>
        </p:scale>
        <p:origin x="-1500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17A2E5F-5F9F-4AAF-9CE3-783460537DA2}" type="datetimeFigureOut">
              <a:rPr lang="en-US"/>
              <a:pPr>
                <a:defRPr/>
              </a:pPr>
              <a:t>9/22/2009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531FCC5-086E-4EBC-A1D1-9131FED949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FC300B-6662-49A9-87CC-0950D05CFCE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808B5-40AF-47B8-967A-2E73C9B8F2D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31FCC5-086E-4EBC-A1D1-9131FED9493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31FCC5-086E-4EBC-A1D1-9131FED9493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31FCC5-086E-4EBC-A1D1-9131FED9493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31FCC5-086E-4EBC-A1D1-9131FED9493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31FCC5-086E-4EBC-A1D1-9131FED9493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8C97E6-8B1E-4A18-8B77-5D73A5A4495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31FCC5-086E-4EBC-A1D1-9131FED9493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8C97E6-8B1E-4A18-8B77-5D73A5A4495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31FCC5-086E-4EBC-A1D1-9131FED9493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31FCC5-086E-4EBC-A1D1-9131FED9493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31FCC5-086E-4EBC-A1D1-9131FED9493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31FCC5-086E-4EBC-A1D1-9131FED9493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31FCC5-086E-4EBC-A1D1-9131FED9493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31FCC5-086E-4EBC-A1D1-9131FED9493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31FCC5-086E-4EBC-A1D1-9131FED9493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31FCC5-086E-4EBC-A1D1-9131FED9493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31FCC5-086E-4EBC-A1D1-9131FED9493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31FCC5-086E-4EBC-A1D1-9131FED9493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31FCC5-086E-4EBC-A1D1-9131FED9493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31FCC5-086E-4EBC-A1D1-9131FED9493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31FCC5-086E-4EBC-A1D1-9131FED9493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31FCC5-086E-4EBC-A1D1-9131FED9493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31FCC5-086E-4EBC-A1D1-9131FED9493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31FCC5-086E-4EBC-A1D1-9131FED9493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31FCC5-086E-4EBC-A1D1-9131FED9493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31FCC5-086E-4EBC-A1D1-9131FED9493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31FCC5-086E-4EBC-A1D1-9131FED9493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31FCC5-086E-4EBC-A1D1-9131FED94933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31FCC5-086E-4EBC-A1D1-9131FED94933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31FCC5-086E-4EBC-A1D1-9131FED94933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31FCC5-086E-4EBC-A1D1-9131FED94933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31FCC5-086E-4EBC-A1D1-9131FED9493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31FCC5-086E-4EBC-A1D1-9131FED94933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8C97E6-8B1E-4A18-8B77-5D73A5A44953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31FCC5-086E-4EBC-A1D1-9131FED94933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31FCC5-086E-4EBC-A1D1-9131FED94933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31FCC5-086E-4EBC-A1D1-9131FED94933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31FCC5-086E-4EBC-A1D1-9131FED94933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31FCC5-086E-4EBC-A1D1-9131FED94933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31FCC5-086E-4EBC-A1D1-9131FED94933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31FCC5-086E-4EBC-A1D1-9131FED94933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31FCC5-086E-4EBC-A1D1-9131FED94933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808B5-40AF-47B8-967A-2E73C9B8F2D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31FCC5-086E-4EBC-A1D1-9131FED94933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31FCC5-086E-4EBC-A1D1-9131FED94933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31FCC5-086E-4EBC-A1D1-9131FED94933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808B5-40AF-47B8-967A-2E73C9B8F2D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808B5-40AF-47B8-967A-2E73C9B8F2D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D7F6BF-9A47-41A3-AA30-4A66FFC8DFD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808B5-40AF-47B8-967A-2E73C9B8F2D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95670-68DA-49AB-A502-5D231BAE78A0}" type="datetimeFigureOut">
              <a:rPr lang="en-US"/>
              <a:pPr>
                <a:defRPr/>
              </a:pPr>
              <a:t>9/22/2009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74239-A3E4-492D-BFE7-2AA6934F82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FFE8D-6AAF-4D61-89E0-0D3D63FA3523}" type="datetimeFigureOut">
              <a:rPr lang="en-US"/>
              <a:pPr>
                <a:defRPr/>
              </a:pPr>
              <a:t>9/22/2009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D33F4-6A1C-48BE-8BBE-9C80B46D26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65A7C-24D6-451B-BCAF-2B21ECC825C2}" type="datetimeFigureOut">
              <a:rPr lang="en-US"/>
              <a:pPr>
                <a:defRPr/>
              </a:pPr>
              <a:t>9/22/2009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CB831-E877-43D4-BD4B-7DE152375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5704D-7991-45ED-AA1F-013B948C1BCF}" type="datetimeFigureOut">
              <a:rPr lang="en-US"/>
              <a:pPr>
                <a:defRPr/>
              </a:pPr>
              <a:t>9/22/2009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C3699-3934-4359-867D-79D908BBD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DBDC4-0E48-4F1A-8A16-058AB6113C8E}" type="datetimeFigureOut">
              <a:rPr lang="en-US"/>
              <a:pPr>
                <a:defRPr/>
              </a:pPr>
              <a:t>9/22/2009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3D3B1-677C-456F-A6EA-2F65C9833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F80A5-A2EE-4E60-9242-7471699EA5DF}" type="datetimeFigureOut">
              <a:rPr lang="en-US"/>
              <a:pPr>
                <a:defRPr/>
              </a:pPr>
              <a:t>9/22/2009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4FE95-DDB4-4AF4-9188-CB631E284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45CD0-BE4F-4D1A-B876-79D600588BF4}" type="datetimeFigureOut">
              <a:rPr lang="en-US"/>
              <a:pPr>
                <a:defRPr/>
              </a:pPr>
              <a:t>9/22/2009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A6FB1-5EC2-482A-BBE6-AF7A2C77A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0B89D-7D19-4C50-83EA-27DD40A5583B}" type="datetimeFigureOut">
              <a:rPr lang="en-US"/>
              <a:pPr>
                <a:defRPr/>
              </a:pPr>
              <a:t>9/22/2009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7E6F1-B34E-4395-9115-AAAB6910F7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D85BA-50F7-4C98-8DED-C35F53681DEB}" type="datetimeFigureOut">
              <a:rPr lang="en-US"/>
              <a:pPr>
                <a:defRPr/>
              </a:pPr>
              <a:t>9/22/2009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D752F-30A1-44AB-8384-4A57B7535E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7A633-CB12-4401-B171-BF7EA657D1A4}" type="datetimeFigureOut">
              <a:rPr lang="en-US"/>
              <a:pPr>
                <a:defRPr/>
              </a:pPr>
              <a:t>9/22/2009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A5761-CF22-4BA8-8761-76240EEC3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26C19-D3FD-4205-A0A4-C5C1848C72F4}" type="datetimeFigureOut">
              <a:rPr lang="en-US"/>
              <a:pPr>
                <a:defRPr/>
              </a:pPr>
              <a:t>9/22/2009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00E96-1D2A-4208-B30E-C8EEEA2596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E631D1-DA2A-4FB5-A268-2A13294F82D5}" type="datetimeFigureOut">
              <a:rPr lang="en-US"/>
              <a:pPr>
                <a:defRPr/>
              </a:pPr>
              <a:t>9/22/2009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4F9AD9-53F1-43E1-ADC5-9104A5C3D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9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6.xml"/><Relationship Id="rId1" Type="http://schemas.openxmlformats.org/officeDocument/2006/relationships/video" Target="file:///G:\talk2.avi" TargetMode="Externa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09600"/>
            <a:ext cx="8305800" cy="14700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Modeling </a:t>
            </a:r>
            <a:r>
              <a:rPr lang="en-US" sz="3600" dirty="0" err="1" smtClean="0"/>
              <a:t>Metacommunities</a:t>
            </a:r>
            <a:r>
              <a:rPr lang="en-US" sz="3600" dirty="0" smtClean="0"/>
              <a:t>:</a:t>
            </a:r>
            <a:br>
              <a:rPr lang="en-US" sz="3600" dirty="0" smtClean="0"/>
            </a:br>
            <a:r>
              <a:rPr lang="en-US" sz="3600" dirty="0" smtClean="0"/>
              <a:t> A comparison of Markov matrix models and agent-based models with empirical data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895600"/>
            <a:ext cx="6400800" cy="12192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Edmund M. Hart and Nicholas J.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Gotelli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Department of Biology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University of Vermont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4953000"/>
          <a:ext cx="1457960" cy="1493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202474"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F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S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R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F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R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R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800" baseline="0" dirty="0" smtClean="0"/>
                        <a:t>Ѳ</a:t>
                      </a:r>
                      <a:endParaRPr lang="en-US" sz="800" baseline="0" dirty="0" smtClean="0"/>
                    </a:p>
                  </a:txBody>
                  <a:tcPr/>
                </a:tc>
              </a:tr>
              <a:tr h="202474"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S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F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F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F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S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800" baseline="0" dirty="0" smtClean="0"/>
                        <a:t>Ѳ</a:t>
                      </a:r>
                      <a:endParaRPr lang="en-US" sz="8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S</a:t>
                      </a:r>
                      <a:endParaRPr lang="en-US" sz="800" baseline="0" dirty="0"/>
                    </a:p>
                  </a:txBody>
                  <a:tcPr/>
                </a:tc>
              </a:tr>
              <a:tr h="202474"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F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R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z-Cyrl-AZ" sz="800" baseline="0" dirty="0" smtClean="0"/>
                        <a:t>Ѳ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R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R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R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R</a:t>
                      </a:r>
                      <a:endParaRPr lang="en-US" sz="800" baseline="0" dirty="0"/>
                    </a:p>
                  </a:txBody>
                  <a:tcPr/>
                </a:tc>
              </a:tr>
              <a:tr h="202474"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S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D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D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D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S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F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S</a:t>
                      </a:r>
                      <a:endParaRPr lang="en-US" sz="800" baseline="0" dirty="0"/>
                    </a:p>
                  </a:txBody>
                  <a:tcPr/>
                </a:tc>
              </a:tr>
              <a:tr h="202474"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R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D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D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F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D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S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S</a:t>
                      </a:r>
                      <a:endParaRPr lang="en-US" sz="800" baseline="0" dirty="0"/>
                    </a:p>
                  </a:txBody>
                  <a:tcPr/>
                </a:tc>
              </a:tr>
              <a:tr h="202474">
                <a:tc>
                  <a:txBody>
                    <a:bodyPr/>
                    <a:lstStyle/>
                    <a:p>
                      <a:r>
                        <a:rPr lang="az-Cyrl-AZ" sz="800" baseline="0" dirty="0" smtClean="0"/>
                        <a:t>Ѳ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F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800" baseline="0" dirty="0" smtClean="0"/>
                        <a:t>Ѳ</a:t>
                      </a:r>
                      <a:endParaRPr lang="en-US" sz="8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F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F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F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800" baseline="0" dirty="0" smtClean="0"/>
                        <a:t>Ѳ</a:t>
                      </a:r>
                      <a:endParaRPr lang="en-US" sz="800" baseline="0" dirty="0" smtClean="0"/>
                    </a:p>
                  </a:txBody>
                  <a:tcPr/>
                </a:tc>
              </a:tr>
              <a:tr h="202474"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S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S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S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R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800" baseline="0" dirty="0" smtClean="0"/>
                        <a:t>Ѳ</a:t>
                      </a:r>
                      <a:endParaRPr lang="en-US" sz="8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S</a:t>
                      </a:r>
                      <a:endParaRPr lang="en-US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F</a:t>
                      </a:r>
                      <a:endParaRPr lang="en-US" sz="800" baseline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142" name="Picture 2" descr="C:\Users\gotelliadmin\Documents\Competition_Colonization_IBM\testRuns\habita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48768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43" name="Picture 2"/>
          <p:cNvPicPr>
            <a:picLocks noChangeAspect="1" noChangeArrowheads="1"/>
          </p:cNvPicPr>
          <p:nvPr/>
        </p:nvPicPr>
        <p:blipFill>
          <a:blip r:embed="rId4"/>
          <a:srcRect r="11377" b="16179"/>
          <a:stretch>
            <a:fillRect/>
          </a:stretch>
        </p:blipFill>
        <p:spPr bwMode="auto">
          <a:xfrm>
            <a:off x="7010400" y="4572000"/>
            <a:ext cx="1138238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Levin’s Metapopulation</a:t>
            </a:r>
            <a:endParaRPr lang="en-US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5943600" y="5715000"/>
          <a:ext cx="2312987" cy="714375"/>
        </p:xfrm>
        <a:graphic>
          <a:graphicData uri="http://schemas.openxmlformats.org/presentationml/2006/ole">
            <p:oleObj spid="_x0000_s153602" name="Equation" r:id="rId4" imgW="1218960" imgH="393480" progId="Equation.3">
              <p:embed/>
            </p:oleObj>
          </a:graphicData>
        </a:graphic>
      </p:graphicFrame>
      <p:sp>
        <p:nvSpPr>
          <p:cNvPr id="35" name="Freeform 34"/>
          <p:cNvSpPr/>
          <p:nvPr/>
        </p:nvSpPr>
        <p:spPr>
          <a:xfrm>
            <a:off x="2971800" y="1524000"/>
            <a:ext cx="533400" cy="4548188"/>
          </a:xfrm>
          <a:custGeom>
            <a:avLst/>
            <a:gdLst>
              <a:gd name="connsiteX0" fmla="*/ 233463 w 534252"/>
              <a:gd name="connsiteY0" fmla="*/ 0 h 4547937"/>
              <a:gd name="connsiteX1" fmla="*/ 425968 w 534252"/>
              <a:gd name="connsiteY1" fmla="*/ 517358 h 4547937"/>
              <a:gd name="connsiteX2" fmla="*/ 462063 w 534252"/>
              <a:gd name="connsiteY2" fmla="*/ 625642 h 4547937"/>
              <a:gd name="connsiteX3" fmla="*/ 474094 w 534252"/>
              <a:gd name="connsiteY3" fmla="*/ 673768 h 4547937"/>
              <a:gd name="connsiteX4" fmla="*/ 498158 w 534252"/>
              <a:gd name="connsiteY4" fmla="*/ 721895 h 4547937"/>
              <a:gd name="connsiteX5" fmla="*/ 522221 w 534252"/>
              <a:gd name="connsiteY5" fmla="*/ 1335505 h 4547937"/>
              <a:gd name="connsiteX6" fmla="*/ 534252 w 534252"/>
              <a:gd name="connsiteY6" fmla="*/ 1431758 h 4547937"/>
              <a:gd name="connsiteX7" fmla="*/ 522221 w 534252"/>
              <a:gd name="connsiteY7" fmla="*/ 2081463 h 4547937"/>
              <a:gd name="connsiteX8" fmla="*/ 498158 w 534252"/>
              <a:gd name="connsiteY8" fmla="*/ 2225842 h 4547937"/>
              <a:gd name="connsiteX9" fmla="*/ 486126 w 534252"/>
              <a:gd name="connsiteY9" fmla="*/ 2310063 h 4547937"/>
              <a:gd name="connsiteX10" fmla="*/ 438000 w 534252"/>
              <a:gd name="connsiteY10" fmla="*/ 2394284 h 4547937"/>
              <a:gd name="connsiteX11" fmla="*/ 389873 w 534252"/>
              <a:gd name="connsiteY11" fmla="*/ 2562726 h 4547937"/>
              <a:gd name="connsiteX12" fmla="*/ 365810 w 534252"/>
              <a:gd name="connsiteY12" fmla="*/ 2671011 h 4547937"/>
              <a:gd name="connsiteX13" fmla="*/ 341747 w 534252"/>
              <a:gd name="connsiteY13" fmla="*/ 2731168 h 4547937"/>
              <a:gd name="connsiteX14" fmla="*/ 317684 w 534252"/>
              <a:gd name="connsiteY14" fmla="*/ 2839453 h 4547937"/>
              <a:gd name="connsiteX15" fmla="*/ 305652 w 534252"/>
              <a:gd name="connsiteY15" fmla="*/ 2875547 h 4547937"/>
              <a:gd name="connsiteX16" fmla="*/ 281589 w 534252"/>
              <a:gd name="connsiteY16" fmla="*/ 2971800 h 4547937"/>
              <a:gd name="connsiteX17" fmla="*/ 257526 w 534252"/>
              <a:gd name="connsiteY17" fmla="*/ 3320716 h 4547937"/>
              <a:gd name="connsiteX18" fmla="*/ 233463 w 534252"/>
              <a:gd name="connsiteY18" fmla="*/ 3717758 h 4547937"/>
              <a:gd name="connsiteX19" fmla="*/ 221431 w 534252"/>
              <a:gd name="connsiteY19" fmla="*/ 3814011 h 4547937"/>
              <a:gd name="connsiteX20" fmla="*/ 197368 w 534252"/>
              <a:gd name="connsiteY20" fmla="*/ 3994484 h 4547937"/>
              <a:gd name="connsiteX21" fmla="*/ 161273 w 534252"/>
              <a:gd name="connsiteY21" fmla="*/ 4102768 h 4547937"/>
              <a:gd name="connsiteX22" fmla="*/ 149242 w 534252"/>
              <a:gd name="connsiteY22" fmla="*/ 4138863 h 4547937"/>
              <a:gd name="connsiteX23" fmla="*/ 101116 w 534252"/>
              <a:gd name="connsiteY23" fmla="*/ 4223084 h 4547937"/>
              <a:gd name="connsiteX24" fmla="*/ 89084 w 534252"/>
              <a:gd name="connsiteY24" fmla="*/ 4271211 h 4547937"/>
              <a:gd name="connsiteX25" fmla="*/ 65021 w 534252"/>
              <a:gd name="connsiteY25" fmla="*/ 4319337 h 4547937"/>
              <a:gd name="connsiteX26" fmla="*/ 16894 w 534252"/>
              <a:gd name="connsiteY26" fmla="*/ 4439653 h 4547937"/>
              <a:gd name="connsiteX27" fmla="*/ 4863 w 534252"/>
              <a:gd name="connsiteY27" fmla="*/ 4547937 h 454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34252" h="4547937">
                <a:moveTo>
                  <a:pt x="233463" y="0"/>
                </a:moveTo>
                <a:cubicBezTo>
                  <a:pt x="277625" y="220820"/>
                  <a:pt x="237986" y="41137"/>
                  <a:pt x="425968" y="517358"/>
                </a:cubicBezTo>
                <a:cubicBezTo>
                  <a:pt x="439938" y="552748"/>
                  <a:pt x="450874" y="589277"/>
                  <a:pt x="462063" y="625642"/>
                </a:cubicBezTo>
                <a:cubicBezTo>
                  <a:pt x="466926" y="641446"/>
                  <a:pt x="468288" y="658285"/>
                  <a:pt x="474094" y="673768"/>
                </a:cubicBezTo>
                <a:cubicBezTo>
                  <a:pt x="480392" y="690562"/>
                  <a:pt x="490137" y="705853"/>
                  <a:pt x="498158" y="721895"/>
                </a:cubicBezTo>
                <a:cubicBezTo>
                  <a:pt x="506179" y="926432"/>
                  <a:pt x="511826" y="1131075"/>
                  <a:pt x="522221" y="1335505"/>
                </a:cubicBezTo>
                <a:cubicBezTo>
                  <a:pt x="523863" y="1367797"/>
                  <a:pt x="534252" y="1399424"/>
                  <a:pt x="534252" y="1431758"/>
                </a:cubicBezTo>
                <a:cubicBezTo>
                  <a:pt x="534252" y="1648363"/>
                  <a:pt x="529094" y="1864967"/>
                  <a:pt x="522221" y="2081463"/>
                </a:cubicBezTo>
                <a:cubicBezTo>
                  <a:pt x="519393" y="2170535"/>
                  <a:pt x="517969" y="2166405"/>
                  <a:pt x="498158" y="2225842"/>
                </a:cubicBezTo>
                <a:cubicBezTo>
                  <a:pt x="494147" y="2253916"/>
                  <a:pt x="493588" y="2282704"/>
                  <a:pt x="486126" y="2310063"/>
                </a:cubicBezTo>
                <a:cubicBezTo>
                  <a:pt x="479081" y="2335895"/>
                  <a:pt x="453078" y="2371667"/>
                  <a:pt x="438000" y="2394284"/>
                </a:cubicBezTo>
                <a:cubicBezTo>
                  <a:pt x="413589" y="2540746"/>
                  <a:pt x="444009" y="2386784"/>
                  <a:pt x="389873" y="2562726"/>
                </a:cubicBezTo>
                <a:cubicBezTo>
                  <a:pt x="351720" y="2686723"/>
                  <a:pt x="401302" y="2564535"/>
                  <a:pt x="365810" y="2671011"/>
                </a:cubicBezTo>
                <a:cubicBezTo>
                  <a:pt x="358980" y="2691500"/>
                  <a:pt x="348576" y="2710679"/>
                  <a:pt x="341747" y="2731168"/>
                </a:cubicBezTo>
                <a:cubicBezTo>
                  <a:pt x="329400" y="2768211"/>
                  <a:pt x="327217" y="2801323"/>
                  <a:pt x="317684" y="2839453"/>
                </a:cubicBezTo>
                <a:cubicBezTo>
                  <a:pt x="314608" y="2851757"/>
                  <a:pt x="308728" y="2863243"/>
                  <a:pt x="305652" y="2875547"/>
                </a:cubicBezTo>
                <a:lnTo>
                  <a:pt x="281589" y="2971800"/>
                </a:lnTo>
                <a:cubicBezTo>
                  <a:pt x="257968" y="3137153"/>
                  <a:pt x="268042" y="3047322"/>
                  <a:pt x="257526" y="3320716"/>
                </a:cubicBezTo>
                <a:cubicBezTo>
                  <a:pt x="242905" y="3700837"/>
                  <a:pt x="283789" y="3566773"/>
                  <a:pt x="233463" y="3717758"/>
                </a:cubicBezTo>
                <a:cubicBezTo>
                  <a:pt x="229452" y="3749842"/>
                  <a:pt x="225002" y="3781875"/>
                  <a:pt x="221431" y="3814011"/>
                </a:cubicBezTo>
                <a:cubicBezTo>
                  <a:pt x="214549" y="3875948"/>
                  <a:pt x="213660" y="3934748"/>
                  <a:pt x="197368" y="3994484"/>
                </a:cubicBezTo>
                <a:cubicBezTo>
                  <a:pt x="197356" y="3994527"/>
                  <a:pt x="167296" y="4084699"/>
                  <a:pt x="161273" y="4102768"/>
                </a:cubicBezTo>
                <a:cubicBezTo>
                  <a:pt x="157262" y="4114800"/>
                  <a:pt x="156277" y="4128311"/>
                  <a:pt x="149242" y="4138863"/>
                </a:cubicBezTo>
                <a:cubicBezTo>
                  <a:pt x="129296" y="4168783"/>
                  <a:pt x="114200" y="4188193"/>
                  <a:pt x="101116" y="4223084"/>
                </a:cubicBezTo>
                <a:cubicBezTo>
                  <a:pt x="95310" y="4238567"/>
                  <a:pt x="94890" y="4255728"/>
                  <a:pt x="89084" y="4271211"/>
                </a:cubicBezTo>
                <a:cubicBezTo>
                  <a:pt x="82786" y="4288005"/>
                  <a:pt x="71150" y="4302481"/>
                  <a:pt x="65021" y="4319337"/>
                </a:cubicBezTo>
                <a:cubicBezTo>
                  <a:pt x="20165" y="4442693"/>
                  <a:pt x="65485" y="4366769"/>
                  <a:pt x="16894" y="4439653"/>
                </a:cubicBezTo>
                <a:cubicBezTo>
                  <a:pt x="0" y="4507233"/>
                  <a:pt x="4863" y="4471243"/>
                  <a:pt x="4863" y="454793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 rot="10800000" flipV="1">
            <a:off x="1239837" y="1752600"/>
            <a:ext cx="2057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0800000" flipV="1">
            <a:off x="1316037" y="2667000"/>
            <a:ext cx="213360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5" idx="14"/>
          </p:cNvCxnSpPr>
          <p:nvPr/>
        </p:nvCxnSpPr>
        <p:spPr>
          <a:xfrm flipH="1">
            <a:off x="1316037" y="4364038"/>
            <a:ext cx="1973263" cy="893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0800000" flipV="1">
            <a:off x="1468437" y="3429000"/>
            <a:ext cx="205740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5" idx="20"/>
          </p:cNvCxnSpPr>
          <p:nvPr/>
        </p:nvCxnSpPr>
        <p:spPr>
          <a:xfrm flipH="1">
            <a:off x="1544637" y="5518150"/>
            <a:ext cx="1624013" cy="654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6345237" y="1905000"/>
            <a:ext cx="685800" cy="6096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107237" y="3200400"/>
            <a:ext cx="685800" cy="6096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192837" y="4648200"/>
            <a:ext cx="685800" cy="6096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211637" y="1752600"/>
            <a:ext cx="685800" cy="6096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821237" y="3276600"/>
            <a:ext cx="685800" cy="6096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Curved Down Arrow 45"/>
          <p:cNvSpPr/>
          <p:nvPr/>
        </p:nvSpPr>
        <p:spPr>
          <a:xfrm>
            <a:off x="2687637" y="2819400"/>
            <a:ext cx="2286000" cy="4572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Curved Down Arrow 46"/>
          <p:cNvSpPr/>
          <p:nvPr/>
        </p:nvSpPr>
        <p:spPr>
          <a:xfrm>
            <a:off x="2687637" y="2438400"/>
            <a:ext cx="4876800" cy="7620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Curved Down Arrow 47"/>
          <p:cNvSpPr/>
          <p:nvPr/>
        </p:nvSpPr>
        <p:spPr>
          <a:xfrm>
            <a:off x="2611437" y="3962400"/>
            <a:ext cx="3962400" cy="6858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Metacommunity</a:t>
            </a:r>
            <a:r>
              <a:rPr lang="en-US" dirty="0" smtClean="0"/>
              <a:t>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Patch-dynamic: </a:t>
            </a:r>
            <a:r>
              <a:rPr lang="en-US" sz="2400" dirty="0" smtClean="0"/>
              <a:t>Coexistence through trade-offs such as competition colonization, or other life history trade-offs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dirty="0" smtClean="0"/>
              <a:t>Neutral</a:t>
            </a:r>
            <a:r>
              <a:rPr lang="en-US" sz="2400" dirty="0" smtClean="0"/>
              <a:t>: Species are all equivalent life history (colonization, competition etc…) instead diversity arises through local extinction and speciation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752600" y="1143000"/>
            <a:ext cx="5867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Coexistence in spatially homogenous environments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Metacommunity</a:t>
            </a:r>
            <a:r>
              <a:rPr lang="en-US" dirty="0" smtClean="0"/>
              <a:t>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Species sorting: </a:t>
            </a:r>
            <a:r>
              <a:rPr lang="en-US" sz="2400" dirty="0" smtClean="0"/>
              <a:t>Similar to traditional niche ideas.  Diversity is mostly controlled by spatial separation of niches along a resource gradient, and these local dynamics dominate spatial dynamics (e.g. colonization)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dirty="0" smtClean="0"/>
              <a:t>Mass effects</a:t>
            </a:r>
            <a:r>
              <a:rPr lang="en-US" sz="2400" dirty="0" smtClean="0"/>
              <a:t>:  Source-sink dynamics are most important.  Local niche differences allow for spatial storage effects, but immigration and emigration allow for persistence in sink communities.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752600" y="1143000"/>
            <a:ext cx="5867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Coexistence in spatially </a:t>
            </a:r>
            <a:r>
              <a:rPr lang="en-US" dirty="0" err="1" smtClean="0">
                <a:latin typeface="Calibri" pitchFamily="34" charset="0"/>
              </a:rPr>
              <a:t>heterogenous</a:t>
            </a:r>
            <a:r>
              <a:rPr lang="en-US" dirty="0" smtClean="0">
                <a:latin typeface="Calibri" pitchFamily="34" charset="0"/>
              </a:rPr>
              <a:t> environments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Minimalist Metacommunity</a:t>
            </a:r>
          </a:p>
        </p:txBody>
      </p:sp>
      <p:sp>
        <p:nvSpPr>
          <p:cNvPr id="3" name="Oval 2"/>
          <p:cNvSpPr/>
          <p:nvPr/>
        </p:nvSpPr>
        <p:spPr>
          <a:xfrm>
            <a:off x="3657600" y="1981200"/>
            <a:ext cx="2743200" cy="1371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/>
              <a:t>P</a:t>
            </a:r>
          </a:p>
        </p:txBody>
      </p:sp>
      <p:sp>
        <p:nvSpPr>
          <p:cNvPr id="4" name="Oval 3"/>
          <p:cNvSpPr/>
          <p:nvPr/>
        </p:nvSpPr>
        <p:spPr>
          <a:xfrm>
            <a:off x="5562600" y="4191000"/>
            <a:ext cx="2743200" cy="1371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solidFill>
                  <a:srgbClr val="FF0000"/>
                </a:solidFill>
              </a:rPr>
              <a:t>N</a:t>
            </a:r>
            <a:r>
              <a:rPr lang="en-US" sz="6000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" name="Oval 4"/>
          <p:cNvSpPr/>
          <p:nvPr/>
        </p:nvSpPr>
        <p:spPr>
          <a:xfrm>
            <a:off x="1524000" y="4191000"/>
            <a:ext cx="2743200" cy="1371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solidFill>
                  <a:srgbClr val="0070C0"/>
                </a:solidFill>
              </a:rPr>
              <a:t>N</a:t>
            </a:r>
            <a:r>
              <a:rPr lang="en-US" sz="6000" baseline="-25000" dirty="0">
                <a:solidFill>
                  <a:srgbClr val="0070C0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Minimalist Metacommunity</a:t>
            </a:r>
          </a:p>
        </p:txBody>
      </p:sp>
      <p:sp>
        <p:nvSpPr>
          <p:cNvPr id="3" name="Oval 2"/>
          <p:cNvSpPr/>
          <p:nvPr/>
        </p:nvSpPr>
        <p:spPr>
          <a:xfrm>
            <a:off x="3657600" y="1981200"/>
            <a:ext cx="2743200" cy="1371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/>
              <a:t>P</a:t>
            </a:r>
          </a:p>
        </p:txBody>
      </p:sp>
      <p:sp>
        <p:nvSpPr>
          <p:cNvPr id="4" name="Oval 3"/>
          <p:cNvSpPr/>
          <p:nvPr/>
        </p:nvSpPr>
        <p:spPr>
          <a:xfrm>
            <a:off x="5562600" y="4191000"/>
            <a:ext cx="2743200" cy="1371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solidFill>
                  <a:srgbClr val="FF0000"/>
                </a:solidFill>
              </a:rPr>
              <a:t>N</a:t>
            </a:r>
            <a:r>
              <a:rPr lang="en-US" sz="6000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" name="Oval 4"/>
          <p:cNvSpPr/>
          <p:nvPr/>
        </p:nvSpPr>
        <p:spPr>
          <a:xfrm>
            <a:off x="1524000" y="4191000"/>
            <a:ext cx="2743200" cy="1371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solidFill>
                  <a:srgbClr val="0070C0"/>
                </a:solidFill>
              </a:rPr>
              <a:t>N</a:t>
            </a:r>
            <a:r>
              <a:rPr lang="en-US" sz="6000" baseline="-25000" dirty="0">
                <a:solidFill>
                  <a:srgbClr val="0070C0"/>
                </a:solidFill>
              </a:rPr>
              <a:t>1</a:t>
            </a:r>
          </a:p>
        </p:txBody>
      </p:sp>
      <p:cxnSp>
        <p:nvCxnSpPr>
          <p:cNvPr id="8" name="Straight Arrow Connector 7"/>
          <p:cNvCxnSpPr>
            <a:stCxn id="3" idx="5"/>
            <a:endCxn id="4" idx="0"/>
          </p:cNvCxnSpPr>
          <p:nvPr/>
        </p:nvCxnSpPr>
        <p:spPr>
          <a:xfrm rot="16200000" flipH="1">
            <a:off x="5946776" y="3203575"/>
            <a:ext cx="1039812" cy="9350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3" idx="3"/>
            <a:endCxn id="5" idx="0"/>
          </p:cNvCxnSpPr>
          <p:nvPr/>
        </p:nvCxnSpPr>
        <p:spPr>
          <a:xfrm rot="5400000">
            <a:off x="2957513" y="3089275"/>
            <a:ext cx="1039812" cy="11636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6"/>
            <a:endCxn id="4" idx="2"/>
          </p:cNvCxnSpPr>
          <p:nvPr/>
        </p:nvCxnSpPr>
        <p:spPr>
          <a:xfrm>
            <a:off x="4267200" y="4876800"/>
            <a:ext cx="1295400" cy="158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66800" y="2286000"/>
            <a:ext cx="232886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6"/>
                </a:solidFill>
                <a:latin typeface="+mn-lt"/>
              </a:rPr>
              <a:t>Top Predator</a:t>
            </a:r>
          </a:p>
        </p:txBody>
      </p:sp>
      <p:sp>
        <p:nvSpPr>
          <p:cNvPr id="62474" name="TextBox 14"/>
          <p:cNvSpPr txBox="1">
            <a:spLocks noChangeArrowheads="1"/>
          </p:cNvSpPr>
          <p:nvPr/>
        </p:nvSpPr>
        <p:spPr bwMode="auto">
          <a:xfrm>
            <a:off x="3581400" y="5638800"/>
            <a:ext cx="28384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accent1"/>
                </a:solidFill>
                <a:latin typeface="Calibri" pitchFamily="34" charset="0"/>
              </a:rPr>
              <a:t>Competing Prey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Metacommunity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Species Combinations</a:t>
            </a:r>
            <a:endParaRPr lang="en-US" dirty="0"/>
          </a:p>
        </p:txBody>
      </p:sp>
      <p:sp>
        <p:nvSpPr>
          <p:cNvPr id="63491" name="TextBox 2"/>
          <p:cNvSpPr txBox="1">
            <a:spLocks noChangeArrowheads="1"/>
          </p:cNvSpPr>
          <p:nvPr/>
        </p:nvSpPr>
        <p:spPr bwMode="auto">
          <a:xfrm>
            <a:off x="3733800" y="1752600"/>
            <a:ext cx="1905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z-Cyrl-AZ" sz="3600" dirty="0">
                <a:latin typeface="Calibri" pitchFamily="34" charset="0"/>
              </a:rPr>
              <a:t>Ѳ</a:t>
            </a:r>
            <a:endParaRPr lang="en-US" sz="3600" dirty="0">
              <a:latin typeface="Calibri" pitchFamily="34" charset="0"/>
            </a:endParaRPr>
          </a:p>
          <a:p>
            <a:r>
              <a:rPr lang="en-US" sz="3600" dirty="0">
                <a:latin typeface="Calibri" pitchFamily="34" charset="0"/>
              </a:rPr>
              <a:t>N</a:t>
            </a:r>
            <a:r>
              <a:rPr lang="en-US" sz="3600" baseline="-25000" dirty="0">
                <a:latin typeface="Calibri" pitchFamily="34" charset="0"/>
              </a:rPr>
              <a:t>1</a:t>
            </a:r>
          </a:p>
          <a:p>
            <a:r>
              <a:rPr lang="en-US" sz="3600" dirty="0">
                <a:latin typeface="Calibri" pitchFamily="34" charset="0"/>
              </a:rPr>
              <a:t>N</a:t>
            </a:r>
            <a:r>
              <a:rPr lang="en-US" sz="3600" baseline="-25000" dirty="0">
                <a:latin typeface="Calibri" pitchFamily="34" charset="0"/>
              </a:rPr>
              <a:t>2</a:t>
            </a:r>
          </a:p>
          <a:p>
            <a:r>
              <a:rPr lang="en-US" sz="3600" dirty="0">
                <a:latin typeface="Calibri" pitchFamily="34" charset="0"/>
              </a:rPr>
              <a:t>P</a:t>
            </a:r>
          </a:p>
          <a:p>
            <a:r>
              <a:rPr lang="en-US" sz="3600" dirty="0">
                <a:latin typeface="Calibri" pitchFamily="34" charset="0"/>
              </a:rPr>
              <a:t>N</a:t>
            </a:r>
            <a:r>
              <a:rPr lang="en-US" sz="3600" baseline="-25000" dirty="0">
                <a:latin typeface="Calibri" pitchFamily="34" charset="0"/>
              </a:rPr>
              <a:t>1</a:t>
            </a:r>
            <a:r>
              <a:rPr lang="en-US" sz="3600" dirty="0">
                <a:latin typeface="Calibri" pitchFamily="34" charset="0"/>
              </a:rPr>
              <a:t>N</a:t>
            </a:r>
            <a:r>
              <a:rPr lang="en-US" sz="3600" baseline="-25000" dirty="0">
                <a:latin typeface="Calibri" pitchFamily="34" charset="0"/>
              </a:rPr>
              <a:t>2</a:t>
            </a:r>
          </a:p>
          <a:p>
            <a:r>
              <a:rPr lang="en-US" sz="3600" dirty="0">
                <a:latin typeface="Calibri" pitchFamily="34" charset="0"/>
              </a:rPr>
              <a:t>N</a:t>
            </a:r>
            <a:r>
              <a:rPr lang="en-US" sz="3600" baseline="-25000" dirty="0">
                <a:latin typeface="Calibri" pitchFamily="34" charset="0"/>
              </a:rPr>
              <a:t>1</a:t>
            </a:r>
            <a:r>
              <a:rPr lang="en-US" sz="3600" dirty="0">
                <a:latin typeface="Calibri" pitchFamily="34" charset="0"/>
              </a:rPr>
              <a:t>P</a:t>
            </a:r>
          </a:p>
          <a:p>
            <a:r>
              <a:rPr lang="en-US" sz="3600" dirty="0">
                <a:latin typeface="Calibri" pitchFamily="34" charset="0"/>
              </a:rPr>
              <a:t>N</a:t>
            </a:r>
            <a:r>
              <a:rPr lang="en-US" sz="3600" baseline="-25000" dirty="0">
                <a:latin typeface="Calibri" pitchFamily="34" charset="0"/>
              </a:rPr>
              <a:t>2</a:t>
            </a:r>
            <a:r>
              <a:rPr lang="en-US" sz="3600" dirty="0">
                <a:latin typeface="Calibri" pitchFamily="34" charset="0"/>
              </a:rPr>
              <a:t>P</a:t>
            </a:r>
          </a:p>
          <a:p>
            <a:r>
              <a:rPr lang="en-US" sz="3600" dirty="0">
                <a:latin typeface="Calibri" pitchFamily="34" charset="0"/>
              </a:rPr>
              <a:t>N</a:t>
            </a:r>
            <a:r>
              <a:rPr lang="en-US" sz="3600" baseline="-25000" dirty="0">
                <a:latin typeface="Calibri" pitchFamily="34" charset="0"/>
              </a:rPr>
              <a:t>1</a:t>
            </a:r>
            <a:r>
              <a:rPr lang="en-US" sz="3600" dirty="0">
                <a:latin typeface="Calibri" pitchFamily="34" charset="0"/>
              </a:rPr>
              <a:t>N</a:t>
            </a:r>
            <a:r>
              <a:rPr lang="en-US" sz="3600" baseline="-25000" dirty="0">
                <a:latin typeface="Calibri" pitchFamily="34" charset="0"/>
              </a:rPr>
              <a:t>2</a:t>
            </a:r>
            <a:r>
              <a:rPr lang="en-US" sz="3600" dirty="0">
                <a:latin typeface="Calibri" pitchFamily="34" charset="0"/>
              </a:rPr>
              <a:t>P</a:t>
            </a:r>
          </a:p>
        </p:txBody>
      </p:sp>
      <p:sp>
        <p:nvSpPr>
          <p:cNvPr id="6" name="Oval 5"/>
          <p:cNvSpPr/>
          <p:nvPr/>
        </p:nvSpPr>
        <p:spPr>
          <a:xfrm>
            <a:off x="6400800" y="1752600"/>
            <a:ext cx="2057400" cy="1524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N1</a:t>
            </a:r>
            <a:endParaRPr lang="en-US" sz="3200" dirty="0"/>
          </a:p>
        </p:txBody>
      </p:sp>
      <p:sp>
        <p:nvSpPr>
          <p:cNvPr id="7" name="Oval 6"/>
          <p:cNvSpPr/>
          <p:nvPr/>
        </p:nvSpPr>
        <p:spPr>
          <a:xfrm>
            <a:off x="6477000" y="3657600"/>
            <a:ext cx="2057400" cy="1524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N1N2</a:t>
            </a:r>
            <a:endParaRPr lang="en-US" sz="3200" dirty="0"/>
          </a:p>
        </p:txBody>
      </p:sp>
      <p:sp>
        <p:nvSpPr>
          <p:cNvPr id="8" name="Oval 7"/>
          <p:cNvSpPr/>
          <p:nvPr/>
        </p:nvSpPr>
        <p:spPr>
          <a:xfrm>
            <a:off x="3810000" y="2743200"/>
            <a:ext cx="2057400" cy="1524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N1</a:t>
            </a:r>
            <a:endParaRPr lang="en-US" sz="3200" dirty="0"/>
          </a:p>
        </p:txBody>
      </p:sp>
      <p:sp>
        <p:nvSpPr>
          <p:cNvPr id="9" name="Oval 8"/>
          <p:cNvSpPr/>
          <p:nvPr/>
        </p:nvSpPr>
        <p:spPr>
          <a:xfrm>
            <a:off x="4191000" y="4648200"/>
            <a:ext cx="2057400" cy="1524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N1N2P</a:t>
            </a:r>
            <a:endParaRPr lang="en-US" sz="3200" dirty="0"/>
          </a:p>
        </p:txBody>
      </p:sp>
      <p:sp>
        <p:nvSpPr>
          <p:cNvPr id="10" name="Rounded Rectangle 9"/>
          <p:cNvSpPr/>
          <p:nvPr/>
        </p:nvSpPr>
        <p:spPr>
          <a:xfrm>
            <a:off x="2590800" y="1295400"/>
            <a:ext cx="6248400" cy="4953000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rot="16200000" flipH="1">
            <a:off x="3771900" y="2171700"/>
            <a:ext cx="533400" cy="457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895600" y="1676400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Patch or local community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419600" y="6488668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Metacommunity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810000" y="2743200"/>
            <a:ext cx="2057400" cy="1524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N1N2</a:t>
            </a:r>
            <a:endParaRPr lang="en-US" sz="3200" dirty="0"/>
          </a:p>
        </p:txBody>
      </p:sp>
      <p:sp>
        <p:nvSpPr>
          <p:cNvPr id="14" name="Oval 13"/>
          <p:cNvSpPr/>
          <p:nvPr/>
        </p:nvSpPr>
        <p:spPr>
          <a:xfrm>
            <a:off x="6477000" y="3657600"/>
            <a:ext cx="2057400" cy="15240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N2</a:t>
            </a:r>
            <a:endParaRPr lang="en-US" sz="3200" dirty="0"/>
          </a:p>
        </p:txBody>
      </p:sp>
      <p:sp>
        <p:nvSpPr>
          <p:cNvPr id="17" name="Oval 16"/>
          <p:cNvSpPr/>
          <p:nvPr/>
        </p:nvSpPr>
        <p:spPr>
          <a:xfrm>
            <a:off x="6400800" y="1752600"/>
            <a:ext cx="2057400" cy="15240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N2</a:t>
            </a:r>
            <a:endParaRPr lang="en-US" sz="3200" dirty="0"/>
          </a:p>
        </p:txBody>
      </p:sp>
      <p:sp>
        <p:nvSpPr>
          <p:cNvPr id="18" name="Oval 17"/>
          <p:cNvSpPr/>
          <p:nvPr/>
        </p:nvSpPr>
        <p:spPr>
          <a:xfrm>
            <a:off x="4191000" y="4648200"/>
            <a:ext cx="2057400" cy="1524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N1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3.33333E-6 L -0.32083 -0.007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/>
      <p:bldP spid="6" grpId="0" animBg="1"/>
      <p:bldP spid="7" grpId="0" animBg="1"/>
      <p:bldP spid="8" grpId="0" animBg="1"/>
      <p:bldP spid="9" grpId="0" animBg="1"/>
      <p:bldP spid="10" grpId="0" animBg="1"/>
      <p:bldP spid="15" grpId="0"/>
      <p:bldP spid="16" grpId="0"/>
      <p:bldP spid="13" grpId="0" animBg="1"/>
      <p:bldP spid="14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/>
          <a:srcRect r="11377" b="16179"/>
          <a:stretch>
            <a:fillRect/>
          </a:stretch>
        </p:blipFill>
        <p:spPr bwMode="auto">
          <a:xfrm>
            <a:off x="1" y="609600"/>
            <a:ext cx="2819400" cy="5272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52" y="838200"/>
            <a:ext cx="2714648" cy="472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Actual data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81000" y="5903893"/>
            <a:ext cx="838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Calibri" pitchFamily="34" charset="0"/>
              </a:rPr>
              <a:t>Species occurrence records for tree hole #2 recorded biweekly from  1978-2003(!)</a:t>
            </a:r>
            <a:endParaRPr lang="en-US" sz="2800" dirty="0">
              <a:latin typeface="Calibri" pitchFamily="34" charset="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/>
          <a:srcRect r="490" b="22951"/>
          <a:stretch>
            <a:fillRect/>
          </a:stretch>
        </p:blipFill>
        <p:spPr bwMode="auto">
          <a:xfrm>
            <a:off x="3124200" y="2590800"/>
            <a:ext cx="2895600" cy="1972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810000" y="2438400"/>
            <a:ext cx="1600200" cy="838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/>
              <a:t>P</a:t>
            </a:r>
          </a:p>
        </p:txBody>
      </p:sp>
      <p:sp>
        <p:nvSpPr>
          <p:cNvPr id="3" name="Oval 2"/>
          <p:cNvSpPr/>
          <p:nvPr/>
        </p:nvSpPr>
        <p:spPr>
          <a:xfrm>
            <a:off x="5715000" y="4648200"/>
            <a:ext cx="1600200" cy="8382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rgbClr val="FF0000"/>
                </a:solidFill>
              </a:rPr>
              <a:t>N</a:t>
            </a:r>
            <a:r>
              <a:rPr lang="en-US" sz="4800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" name="Oval 3"/>
          <p:cNvSpPr/>
          <p:nvPr/>
        </p:nvSpPr>
        <p:spPr>
          <a:xfrm>
            <a:off x="1676400" y="4648200"/>
            <a:ext cx="1600200" cy="8382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rgbClr val="0070C0"/>
                </a:solidFill>
              </a:rPr>
              <a:t>N</a:t>
            </a:r>
            <a:r>
              <a:rPr lang="en-US" sz="4800" baseline="-25000" dirty="0">
                <a:solidFill>
                  <a:srgbClr val="0070C0"/>
                </a:solidFill>
              </a:rPr>
              <a:t>1</a:t>
            </a:r>
          </a:p>
        </p:txBody>
      </p:sp>
      <p:cxnSp>
        <p:nvCxnSpPr>
          <p:cNvPr id="5" name="Straight Arrow Connector 4"/>
          <p:cNvCxnSpPr>
            <a:stCxn id="2" idx="5"/>
            <a:endCxn id="3" idx="0"/>
          </p:cNvCxnSpPr>
          <p:nvPr/>
        </p:nvCxnSpPr>
        <p:spPr>
          <a:xfrm rot="16200000" flipH="1">
            <a:off x="5098303" y="3231402"/>
            <a:ext cx="1494351" cy="13392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0800000" flipV="1">
            <a:off x="2743200" y="3276600"/>
            <a:ext cx="1491644" cy="1447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4" idx="6"/>
            <a:endCxn id="3" idx="2"/>
          </p:cNvCxnSpPr>
          <p:nvPr/>
        </p:nvCxnSpPr>
        <p:spPr>
          <a:xfrm>
            <a:off x="3276600" y="5067300"/>
            <a:ext cx="2438400" cy="158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381000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Actual data</a:t>
            </a:r>
          </a:p>
        </p:txBody>
      </p:sp>
      <p:pic>
        <p:nvPicPr>
          <p:cNvPr id="86018" name="Picture 2" descr="http://edis.ifas.ufl.edu/LyraEDISServlet?command=getScreenImage&amp;oid=36475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4572000"/>
            <a:ext cx="1400175" cy="1066800"/>
          </a:xfrm>
          <a:prstGeom prst="rect">
            <a:avLst/>
          </a:prstGeom>
          <a:noFill/>
        </p:spPr>
      </p:pic>
      <p:pic>
        <p:nvPicPr>
          <p:cNvPr id="86020" name="Picture 4" descr="http://fmel.ifas.ufl.edu/key/images/genus/ochlerotatus/triseriatus/trislarva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572000"/>
            <a:ext cx="1423731" cy="1489320"/>
          </a:xfrm>
          <a:prstGeom prst="rect">
            <a:avLst/>
          </a:prstGeom>
          <a:noFill/>
        </p:spPr>
      </p:pic>
      <p:pic>
        <p:nvPicPr>
          <p:cNvPr id="86022" name="Picture 6" descr="Toxorhynchites rutilus larv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1219200"/>
            <a:ext cx="2133600" cy="109728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429000" y="762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Toxorhynchites</a:t>
            </a:r>
            <a:r>
              <a:rPr lang="en-US" i="1" dirty="0" smtClean="0"/>
              <a:t> </a:t>
            </a:r>
            <a:r>
              <a:rPr lang="en-US" i="1" dirty="0" err="1" smtClean="0"/>
              <a:t>rutilus</a:t>
            </a:r>
            <a:endParaRPr lang="en-US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40386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Ochlerotatus</a:t>
            </a:r>
            <a:r>
              <a:rPr lang="en-US" i="1" dirty="0" smtClean="0"/>
              <a:t> </a:t>
            </a:r>
            <a:r>
              <a:rPr lang="en-US" i="1" dirty="0" err="1" smtClean="0"/>
              <a:t>triseriatus</a:t>
            </a:r>
            <a:endParaRPr lang="en-US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7086600" y="4038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Aedes</a:t>
            </a:r>
            <a:r>
              <a:rPr lang="en-US" i="1" dirty="0" smtClean="0"/>
              <a:t> </a:t>
            </a:r>
            <a:r>
              <a:rPr lang="en-US" i="1" dirty="0" err="1" smtClean="0"/>
              <a:t>albopictus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Model Predictions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47800"/>
          <a:ext cx="82296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S1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S2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S3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S4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S5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S6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S7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S8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S9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S10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S11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S12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S13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S14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1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752600" y="3200400"/>
          <a:ext cx="57150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1905000"/>
                <a:gridCol w="1905000"/>
              </a:tblGrid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Community 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Binary Sequence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Frequency</a:t>
                      </a:r>
                      <a:endParaRPr 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az-Cyrl-AZ" dirty="0" smtClean="0"/>
                        <a:t>Ѳ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Bent Arrow 6"/>
          <p:cNvSpPr/>
          <p:nvPr/>
        </p:nvSpPr>
        <p:spPr>
          <a:xfrm rot="10800000">
            <a:off x="7543800" y="2971800"/>
            <a:ext cx="914400" cy="35814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551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Empirical data</a:t>
            </a:r>
            <a:endParaRPr lang="en-US" dirty="0"/>
          </a:p>
        </p:txBody>
      </p:sp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000250"/>
            <a:ext cx="809625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/>
          <a:lstStyle/>
          <a:p>
            <a:r>
              <a:rPr lang="en-US" dirty="0" smtClean="0"/>
              <a:t>Objective</a:t>
            </a:r>
          </a:p>
          <a:p>
            <a:r>
              <a:rPr lang="en-US" dirty="0" smtClean="0"/>
              <a:t>Background on </a:t>
            </a:r>
            <a:r>
              <a:rPr lang="en-US" dirty="0" err="1" smtClean="0"/>
              <a:t>metacommunities</a:t>
            </a:r>
            <a:endParaRPr lang="en-US" dirty="0" smtClean="0"/>
          </a:p>
          <a:p>
            <a:r>
              <a:rPr lang="en-US" dirty="0" smtClean="0"/>
              <a:t>Theoretical </a:t>
            </a:r>
            <a:r>
              <a:rPr lang="en-US" dirty="0" err="1" smtClean="0"/>
              <a:t>metacommunity</a:t>
            </a:r>
            <a:endParaRPr lang="en-US" dirty="0" smtClean="0"/>
          </a:p>
          <a:p>
            <a:r>
              <a:rPr lang="en-US" dirty="0" smtClean="0"/>
              <a:t>Natural system</a:t>
            </a:r>
          </a:p>
          <a:p>
            <a:r>
              <a:rPr lang="en-US" dirty="0" smtClean="0"/>
              <a:t>Modeling methods</a:t>
            </a:r>
          </a:p>
          <a:p>
            <a:pPr lvl="1"/>
            <a:r>
              <a:rPr lang="en-US" dirty="0" smtClean="0"/>
              <a:t>Markov matrix model methods</a:t>
            </a:r>
          </a:p>
          <a:p>
            <a:pPr lvl="1"/>
            <a:r>
              <a:rPr lang="en-US" dirty="0" smtClean="0"/>
              <a:t>Agent based model (ABM) methods</a:t>
            </a:r>
          </a:p>
          <a:p>
            <a:r>
              <a:rPr lang="en-US" dirty="0" smtClean="0"/>
              <a:t>Comparison of model results and empirical data, and different model types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Markov matrix models</a:t>
            </a:r>
            <a:endParaRPr lang="en-US" dirty="0"/>
          </a:p>
        </p:txBody>
      </p:sp>
      <p:pic>
        <p:nvPicPr>
          <p:cNvPr id="60418" name="Picture 2" descr="http://probability.infarom.ro/mark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438400"/>
            <a:ext cx="2209800" cy="2743201"/>
          </a:xfrm>
          <a:prstGeom prst="rect">
            <a:avLst/>
          </a:prstGeom>
          <a:noFill/>
        </p:spPr>
      </p:pic>
      <p:pic>
        <p:nvPicPr>
          <p:cNvPr id="60420" name="Picture 4" descr="http://www.metapedia.com/wiki/images/Matri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2438400"/>
            <a:ext cx="33528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5334000" y="1295400"/>
          <a:ext cx="1066800" cy="4089400"/>
        </p:xfrm>
        <a:graphic>
          <a:graphicData uri="http://schemas.openxmlformats.org/presentationml/2006/ole">
            <p:oleObj spid="_x0000_s39938" name="Equation" r:id="rId4" imgW="304560" imgH="1168200" progId="Equation.3">
              <p:embed/>
            </p:oleObj>
          </a:graphicData>
        </a:graphic>
      </p:graphicFrame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381000" y="1295400"/>
          <a:ext cx="4652963" cy="4038600"/>
        </p:xfrm>
        <a:graphic>
          <a:graphicData uri="http://schemas.openxmlformats.org/presentationml/2006/ole">
            <p:oleObj spid="_x0000_s39939" name="Equation" r:id="rId5" imgW="1346040" imgH="1168200" progId="Equation.3">
              <p:embed/>
            </p:oleObj>
          </a:graphicData>
        </a:graphic>
      </p:graphicFrame>
      <p:sp>
        <p:nvSpPr>
          <p:cNvPr id="12293" name="TextBox 7"/>
          <p:cNvSpPr txBox="1">
            <a:spLocks noChangeArrowheads="1"/>
          </p:cNvSpPr>
          <p:nvPr/>
        </p:nvSpPr>
        <p:spPr bwMode="auto">
          <a:xfrm>
            <a:off x="4953000" y="3124200"/>
            <a:ext cx="3635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•</a:t>
            </a:r>
          </a:p>
        </p:txBody>
      </p:sp>
      <p:sp>
        <p:nvSpPr>
          <p:cNvPr id="12294" name="TextBox 8"/>
          <p:cNvSpPr txBox="1">
            <a:spLocks noChangeArrowheads="1"/>
          </p:cNvSpPr>
          <p:nvPr/>
        </p:nvSpPr>
        <p:spPr bwMode="auto">
          <a:xfrm>
            <a:off x="6553200" y="3124200"/>
            <a:ext cx="3635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=</a:t>
            </a:r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7010400" y="1295400"/>
          <a:ext cx="1066800" cy="4089400"/>
        </p:xfrm>
        <a:graphic>
          <a:graphicData uri="http://schemas.openxmlformats.org/presentationml/2006/ole">
            <p:oleObj spid="_x0000_s39940" name="Equation" r:id="rId6" imgW="304560" imgH="1168200" progId="Equation.3">
              <p:embed/>
            </p:oleObj>
          </a:graphicData>
        </a:graphic>
      </p:graphicFrame>
      <p:sp>
        <p:nvSpPr>
          <p:cNvPr id="12295" name="TextBox 10"/>
          <p:cNvSpPr txBox="1">
            <a:spLocks noChangeArrowheads="1"/>
          </p:cNvSpPr>
          <p:nvPr/>
        </p:nvSpPr>
        <p:spPr bwMode="auto">
          <a:xfrm>
            <a:off x="3657600" y="5791200"/>
            <a:ext cx="3044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Stage at time (t + 1)</a:t>
            </a:r>
          </a:p>
        </p:txBody>
      </p:sp>
      <p:sp>
        <p:nvSpPr>
          <p:cNvPr id="12296" name="TextBox 11"/>
          <p:cNvSpPr txBox="1">
            <a:spLocks noChangeArrowheads="1"/>
          </p:cNvSpPr>
          <p:nvPr/>
        </p:nvSpPr>
        <p:spPr bwMode="auto">
          <a:xfrm>
            <a:off x="1219200" y="381000"/>
            <a:ext cx="2519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Stage at time (t)</a:t>
            </a:r>
          </a:p>
        </p:txBody>
      </p:sp>
      <p:sp>
        <p:nvSpPr>
          <p:cNvPr id="14" name="Bent-Up Arrow 13"/>
          <p:cNvSpPr/>
          <p:nvPr/>
        </p:nvSpPr>
        <p:spPr>
          <a:xfrm>
            <a:off x="6705600" y="5486400"/>
            <a:ext cx="990600" cy="6858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Bent-Up Arrow 14"/>
          <p:cNvSpPr/>
          <p:nvPr/>
        </p:nvSpPr>
        <p:spPr>
          <a:xfrm flipV="1">
            <a:off x="3733800" y="533400"/>
            <a:ext cx="2209800" cy="6858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358775" y="1295400"/>
          <a:ext cx="4697413" cy="4038600"/>
        </p:xfrm>
        <a:graphic>
          <a:graphicData uri="http://schemas.openxmlformats.org/presentationml/2006/ole">
            <p:oleObj spid="_x0000_s157699" name="Equation" r:id="rId4" imgW="1358640" imgH="1168200" progId="Equation.3">
              <p:embed/>
            </p:oleObj>
          </a:graphicData>
        </a:graphic>
      </p:graphicFrame>
      <p:sp>
        <p:nvSpPr>
          <p:cNvPr id="12293" name="TextBox 7"/>
          <p:cNvSpPr txBox="1">
            <a:spLocks noChangeArrowheads="1"/>
          </p:cNvSpPr>
          <p:nvPr/>
        </p:nvSpPr>
        <p:spPr bwMode="auto">
          <a:xfrm>
            <a:off x="4953000" y="3124200"/>
            <a:ext cx="3635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•</a:t>
            </a:r>
          </a:p>
        </p:txBody>
      </p:sp>
      <p:sp>
        <p:nvSpPr>
          <p:cNvPr id="12294" name="TextBox 8"/>
          <p:cNvSpPr txBox="1">
            <a:spLocks noChangeArrowheads="1"/>
          </p:cNvSpPr>
          <p:nvPr/>
        </p:nvSpPr>
        <p:spPr bwMode="auto">
          <a:xfrm>
            <a:off x="6553200" y="3124200"/>
            <a:ext cx="3635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=</a:t>
            </a:r>
          </a:p>
        </p:txBody>
      </p:sp>
      <p:sp>
        <p:nvSpPr>
          <p:cNvPr id="12295" name="TextBox 10"/>
          <p:cNvSpPr txBox="1">
            <a:spLocks noChangeArrowheads="1"/>
          </p:cNvSpPr>
          <p:nvPr/>
        </p:nvSpPr>
        <p:spPr bwMode="auto">
          <a:xfrm>
            <a:off x="3657600" y="5791200"/>
            <a:ext cx="3044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Stage at time (t + 1)</a:t>
            </a:r>
          </a:p>
        </p:txBody>
      </p:sp>
      <p:sp>
        <p:nvSpPr>
          <p:cNvPr id="12296" name="TextBox 11"/>
          <p:cNvSpPr txBox="1">
            <a:spLocks noChangeArrowheads="1"/>
          </p:cNvSpPr>
          <p:nvPr/>
        </p:nvSpPr>
        <p:spPr bwMode="auto">
          <a:xfrm>
            <a:off x="1219200" y="381000"/>
            <a:ext cx="2519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Stage at time (t)</a:t>
            </a:r>
          </a:p>
        </p:txBody>
      </p:sp>
      <p:sp>
        <p:nvSpPr>
          <p:cNvPr id="14" name="Bent-Up Arrow 13"/>
          <p:cNvSpPr/>
          <p:nvPr/>
        </p:nvSpPr>
        <p:spPr>
          <a:xfrm>
            <a:off x="6705600" y="5486400"/>
            <a:ext cx="990600" cy="6858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Bent-Up Arrow 14"/>
          <p:cNvSpPr/>
          <p:nvPr/>
        </p:nvSpPr>
        <p:spPr>
          <a:xfrm flipV="1">
            <a:off x="3733800" y="533400"/>
            <a:ext cx="2209800" cy="6858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5410200" y="1371600"/>
            <a:ext cx="12954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z-Cyrl-AZ" sz="3200" dirty="0">
                <a:latin typeface="Calibri" pitchFamily="34" charset="0"/>
              </a:rPr>
              <a:t>Ѳ</a:t>
            </a:r>
            <a:endParaRPr lang="en-US" sz="3200" dirty="0">
              <a:latin typeface="Calibri" pitchFamily="34" charset="0"/>
            </a:endParaRPr>
          </a:p>
          <a:p>
            <a:r>
              <a:rPr lang="en-US" sz="3200" dirty="0">
                <a:latin typeface="Calibri" pitchFamily="34" charset="0"/>
              </a:rPr>
              <a:t>N</a:t>
            </a:r>
            <a:r>
              <a:rPr lang="en-US" sz="3200" baseline="-25000" dirty="0">
                <a:latin typeface="Calibri" pitchFamily="34" charset="0"/>
              </a:rPr>
              <a:t>1</a:t>
            </a:r>
          </a:p>
          <a:p>
            <a:r>
              <a:rPr lang="en-US" sz="3200" dirty="0">
                <a:latin typeface="Calibri" pitchFamily="34" charset="0"/>
              </a:rPr>
              <a:t>N</a:t>
            </a:r>
            <a:r>
              <a:rPr lang="en-US" sz="3200" baseline="-25000" dirty="0">
                <a:latin typeface="Calibri" pitchFamily="34" charset="0"/>
              </a:rPr>
              <a:t>2</a:t>
            </a:r>
          </a:p>
          <a:p>
            <a:r>
              <a:rPr lang="en-US" sz="3200" dirty="0">
                <a:latin typeface="Calibri" pitchFamily="34" charset="0"/>
              </a:rPr>
              <a:t>P</a:t>
            </a:r>
          </a:p>
          <a:p>
            <a:r>
              <a:rPr lang="en-US" sz="3200" dirty="0">
                <a:latin typeface="Calibri" pitchFamily="34" charset="0"/>
              </a:rPr>
              <a:t>N</a:t>
            </a:r>
            <a:r>
              <a:rPr lang="en-US" sz="3200" baseline="-25000" dirty="0">
                <a:latin typeface="Calibri" pitchFamily="34" charset="0"/>
              </a:rPr>
              <a:t>1</a:t>
            </a:r>
            <a:r>
              <a:rPr lang="en-US" sz="3200" dirty="0">
                <a:latin typeface="Calibri" pitchFamily="34" charset="0"/>
              </a:rPr>
              <a:t>N</a:t>
            </a:r>
            <a:r>
              <a:rPr lang="en-US" sz="3200" baseline="-25000" dirty="0">
                <a:latin typeface="Calibri" pitchFamily="34" charset="0"/>
              </a:rPr>
              <a:t>2</a:t>
            </a:r>
          </a:p>
          <a:p>
            <a:r>
              <a:rPr lang="en-US" sz="3200" dirty="0">
                <a:latin typeface="Calibri" pitchFamily="34" charset="0"/>
              </a:rPr>
              <a:t>N</a:t>
            </a:r>
            <a:r>
              <a:rPr lang="en-US" sz="3200" baseline="-25000" dirty="0">
                <a:latin typeface="Calibri" pitchFamily="34" charset="0"/>
              </a:rPr>
              <a:t>1</a:t>
            </a:r>
            <a:r>
              <a:rPr lang="en-US" sz="3200" dirty="0">
                <a:latin typeface="Calibri" pitchFamily="34" charset="0"/>
              </a:rPr>
              <a:t>P</a:t>
            </a:r>
          </a:p>
          <a:p>
            <a:r>
              <a:rPr lang="en-US" sz="3200" dirty="0">
                <a:latin typeface="Calibri" pitchFamily="34" charset="0"/>
              </a:rPr>
              <a:t>N</a:t>
            </a:r>
            <a:r>
              <a:rPr lang="en-US" sz="3200" baseline="-25000" dirty="0">
                <a:latin typeface="Calibri" pitchFamily="34" charset="0"/>
              </a:rPr>
              <a:t>2</a:t>
            </a:r>
            <a:r>
              <a:rPr lang="en-US" sz="3200" dirty="0">
                <a:latin typeface="Calibri" pitchFamily="34" charset="0"/>
              </a:rPr>
              <a:t>P</a:t>
            </a:r>
          </a:p>
          <a:p>
            <a:r>
              <a:rPr lang="en-US" sz="3200" dirty="0">
                <a:latin typeface="Calibri" pitchFamily="34" charset="0"/>
              </a:rPr>
              <a:t>N</a:t>
            </a:r>
            <a:r>
              <a:rPr lang="en-US" sz="3200" baseline="-25000" dirty="0">
                <a:latin typeface="Calibri" pitchFamily="34" charset="0"/>
              </a:rPr>
              <a:t>1</a:t>
            </a:r>
            <a:r>
              <a:rPr lang="en-US" sz="3200" dirty="0">
                <a:latin typeface="Calibri" pitchFamily="34" charset="0"/>
              </a:rPr>
              <a:t>N</a:t>
            </a:r>
            <a:r>
              <a:rPr lang="en-US" sz="3200" baseline="-25000" dirty="0">
                <a:latin typeface="Calibri" pitchFamily="34" charset="0"/>
              </a:rPr>
              <a:t>2</a:t>
            </a:r>
            <a:r>
              <a:rPr lang="en-US" sz="3200" dirty="0">
                <a:latin typeface="Calibri" pitchFamily="34" charset="0"/>
              </a:rPr>
              <a:t>P</a:t>
            </a: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7010400" y="1295400"/>
            <a:ext cx="12954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z-Cyrl-AZ" sz="3200" dirty="0">
                <a:latin typeface="Calibri" pitchFamily="34" charset="0"/>
              </a:rPr>
              <a:t>Ѳ</a:t>
            </a:r>
            <a:endParaRPr lang="en-US" sz="3200" dirty="0">
              <a:latin typeface="Calibri" pitchFamily="34" charset="0"/>
            </a:endParaRPr>
          </a:p>
          <a:p>
            <a:r>
              <a:rPr lang="en-US" sz="3200" dirty="0">
                <a:latin typeface="Calibri" pitchFamily="34" charset="0"/>
              </a:rPr>
              <a:t>N</a:t>
            </a:r>
            <a:r>
              <a:rPr lang="en-US" sz="3200" baseline="-25000" dirty="0">
                <a:latin typeface="Calibri" pitchFamily="34" charset="0"/>
              </a:rPr>
              <a:t>1</a:t>
            </a:r>
          </a:p>
          <a:p>
            <a:r>
              <a:rPr lang="en-US" sz="3200" dirty="0">
                <a:latin typeface="Calibri" pitchFamily="34" charset="0"/>
              </a:rPr>
              <a:t>N</a:t>
            </a:r>
            <a:r>
              <a:rPr lang="en-US" sz="3200" baseline="-25000" dirty="0">
                <a:latin typeface="Calibri" pitchFamily="34" charset="0"/>
              </a:rPr>
              <a:t>2</a:t>
            </a:r>
          </a:p>
          <a:p>
            <a:r>
              <a:rPr lang="en-US" sz="3200" dirty="0">
                <a:latin typeface="Calibri" pitchFamily="34" charset="0"/>
              </a:rPr>
              <a:t>P</a:t>
            </a:r>
          </a:p>
          <a:p>
            <a:r>
              <a:rPr lang="en-US" sz="3200" dirty="0">
                <a:latin typeface="Calibri" pitchFamily="34" charset="0"/>
              </a:rPr>
              <a:t>N</a:t>
            </a:r>
            <a:r>
              <a:rPr lang="en-US" sz="3200" baseline="-25000" dirty="0">
                <a:latin typeface="Calibri" pitchFamily="34" charset="0"/>
              </a:rPr>
              <a:t>1</a:t>
            </a:r>
            <a:r>
              <a:rPr lang="en-US" sz="3200" dirty="0">
                <a:latin typeface="Calibri" pitchFamily="34" charset="0"/>
              </a:rPr>
              <a:t>N</a:t>
            </a:r>
            <a:r>
              <a:rPr lang="en-US" sz="3200" baseline="-25000" dirty="0">
                <a:latin typeface="Calibri" pitchFamily="34" charset="0"/>
              </a:rPr>
              <a:t>2</a:t>
            </a:r>
          </a:p>
          <a:p>
            <a:r>
              <a:rPr lang="en-US" sz="3200" dirty="0">
                <a:latin typeface="Calibri" pitchFamily="34" charset="0"/>
              </a:rPr>
              <a:t>N</a:t>
            </a:r>
            <a:r>
              <a:rPr lang="en-US" sz="3200" baseline="-25000" dirty="0">
                <a:latin typeface="Calibri" pitchFamily="34" charset="0"/>
              </a:rPr>
              <a:t>1</a:t>
            </a:r>
            <a:r>
              <a:rPr lang="en-US" sz="3200" dirty="0">
                <a:latin typeface="Calibri" pitchFamily="34" charset="0"/>
              </a:rPr>
              <a:t>P</a:t>
            </a:r>
          </a:p>
          <a:p>
            <a:r>
              <a:rPr lang="en-US" sz="3200" dirty="0">
                <a:latin typeface="Calibri" pitchFamily="34" charset="0"/>
              </a:rPr>
              <a:t>N</a:t>
            </a:r>
            <a:r>
              <a:rPr lang="en-US" sz="3200" baseline="-25000" dirty="0">
                <a:latin typeface="Calibri" pitchFamily="34" charset="0"/>
              </a:rPr>
              <a:t>2</a:t>
            </a:r>
            <a:r>
              <a:rPr lang="en-US" sz="3200" dirty="0">
                <a:latin typeface="Calibri" pitchFamily="34" charset="0"/>
              </a:rPr>
              <a:t>P</a:t>
            </a:r>
          </a:p>
          <a:p>
            <a:r>
              <a:rPr lang="en-US" sz="3200" dirty="0">
                <a:latin typeface="Calibri" pitchFamily="34" charset="0"/>
              </a:rPr>
              <a:t>N</a:t>
            </a:r>
            <a:r>
              <a:rPr lang="en-US" sz="3200" baseline="-25000" dirty="0">
                <a:latin typeface="Calibri" pitchFamily="34" charset="0"/>
              </a:rPr>
              <a:t>1</a:t>
            </a:r>
            <a:r>
              <a:rPr lang="en-US" sz="3200" dirty="0">
                <a:latin typeface="Calibri" pitchFamily="34" charset="0"/>
              </a:rPr>
              <a:t>N</a:t>
            </a:r>
            <a:r>
              <a:rPr lang="en-US" sz="3200" baseline="-25000" dirty="0">
                <a:latin typeface="Calibri" pitchFamily="34" charset="0"/>
              </a:rPr>
              <a:t>2</a:t>
            </a:r>
            <a:r>
              <a:rPr lang="en-US" sz="3200" dirty="0">
                <a:latin typeface="Calibri" pitchFamily="34" charset="0"/>
              </a:rPr>
              <a:t>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81000" y="381000"/>
          <a:ext cx="8305800" cy="51816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0580"/>
                <a:gridCol w="830580"/>
                <a:gridCol w="830580"/>
                <a:gridCol w="830580"/>
                <a:gridCol w="830580"/>
                <a:gridCol w="830580"/>
                <a:gridCol w="830580"/>
                <a:gridCol w="830580"/>
                <a:gridCol w="830580"/>
                <a:gridCol w="830580"/>
              </a:tblGrid>
              <a:tr h="6675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Community</a:t>
                      </a:r>
                      <a:r>
                        <a:rPr lang="en-US" baseline="0" dirty="0" smtClean="0"/>
                        <a:t> State at time (t)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801082">
                <a:tc rowSpan="9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Community State at time (t + 1)</a:t>
                      </a:r>
                      <a:endParaRPr lang="en-US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dirty="0" smtClean="0"/>
                        <a:t>Ѳ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2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2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baseline="0" dirty="0" smtClean="0"/>
                        <a:t>P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P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P</a:t>
                      </a:r>
                      <a:endParaRPr lang="en-US" dirty="0" smtClean="0"/>
                    </a:p>
                  </a:txBody>
                  <a:tcPr anchor="ctr"/>
                </a:tc>
              </a:tr>
              <a:tr h="46411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dirty="0" smtClean="0"/>
                        <a:t>Ѳ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411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1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411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2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41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6411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2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411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baseline="0" dirty="0" smtClean="0"/>
                        <a:t>P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411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P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411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P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Community Assembly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Single-step assembly &amp; disassembly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Single-step disturbance &amp; community collapse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Species-specific colonization potential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Community persistence (= resistance)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Forbidden Combinations &amp; Competition Rules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Overexploitation &amp; Predation Rules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Miscellaneous Assembly Rules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Competition Assembly Rules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en-US" baseline="-25000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is an inferior competitor to N</a:t>
            </a:r>
            <a:r>
              <a:rPr lang="en-US" baseline="-25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en-US" baseline="-25000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is a superior colonizer to N</a:t>
            </a:r>
            <a:r>
              <a:rPr lang="en-US" baseline="-25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en-US" baseline="-25000" dirty="0" smtClean="0">
                <a:solidFill>
                  <a:schemeClr val="accent2">
                    <a:lumMod val="75000"/>
                  </a:schemeClr>
                </a:solidFill>
              </a:rPr>
              <a:t>1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en-US" baseline="-25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is a “forbidden combination”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en-US" baseline="-25000" dirty="0" smtClean="0">
                <a:solidFill>
                  <a:schemeClr val="accent2">
                    <a:lumMod val="75000"/>
                  </a:schemeClr>
                </a:solidFill>
              </a:rPr>
              <a:t>1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en-US" baseline="-25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collapses to N</a:t>
            </a:r>
            <a:r>
              <a:rPr lang="en-US" baseline="-25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or to 0, or adds P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en-US" baseline="-25000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cannot invade in the presence of N</a:t>
            </a:r>
            <a:r>
              <a:rPr lang="en-US" baseline="-25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en-US" baseline="-25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can invade in the presence of N</a:t>
            </a:r>
            <a:r>
              <a:rPr lang="en-US" baseline="-25000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Predation Assembly Rules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P cannot persist alone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P will coexist with N</a:t>
            </a:r>
            <a:r>
              <a:rPr lang="en-US" baseline="-25000" dirty="0" smtClean="0">
                <a:solidFill>
                  <a:schemeClr val="accent4">
                    <a:lumMod val="75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(inferior competitor)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P will overexploit N</a:t>
            </a:r>
            <a:r>
              <a:rPr lang="en-US" baseline="-25000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(superior competitor)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N</a:t>
            </a:r>
            <a:r>
              <a:rPr lang="en-US" baseline="-25000" dirty="0" smtClean="0">
                <a:solidFill>
                  <a:schemeClr val="accent4">
                    <a:lumMod val="75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can persist with N</a:t>
            </a:r>
            <a:r>
              <a:rPr lang="en-US" baseline="-25000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in the presence of P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Miscellaneous Assembly Rules</a:t>
            </a:r>
          </a:p>
        </p:txBody>
      </p:sp>
      <p:sp>
        <p:nvSpPr>
          <p:cNvPr id="849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Disturbances relatively infrequent (p = 0.1)</a:t>
            </a:r>
          </a:p>
          <a:p>
            <a:r>
              <a:rPr lang="en-US" smtClean="0"/>
              <a:t>Colonization potential: N</a:t>
            </a:r>
            <a:r>
              <a:rPr lang="en-US" baseline="-25000" smtClean="0"/>
              <a:t>1</a:t>
            </a:r>
            <a:r>
              <a:rPr lang="en-US" smtClean="0"/>
              <a:t> &gt; N</a:t>
            </a:r>
            <a:r>
              <a:rPr lang="en-US" baseline="-25000" smtClean="0"/>
              <a:t>2</a:t>
            </a:r>
            <a:r>
              <a:rPr lang="en-US" smtClean="0"/>
              <a:t> &gt; P</a:t>
            </a:r>
          </a:p>
          <a:p>
            <a:r>
              <a:rPr lang="en-US" smtClean="0"/>
              <a:t>Persistence potential: N</a:t>
            </a:r>
            <a:r>
              <a:rPr lang="en-US" baseline="-25000" smtClean="0"/>
              <a:t>1</a:t>
            </a:r>
            <a:r>
              <a:rPr lang="en-US" smtClean="0"/>
              <a:t> &gt; PN</a:t>
            </a:r>
            <a:r>
              <a:rPr lang="en-US" baseline="-25000" smtClean="0"/>
              <a:t>1</a:t>
            </a:r>
            <a:r>
              <a:rPr lang="en-US" smtClean="0"/>
              <a:t> &gt; N</a:t>
            </a:r>
            <a:r>
              <a:rPr lang="en-US" baseline="-25000" smtClean="0"/>
              <a:t>2</a:t>
            </a:r>
            <a:r>
              <a:rPr lang="en-US" smtClean="0"/>
              <a:t> &gt; PN</a:t>
            </a:r>
            <a:r>
              <a:rPr lang="en-US" baseline="-25000" smtClean="0"/>
              <a:t>2</a:t>
            </a:r>
            <a:r>
              <a:rPr lang="en-US" smtClean="0"/>
              <a:t> &gt; PN</a:t>
            </a:r>
            <a:r>
              <a:rPr lang="en-US" baseline="-25000" smtClean="0"/>
              <a:t>1</a:t>
            </a:r>
            <a:r>
              <a:rPr lang="en-US" smtClean="0"/>
              <a:t>N</a:t>
            </a:r>
            <a:r>
              <a:rPr lang="en-US" baseline="-25000" smtClean="0"/>
              <a:t>2</a:t>
            </a:r>
          </a:p>
          <a:p>
            <a:r>
              <a:rPr lang="en-US" i="1" smtClean="0"/>
              <a:t>Matrix column sums = 1.0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81000" y="381000"/>
          <a:ext cx="8305800" cy="51816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0580"/>
                <a:gridCol w="830580"/>
                <a:gridCol w="830580"/>
                <a:gridCol w="830580"/>
                <a:gridCol w="830580"/>
                <a:gridCol w="800100"/>
                <a:gridCol w="861060"/>
                <a:gridCol w="830580"/>
                <a:gridCol w="830580"/>
                <a:gridCol w="830580"/>
              </a:tblGrid>
              <a:tr h="6675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Community</a:t>
                      </a:r>
                      <a:r>
                        <a:rPr lang="en-US" baseline="0" dirty="0" smtClean="0"/>
                        <a:t> State at time (t)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801082">
                <a:tc rowSpan="9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Community State at time (t + 1)</a:t>
                      </a:r>
                      <a:endParaRPr lang="en-US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dirty="0" smtClean="0"/>
                        <a:t>Ѳ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2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2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baseline="0" dirty="0" smtClean="0"/>
                        <a:t>P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P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P</a:t>
                      </a:r>
                      <a:endParaRPr lang="en-US" dirty="0" smtClean="0"/>
                    </a:p>
                  </a:txBody>
                  <a:tcPr anchor="ctr"/>
                </a:tc>
              </a:tr>
              <a:tr h="46411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dirty="0" smtClean="0"/>
                        <a:t>Ѳ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6411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1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6411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2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641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6411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2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6411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baseline="0" dirty="0" smtClean="0"/>
                        <a:t>P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6411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P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6411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P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7043" name="TextBox 4"/>
          <p:cNvSpPr txBox="1">
            <a:spLocks noChangeArrowheads="1"/>
          </p:cNvSpPr>
          <p:nvPr/>
        </p:nvSpPr>
        <p:spPr bwMode="auto">
          <a:xfrm>
            <a:off x="3026229" y="5910942"/>
            <a:ext cx="3700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Complete Transition </a:t>
            </a:r>
            <a:r>
              <a:rPr lang="en-US" sz="2400" dirty="0" smtClean="0">
                <a:latin typeface="Calibri" pitchFamily="34" charset="0"/>
              </a:rPr>
              <a:t>Matrix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Markov matrix model output</a:t>
            </a:r>
            <a:endParaRPr lang="en-US" dirty="0"/>
          </a:p>
        </p:txBody>
      </p:sp>
      <p:pic>
        <p:nvPicPr>
          <p:cNvPr id="136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028825"/>
            <a:ext cx="643890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124200"/>
          </a:xfrm>
        </p:spPr>
        <p:txBody>
          <a:bodyPr/>
          <a:lstStyle/>
          <a:p>
            <a:pPr lvl="1"/>
            <a:r>
              <a:rPr lang="en-US" dirty="0" smtClean="0"/>
              <a:t>Can simple community assembly rules be used to accurately model real systems?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51554" name="Picture 2" descr="http://snotsucker.files.wordpress.com/2008/11/rockpaperscissor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590800"/>
            <a:ext cx="3911202" cy="3429000"/>
          </a:xfrm>
          <a:prstGeom prst="rect">
            <a:avLst/>
          </a:prstGeom>
          <a:noFill/>
        </p:spPr>
      </p:pic>
      <p:pic>
        <p:nvPicPr>
          <p:cNvPr id="5" name="Picture 2" descr="http://www.poptower.com/images/db/5548/450/500/make-me-a-supermode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048000"/>
            <a:ext cx="3657600" cy="25603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Agent based modeling methods</a:t>
            </a:r>
            <a:endParaRPr lang="en-US" dirty="0"/>
          </a:p>
        </p:txBody>
      </p:sp>
      <p:pic>
        <p:nvPicPr>
          <p:cNvPr id="135170" name="Picture 2" descr="http://2008remodel.files.wordpress.com/2008/03/hitchcock_secret_age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676400"/>
            <a:ext cx="3181350" cy="452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 Oriented Modeling</a:t>
            </a:r>
            <a:br>
              <a:rPr lang="en-US" dirty="0" smtClean="0"/>
            </a:br>
            <a:r>
              <a:rPr lang="en-US" sz="1600" dirty="0" smtClean="0"/>
              <a:t>(from Grimm and </a:t>
            </a:r>
            <a:r>
              <a:rPr lang="en-US" sz="1600" dirty="0" err="1" smtClean="0"/>
              <a:t>Railsback</a:t>
            </a:r>
            <a:r>
              <a:rPr lang="en-US" sz="1600" dirty="0" smtClean="0"/>
              <a:t> 2005)</a:t>
            </a:r>
            <a:endParaRPr lang="en-US" sz="1600" dirty="0"/>
          </a:p>
        </p:txBody>
      </p:sp>
      <p:pic>
        <p:nvPicPr>
          <p:cNvPr id="75778" name="Picture 2" descr="http://taos-telecommunity.org/epow/EPOW-Archive/archive_2003/EPOW-031117_files/chameleon_fibonacc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00200"/>
            <a:ext cx="2730627" cy="4589289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581400" y="1752600"/>
            <a:ext cx="4953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800" dirty="0" smtClean="0"/>
              <a:t>Use patterns in nature to guide model structure (scale, resolution, etc…)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Use multiple patterns to eliminate certain model versions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Use patterns to guide model parameterization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ABM example</a:t>
            </a:r>
            <a:endParaRPr lang="en-US" dirty="0"/>
          </a:p>
        </p:txBody>
      </p:sp>
      <p:pic>
        <p:nvPicPr>
          <p:cNvPr id="6" name="talk2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819400" y="2057400"/>
            <a:ext cx="3810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Randomly generated </a:t>
            </a:r>
            <a:r>
              <a:rPr lang="en-US" dirty="0" err="1" smtClean="0"/>
              <a:t>metacommunity</a:t>
            </a:r>
            <a:r>
              <a:rPr lang="en-US" dirty="0" smtClean="0"/>
              <a:t> patches by ABM</a:t>
            </a:r>
            <a:endParaRPr lang="en-US" dirty="0"/>
          </a:p>
        </p:txBody>
      </p:sp>
      <p:pic>
        <p:nvPicPr>
          <p:cNvPr id="139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00250"/>
            <a:ext cx="485775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724400" y="2895600"/>
            <a:ext cx="44597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150 x 150 cell randomly generated</a:t>
            </a:r>
          </a:p>
          <a:p>
            <a:r>
              <a:rPr lang="en-US" dirty="0" err="1" smtClean="0"/>
              <a:t>metacommunity</a:t>
            </a:r>
            <a:r>
              <a:rPr lang="en-US" dirty="0" smtClean="0"/>
              <a:t>, patches are </a:t>
            </a:r>
          </a:p>
          <a:p>
            <a:r>
              <a:rPr lang="en-US" dirty="0" smtClean="0"/>
              <a:t>between 60 and 150 cells of a single resource (patch dynamic), with a minimum buffer of 15 cells. 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Initial state of 200 N1 and N2 and 15 P</a:t>
            </a:r>
          </a:p>
          <a:p>
            <a:r>
              <a:rPr lang="en-US" dirty="0" smtClean="0"/>
              <a:t>all randomly placed on habitat patches.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All models runs had to be 2000 time steps long in order to be analyzed.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Community Assembly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trike="sngStrike" dirty="0" smtClean="0"/>
              <a:t>Single-step assembly &amp; disassembly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Single-step disturbance &amp; community collapse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Species-specific colonization potential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trike="sngStrike" dirty="0" smtClean="0">
                <a:solidFill>
                  <a:schemeClr val="accent6">
                    <a:lumMod val="75000"/>
                  </a:schemeClr>
                </a:solidFill>
              </a:rPr>
              <a:t>Community persistence (= resistance)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Forbidden Combinations &amp; Competition Rules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Overexploitation &amp; Predation Rules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Miscellaneous Assembly Rules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Competition Assembly Rules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en-US" baseline="-25000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is an inferior competitor to N</a:t>
            </a:r>
            <a:r>
              <a:rPr lang="en-US" baseline="-25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en-US" baseline="-25000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is a superior colonizer to N</a:t>
            </a:r>
            <a:r>
              <a:rPr lang="en-US" baseline="-25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trike="sngStrike" dirty="0" smtClean="0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en-US" strike="sngStrike" baseline="-25000" dirty="0" smtClean="0">
                <a:solidFill>
                  <a:schemeClr val="accent2">
                    <a:lumMod val="75000"/>
                  </a:schemeClr>
                </a:solidFill>
              </a:rPr>
              <a:t>1 </a:t>
            </a:r>
            <a:r>
              <a:rPr lang="en-US" strike="sngStrike" dirty="0" smtClean="0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en-US" strike="sngStrike" baseline="-25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strike="sngStrike" dirty="0" smtClean="0">
                <a:solidFill>
                  <a:schemeClr val="accent2">
                    <a:lumMod val="75000"/>
                  </a:schemeClr>
                </a:solidFill>
              </a:rPr>
              <a:t> is a “forbidden combination”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trike="sngStrike" dirty="0" smtClean="0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en-US" strike="sngStrike" baseline="-25000" dirty="0" smtClean="0">
                <a:solidFill>
                  <a:schemeClr val="accent2">
                    <a:lumMod val="75000"/>
                  </a:schemeClr>
                </a:solidFill>
              </a:rPr>
              <a:t>1 </a:t>
            </a:r>
            <a:r>
              <a:rPr lang="en-US" strike="sngStrike" dirty="0" smtClean="0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en-US" strike="sngStrike" baseline="-25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strike="sngStrike" dirty="0" smtClean="0">
                <a:solidFill>
                  <a:schemeClr val="accent2">
                    <a:lumMod val="75000"/>
                  </a:schemeClr>
                </a:solidFill>
              </a:rPr>
              <a:t> collapses to N</a:t>
            </a:r>
            <a:r>
              <a:rPr lang="en-US" strike="sngStrike" baseline="-25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strike="sngStrike" dirty="0" smtClean="0">
                <a:solidFill>
                  <a:schemeClr val="accent2">
                    <a:lumMod val="75000"/>
                  </a:schemeClr>
                </a:solidFill>
              </a:rPr>
              <a:t> or to 0, or adds P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trike="sngStrike" dirty="0" smtClean="0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en-US" strike="sngStrike" baseline="-25000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US" strike="sngStrike" dirty="0" smtClean="0">
                <a:solidFill>
                  <a:schemeClr val="accent2">
                    <a:lumMod val="75000"/>
                  </a:schemeClr>
                </a:solidFill>
              </a:rPr>
              <a:t> cannot invade in the presence of N</a:t>
            </a:r>
            <a:r>
              <a:rPr lang="en-US" strike="sngStrike" baseline="-25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en-US" strike="sngStrike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trike="sngStrike" dirty="0" smtClean="0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en-US" strike="sngStrike" baseline="-25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strike="sngStrike" dirty="0" smtClean="0">
                <a:solidFill>
                  <a:schemeClr val="accent2">
                    <a:lumMod val="75000"/>
                  </a:schemeClr>
                </a:solidFill>
              </a:rPr>
              <a:t> can invade in the presence of N</a:t>
            </a:r>
            <a:r>
              <a:rPr lang="en-US" strike="sngStrike" baseline="-25000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lang="en-US" strike="sngStrike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Predation Assembly Rules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P cannot persist alone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trike="sngStrike" dirty="0" smtClean="0">
                <a:solidFill>
                  <a:schemeClr val="accent4">
                    <a:lumMod val="75000"/>
                  </a:schemeClr>
                </a:solidFill>
              </a:rPr>
              <a:t>P will coexist with N</a:t>
            </a:r>
            <a:r>
              <a:rPr lang="en-US" strike="sngStrike" baseline="-25000" dirty="0" smtClean="0">
                <a:solidFill>
                  <a:schemeClr val="accent4">
                    <a:lumMod val="75000"/>
                  </a:schemeClr>
                </a:solidFill>
              </a:rPr>
              <a:t>1</a:t>
            </a:r>
            <a:r>
              <a:rPr lang="en-US" strike="sngStrike" dirty="0" smtClean="0">
                <a:solidFill>
                  <a:schemeClr val="accent4">
                    <a:lumMod val="75000"/>
                  </a:schemeClr>
                </a:solidFill>
              </a:rPr>
              <a:t> (inferior competitor)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trike="sngStrike" dirty="0" smtClean="0">
                <a:solidFill>
                  <a:schemeClr val="accent4">
                    <a:lumMod val="75000"/>
                  </a:schemeClr>
                </a:solidFill>
              </a:rPr>
              <a:t>P will overexploit N</a:t>
            </a:r>
            <a:r>
              <a:rPr lang="en-US" strike="sngStrike" baseline="-25000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en-US" strike="sngStrike" dirty="0" smtClean="0">
                <a:solidFill>
                  <a:schemeClr val="accent4">
                    <a:lumMod val="75000"/>
                  </a:schemeClr>
                </a:solidFill>
              </a:rPr>
              <a:t> (superior competitor)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trike="sngStrike" dirty="0" smtClean="0">
                <a:solidFill>
                  <a:schemeClr val="accent4">
                    <a:lumMod val="75000"/>
                  </a:schemeClr>
                </a:solidFill>
              </a:rPr>
              <a:t>N</a:t>
            </a:r>
            <a:r>
              <a:rPr lang="en-US" strike="sngStrike" baseline="-25000" dirty="0" smtClean="0">
                <a:solidFill>
                  <a:schemeClr val="accent4">
                    <a:lumMod val="75000"/>
                  </a:schemeClr>
                </a:solidFill>
              </a:rPr>
              <a:t>1</a:t>
            </a:r>
            <a:r>
              <a:rPr lang="en-US" strike="sngStrike" dirty="0" smtClean="0">
                <a:solidFill>
                  <a:schemeClr val="accent4">
                    <a:lumMod val="75000"/>
                  </a:schemeClr>
                </a:solidFill>
              </a:rPr>
              <a:t> can persist with N</a:t>
            </a:r>
            <a:r>
              <a:rPr lang="en-US" strike="sngStrike" baseline="-25000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en-US" strike="sngStrike" dirty="0" smtClean="0">
                <a:solidFill>
                  <a:schemeClr val="accent4">
                    <a:lumMod val="75000"/>
                  </a:schemeClr>
                </a:solidFill>
              </a:rPr>
              <a:t> in the presence of P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P has a higher capture probability, lower handling time and gains more energy from N</a:t>
            </a:r>
            <a:r>
              <a:rPr lang="en-US" baseline="-25000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than N</a:t>
            </a:r>
            <a:r>
              <a:rPr lang="en-US" baseline="-25000" dirty="0" smtClean="0">
                <a:solidFill>
                  <a:schemeClr val="accent4">
                    <a:lumMod val="75000"/>
                  </a:schemeClr>
                </a:solidFill>
              </a:rPr>
              <a:t>1</a:t>
            </a:r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None/>
              <a:defRPr/>
            </a:pPr>
            <a:endParaRPr lang="en-US" strike="sngStrike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Miscellaneous Assembly Rules</a:t>
            </a:r>
          </a:p>
        </p:txBody>
      </p:sp>
      <p:sp>
        <p:nvSpPr>
          <p:cNvPr id="849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Disturbances relatively infrequent (p = 0.006 per time step)</a:t>
            </a:r>
          </a:p>
          <a:p>
            <a:r>
              <a:rPr lang="en-US" dirty="0" smtClean="0"/>
              <a:t>Colonization potential: N</a:t>
            </a:r>
            <a:r>
              <a:rPr lang="en-US" baseline="-25000" dirty="0" smtClean="0"/>
              <a:t>1</a:t>
            </a:r>
            <a:r>
              <a:rPr lang="en-US" dirty="0" smtClean="0"/>
              <a:t> &gt; N</a:t>
            </a:r>
            <a:r>
              <a:rPr lang="en-US" baseline="-25000" dirty="0" smtClean="0"/>
              <a:t>2</a:t>
            </a:r>
            <a:r>
              <a:rPr lang="en-US" dirty="0" smtClean="0"/>
              <a:t> &gt; P</a:t>
            </a:r>
          </a:p>
          <a:p>
            <a:r>
              <a:rPr lang="en-US" strike="sngStrike" dirty="0" smtClean="0"/>
              <a:t>Persistence potential: N</a:t>
            </a:r>
            <a:r>
              <a:rPr lang="en-US" strike="sngStrike" baseline="-25000" dirty="0" smtClean="0"/>
              <a:t>1</a:t>
            </a:r>
            <a:r>
              <a:rPr lang="en-US" strike="sngStrike" dirty="0" smtClean="0"/>
              <a:t> &gt; PN</a:t>
            </a:r>
            <a:r>
              <a:rPr lang="en-US" strike="sngStrike" baseline="-25000" dirty="0" smtClean="0"/>
              <a:t>1</a:t>
            </a:r>
            <a:r>
              <a:rPr lang="en-US" strike="sngStrike" dirty="0" smtClean="0"/>
              <a:t> &gt; N</a:t>
            </a:r>
            <a:r>
              <a:rPr lang="en-US" strike="sngStrike" baseline="-25000" dirty="0" smtClean="0"/>
              <a:t>2</a:t>
            </a:r>
            <a:r>
              <a:rPr lang="en-US" strike="sngStrike" dirty="0" smtClean="0"/>
              <a:t> &gt; PN</a:t>
            </a:r>
            <a:r>
              <a:rPr lang="en-US" strike="sngStrike" baseline="-25000" dirty="0" smtClean="0"/>
              <a:t>2</a:t>
            </a:r>
            <a:r>
              <a:rPr lang="en-US" strike="sngStrike" dirty="0" smtClean="0"/>
              <a:t> &gt; PN</a:t>
            </a:r>
            <a:r>
              <a:rPr lang="en-US" strike="sngStrike" baseline="-25000" dirty="0" smtClean="0"/>
              <a:t>1</a:t>
            </a:r>
            <a:r>
              <a:rPr lang="en-US" strike="sngStrike" dirty="0" smtClean="0"/>
              <a:t>N</a:t>
            </a:r>
            <a:r>
              <a:rPr lang="en-US" strike="sngStrike" baseline="-25000" dirty="0" smtClean="0"/>
              <a:t>2</a:t>
            </a:r>
          </a:p>
          <a:p>
            <a:r>
              <a:rPr lang="en-US" i="1" strike="sngStrike" dirty="0" smtClean="0"/>
              <a:t>Matrix column sums = 1.0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ABM Output</a:t>
            </a:r>
            <a:endParaRPr lang="en-US" dirty="0"/>
          </a:p>
        </p:txBody>
      </p:sp>
      <p:pic>
        <p:nvPicPr>
          <p:cNvPr id="151554" name="Picture 2" descr="G:\Competition_Colonization_IBM\testRuns\Eco_lunch_2009_Success\run-4\trial_4\markovsol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200150"/>
            <a:ext cx="7543800" cy="56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ABM Output</a:t>
            </a:r>
            <a:endParaRPr lang="en-US" dirty="0"/>
          </a:p>
        </p:txBody>
      </p:sp>
      <p:pic>
        <p:nvPicPr>
          <p:cNvPr id="152578" name="Picture 2" descr="G:\Competition_Colonization_IBM\testRuns\Eco_lunch_2009_Success\run-4\trial_4\markovpatc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200150"/>
            <a:ext cx="7543800" cy="56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229600" cy="4648200"/>
          </a:xfrm>
        </p:spPr>
        <p:txBody>
          <a:bodyPr/>
          <a:lstStyle/>
          <a:p>
            <a:r>
              <a:rPr lang="en-US" dirty="0" smtClean="0"/>
              <a:t>To use community assembly rules to construct a Markov matrix model and an Agent based model (ABM) of a generalized </a:t>
            </a:r>
            <a:r>
              <a:rPr lang="en-US" dirty="0" err="1" smtClean="0"/>
              <a:t>metacommunity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Compare two different methods for modeling </a:t>
            </a:r>
            <a:r>
              <a:rPr lang="en-US" dirty="0" err="1" smtClean="0"/>
              <a:t>metacommunities</a:t>
            </a:r>
            <a:r>
              <a:rPr lang="en-US" dirty="0" smtClean="0"/>
              <a:t> to empirical data to assess their performance.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ABM community frequency output</a:t>
            </a:r>
            <a:endParaRPr lang="en-US" dirty="0"/>
          </a:p>
        </p:txBody>
      </p:sp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00250"/>
            <a:ext cx="64770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304761" y="3733800"/>
            <a:ext cx="28392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average occupancy  for all patches of 12 runs of a 25 patch </a:t>
            </a:r>
            <a:r>
              <a:rPr lang="en-US" dirty="0" err="1" smtClean="0"/>
              <a:t>metacommunity</a:t>
            </a:r>
            <a:r>
              <a:rPr lang="en-US" dirty="0" smtClean="0"/>
              <a:t> for 2000 times-steps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Model Predictions</a:t>
            </a: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752600"/>
            <a:ext cx="809625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rot="16200000" flipH="1">
            <a:off x="1257300" y="4381500"/>
            <a:ext cx="609600" cy="228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H="1">
            <a:off x="2857500" y="3086100"/>
            <a:ext cx="609600" cy="228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H="1">
            <a:off x="6134100" y="4152900"/>
            <a:ext cx="609600" cy="228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2438400" y="4800600"/>
            <a:ext cx="533400" cy="2286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1676400" y="4495800"/>
            <a:ext cx="533400" cy="2286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poor fit? – Markov models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752600"/>
            <a:ext cx="809625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1905000" y="3505200"/>
            <a:ext cx="1143000" cy="2667000"/>
          </a:xfrm>
          <a:prstGeom prst="ellipse">
            <a:avLst/>
          </a:prstGeom>
          <a:solidFill>
            <a:schemeClr val="accent2">
              <a:alpha val="41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410200" y="4343400"/>
            <a:ext cx="838200" cy="1828800"/>
          </a:xfrm>
          <a:prstGeom prst="ellipse">
            <a:avLst/>
          </a:prstGeom>
          <a:solidFill>
            <a:schemeClr val="accent2">
              <a:alpha val="41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362200" y="1905000"/>
            <a:ext cx="64379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High colonization and resistance probabilities </a:t>
            </a:r>
          </a:p>
          <a:p>
            <a:r>
              <a:rPr lang="en-US" sz="2400" dirty="0" smtClean="0"/>
              <a:t>dictated by assembly rules</a:t>
            </a:r>
            <a:endParaRPr lang="en-US" sz="2400" dirty="0"/>
          </a:p>
        </p:txBody>
      </p:sp>
      <p:sp>
        <p:nvSpPr>
          <p:cNvPr id="11" name="Oval 10"/>
          <p:cNvSpPr/>
          <p:nvPr/>
        </p:nvSpPr>
        <p:spPr>
          <a:xfrm>
            <a:off x="3657600" y="4419600"/>
            <a:ext cx="990600" cy="1676400"/>
          </a:xfrm>
          <a:prstGeom prst="ellipse">
            <a:avLst/>
          </a:prstGeom>
          <a:solidFill>
            <a:schemeClr val="accent2">
              <a:alpha val="41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495800" y="2514600"/>
            <a:ext cx="990600" cy="3657600"/>
          </a:xfrm>
          <a:prstGeom prst="ellipse">
            <a:avLst/>
          </a:prstGeom>
          <a:solidFill>
            <a:schemeClr val="accent2">
              <a:alpha val="41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90600" y="1524000"/>
            <a:ext cx="7858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“Forbidden combinations”, and low predator colonization</a:t>
            </a:r>
            <a:endParaRPr lang="en-US" sz="2400" dirty="0"/>
          </a:p>
        </p:txBody>
      </p:sp>
      <p:sp>
        <p:nvSpPr>
          <p:cNvPr id="14" name="Oval 13"/>
          <p:cNvSpPr/>
          <p:nvPr/>
        </p:nvSpPr>
        <p:spPr>
          <a:xfrm>
            <a:off x="6934200" y="2209800"/>
            <a:ext cx="1143000" cy="4038600"/>
          </a:xfrm>
          <a:prstGeom prst="ellipse">
            <a:avLst/>
          </a:prstGeom>
          <a:solidFill>
            <a:schemeClr val="accent2">
              <a:alpha val="41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1" grpId="0" animBg="1"/>
      <p:bldP spid="12" grpId="0" animBg="1"/>
      <p:bldP spid="13" grpId="0"/>
      <p:bldP spid="1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poor fit? – ABM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752600"/>
            <a:ext cx="809625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2743200" y="3429000"/>
            <a:ext cx="1143000" cy="2667000"/>
          </a:xfrm>
          <a:prstGeom prst="ellipse">
            <a:avLst/>
          </a:prstGeom>
          <a:solidFill>
            <a:schemeClr val="accent4">
              <a:alpha val="41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410200" y="4343400"/>
            <a:ext cx="838200" cy="1828800"/>
          </a:xfrm>
          <a:prstGeom prst="ellipse">
            <a:avLst/>
          </a:prstGeom>
          <a:solidFill>
            <a:schemeClr val="accent4">
              <a:alpha val="41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1371600"/>
            <a:ext cx="63129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Species constantly dispersing from predator free </a:t>
            </a:r>
          </a:p>
          <a:p>
            <a:r>
              <a:rPr lang="en-US" sz="2000" dirty="0" smtClean="0"/>
              <a:t>source habitats allowing rapid colonization of habitats,</a:t>
            </a:r>
          </a:p>
          <a:p>
            <a:r>
              <a:rPr lang="en-US" sz="2000" dirty="0" smtClean="0"/>
              <a:t>and rare </a:t>
            </a:r>
            <a:r>
              <a:rPr lang="en-US" sz="2000" dirty="0" err="1" smtClean="0"/>
              <a:t>occurence</a:t>
            </a:r>
            <a:r>
              <a:rPr lang="en-US" sz="2000" dirty="0" smtClean="0"/>
              <a:t> of single species patches</a:t>
            </a:r>
          </a:p>
        </p:txBody>
      </p:sp>
      <p:sp>
        <p:nvSpPr>
          <p:cNvPr id="11" name="Oval 10"/>
          <p:cNvSpPr/>
          <p:nvPr/>
        </p:nvSpPr>
        <p:spPr>
          <a:xfrm>
            <a:off x="3657600" y="4419600"/>
            <a:ext cx="990600" cy="1676400"/>
          </a:xfrm>
          <a:prstGeom prst="ellipse">
            <a:avLst/>
          </a:prstGeom>
          <a:solidFill>
            <a:schemeClr val="accent4">
              <a:alpha val="41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495800" y="2514600"/>
            <a:ext cx="990600" cy="3657600"/>
          </a:xfrm>
          <a:prstGeom prst="ellipse">
            <a:avLst/>
          </a:prstGeom>
          <a:solidFill>
            <a:schemeClr val="accent4">
              <a:alpha val="41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90600" y="1524000"/>
            <a:ext cx="7082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Predators disperse after a patch is totally exploited</a:t>
            </a:r>
            <a:endParaRPr lang="en-US" sz="2400" dirty="0"/>
          </a:p>
        </p:txBody>
      </p:sp>
      <p:sp>
        <p:nvSpPr>
          <p:cNvPr id="14" name="Oval 13"/>
          <p:cNvSpPr/>
          <p:nvPr/>
        </p:nvSpPr>
        <p:spPr>
          <a:xfrm>
            <a:off x="6934200" y="2209800"/>
            <a:ext cx="1143000" cy="4038600"/>
          </a:xfrm>
          <a:prstGeom prst="ellipse">
            <a:avLst/>
          </a:prstGeom>
          <a:solidFill>
            <a:schemeClr val="accent4">
              <a:alpha val="41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172200" y="4343400"/>
            <a:ext cx="990600" cy="1905000"/>
          </a:xfrm>
          <a:prstGeom prst="ellipse">
            <a:avLst/>
          </a:prstGeom>
          <a:solidFill>
            <a:schemeClr val="accent4">
              <a:alpha val="41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1" grpId="0" animBg="1"/>
      <p:bldP spid="12" grpId="0" animBg="1"/>
      <p:bldP spid="13" grpId="0"/>
      <p:bldP spid="14" grpId="0" animBg="1"/>
      <p:bldP spid="18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Metacommunity</a:t>
            </a:r>
            <a:r>
              <a:rPr lang="en-US" dirty="0" smtClean="0"/>
              <a:t> dynamics of tree hole </a:t>
            </a:r>
            <a:r>
              <a:rPr lang="en-US" dirty="0" err="1" smtClean="0"/>
              <a:t>mosquitos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286000"/>
            <a:ext cx="4419600" cy="285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3276600" y="5934075"/>
            <a:ext cx="5867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Ellis, A. M., L. P. </a:t>
            </a:r>
            <a:r>
              <a:rPr lang="en-US" dirty="0" err="1">
                <a:latin typeface="Calibri" pitchFamily="34" charset="0"/>
              </a:rPr>
              <a:t>Lounibos</a:t>
            </a:r>
            <a:r>
              <a:rPr lang="en-US" dirty="0">
                <a:latin typeface="Calibri" pitchFamily="34" charset="0"/>
              </a:rPr>
              <a:t>, and M. </a:t>
            </a:r>
            <a:r>
              <a:rPr lang="en-US" dirty="0" err="1">
                <a:latin typeface="Calibri" pitchFamily="34" charset="0"/>
              </a:rPr>
              <a:t>Holyoak</a:t>
            </a:r>
            <a:r>
              <a:rPr lang="en-US" dirty="0">
                <a:latin typeface="Calibri" pitchFamily="34" charset="0"/>
              </a:rPr>
              <a:t>. 2006. Evaluating the long-term </a:t>
            </a:r>
            <a:r>
              <a:rPr lang="en-US" dirty="0" err="1">
                <a:latin typeface="Calibri" pitchFamily="34" charset="0"/>
              </a:rPr>
              <a:t>metacommunity</a:t>
            </a:r>
            <a:r>
              <a:rPr lang="en-US" dirty="0">
                <a:latin typeface="Calibri" pitchFamily="34" charset="0"/>
              </a:rPr>
              <a:t> dynamics of tree hole mosquitoes. Ecology 87: 2582-2590.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2743200"/>
            <a:ext cx="39867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Ellis et al found elements of  life history trade offs, but also strong correlations between species and habitat, indicating species-sorting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each model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1397000"/>
          <a:ext cx="9144000" cy="5461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45801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Markov matrix</a:t>
                      </a:r>
                      <a:r>
                        <a:rPr lang="en-US" sz="2000" baseline="0" dirty="0" smtClean="0"/>
                        <a:t> models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Agent</a:t>
                      </a:r>
                      <a:r>
                        <a:rPr lang="en-US" sz="2000" baseline="0" dirty="0" smtClean="0"/>
                        <a:t> based models</a:t>
                      </a:r>
                      <a:endParaRPr lang="en-US" sz="2000" dirty="0"/>
                    </a:p>
                  </a:txBody>
                  <a:tcPr/>
                </a:tc>
              </a:tr>
              <a:tr h="116266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Easy</a:t>
                      </a:r>
                      <a:r>
                        <a:rPr lang="en-US" sz="2000" baseline="0" dirty="0" smtClean="0"/>
                        <a:t> to parameterize with empirical data because there are few parameters to be estimated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Can</a:t>
                      </a:r>
                      <a:r>
                        <a:rPr lang="en-US" sz="2000" baseline="0" dirty="0" smtClean="0"/>
                        <a:t> simulate very specific elements of ecological systems, species biology and spatial arrangements, </a:t>
                      </a:r>
                      <a:endParaRPr lang="en-US" sz="2000" dirty="0"/>
                    </a:p>
                  </a:txBody>
                  <a:tcPr/>
                </a:tc>
              </a:tr>
              <a:tr h="116266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Easy</a:t>
                      </a:r>
                      <a:r>
                        <a:rPr lang="en-US" sz="2000" baseline="0" dirty="0" smtClean="0"/>
                        <a:t> to construct and don’t require very much computational power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Can be</a:t>
                      </a:r>
                      <a:r>
                        <a:rPr lang="en-US" sz="2000" baseline="0" dirty="0" smtClean="0"/>
                        <a:t> used to explicitly test mechanisms of coexistence such as </a:t>
                      </a:r>
                      <a:r>
                        <a:rPr lang="en-US" sz="2000" baseline="0" dirty="0" err="1" smtClean="0"/>
                        <a:t>metacommunity</a:t>
                      </a:r>
                      <a:r>
                        <a:rPr lang="en-US" sz="2000" baseline="0" dirty="0" smtClean="0"/>
                        <a:t> models (e.g. patch-dynamics)</a:t>
                      </a:r>
                      <a:endParaRPr lang="en-US" sz="2000" dirty="0"/>
                    </a:p>
                  </a:txBody>
                  <a:tcPr/>
                </a:tc>
              </a:tr>
              <a:tr h="116266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Have</a:t>
                      </a:r>
                      <a:r>
                        <a:rPr lang="en-US" sz="2000" baseline="0" dirty="0" smtClean="0"/>
                        <a:t> well defined mathematical properties  from stage based models (e. g. elasticity and sensitivity analysis 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Allow for the emergence</a:t>
                      </a:r>
                      <a:r>
                        <a:rPr lang="en-US" sz="2000" baseline="0" dirty="0" smtClean="0"/>
                        <a:t> of unexpected system level behavior</a:t>
                      </a:r>
                      <a:endParaRPr lang="en-US" sz="2000" dirty="0"/>
                    </a:p>
                  </a:txBody>
                  <a:tcPr/>
                </a:tc>
              </a:tr>
              <a:tr h="151498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Good at making</a:t>
                      </a:r>
                      <a:r>
                        <a:rPr lang="en-US" sz="2000" baseline="0" dirty="0" smtClean="0"/>
                        <a:t> predictions for simple future scenarios such as the introduction or extinction of a species to the </a:t>
                      </a:r>
                      <a:r>
                        <a:rPr lang="en-US" sz="2000" baseline="0" dirty="0" err="1" smtClean="0"/>
                        <a:t>metacommunity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Good</a:t>
                      </a:r>
                      <a:r>
                        <a:rPr lang="en-US" sz="2000" baseline="0" dirty="0" smtClean="0"/>
                        <a:t> at</a:t>
                      </a:r>
                      <a:r>
                        <a:rPr lang="en-US" sz="2000" dirty="0" smtClean="0"/>
                        <a:t> making predictions for both simple and </a:t>
                      </a:r>
                      <a:r>
                        <a:rPr lang="en-US" sz="2000" baseline="0" dirty="0" smtClean="0"/>
                        <a:t>complex future scenarios .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 of each model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1397000"/>
          <a:ext cx="9144000" cy="5461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72000"/>
                <a:gridCol w="4572000"/>
              </a:tblGrid>
              <a:tr h="45605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Markov matrix</a:t>
                      </a:r>
                      <a:r>
                        <a:rPr lang="en-US" sz="2000" baseline="0" dirty="0" smtClean="0"/>
                        <a:t> models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Agent</a:t>
                      </a:r>
                      <a:r>
                        <a:rPr lang="en-US" sz="2000" baseline="0" dirty="0" smtClean="0"/>
                        <a:t> based models</a:t>
                      </a:r>
                      <a:endParaRPr lang="en-US" sz="2000" dirty="0"/>
                    </a:p>
                  </a:txBody>
                  <a:tcPr/>
                </a:tc>
              </a:tr>
              <a:tr h="118107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Models</a:t>
                      </a:r>
                      <a:r>
                        <a:rPr lang="en-US" sz="2000" baseline="0" dirty="0" smtClean="0"/>
                        <a:t> can be circular,  using data to parameterize could be uninformative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Can be difficult to write,  require a reasonable amount of programming</a:t>
                      </a:r>
                      <a:r>
                        <a:rPr lang="en-US" sz="2000" baseline="0" dirty="0" smtClean="0"/>
                        <a:t> background</a:t>
                      </a:r>
                      <a:endParaRPr lang="en-US" sz="2000" dirty="0"/>
                    </a:p>
                  </a:txBody>
                  <a:tcPr/>
                </a:tc>
              </a:tr>
              <a:tr h="115768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Non-spatially</a:t>
                      </a:r>
                      <a:r>
                        <a:rPr lang="en-US" sz="2000" baseline="0" dirty="0" smtClean="0"/>
                        <a:t> explicit and assume only one method of colonization: island-mainland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Are computationally</a:t>
                      </a:r>
                      <a:r>
                        <a:rPr lang="en-US" sz="2000" baseline="0" dirty="0" smtClean="0"/>
                        <a:t> intensive, and cost money to be run on large computer clusters</a:t>
                      </a:r>
                      <a:endParaRPr lang="en-US" sz="2000" dirty="0"/>
                    </a:p>
                  </a:txBody>
                  <a:tcPr/>
                </a:tc>
              </a:tr>
              <a:tr h="150849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Not</a:t>
                      </a:r>
                      <a:r>
                        <a:rPr lang="en-US" sz="2000" baseline="0" dirty="0" smtClean="0"/>
                        <a:t> mechanistically informative.  All processes (fecundity, recruitment, competition etc…)  compounded into a single  transition probability.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Produce massive amounts of data that can be hard to interpret and process.</a:t>
                      </a:r>
                      <a:endParaRPr lang="en-US" sz="2000" dirty="0"/>
                    </a:p>
                  </a:txBody>
                  <a:tcPr/>
                </a:tc>
              </a:tr>
              <a:tr h="115768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Difficult to </a:t>
                      </a:r>
                      <a:r>
                        <a:rPr lang="en-US" sz="2000" dirty="0" err="1" smtClean="0"/>
                        <a:t>parameretize</a:t>
                      </a:r>
                      <a:r>
                        <a:rPr lang="en-US" sz="2000" baseline="0" dirty="0" smtClean="0"/>
                        <a:t> for  non-sessile organisms.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Require lots of in</a:t>
                      </a:r>
                      <a:r>
                        <a:rPr lang="en-US" sz="2000" baseline="0" dirty="0" smtClean="0"/>
                        <a:t> depth knowledge about the individual properties of all aspects of a community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thoughts…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800600"/>
          </a:xfrm>
        </p:spPr>
        <p:txBody>
          <a:bodyPr/>
          <a:lstStyle/>
          <a:p>
            <a:r>
              <a:rPr lang="en-US" sz="2800" dirty="0" smtClean="0"/>
              <a:t>Models constructed using simple assembly rules just don’t cut it.</a:t>
            </a:r>
          </a:p>
          <a:p>
            <a:pPr lvl="1"/>
            <a:r>
              <a:rPr lang="en-US" sz="2000" dirty="0" smtClean="0"/>
              <a:t>Need to </a:t>
            </a:r>
            <a:r>
              <a:rPr lang="en-US" sz="2000" dirty="0" err="1" smtClean="0"/>
              <a:t>parameretized</a:t>
            </a:r>
            <a:r>
              <a:rPr lang="en-US" sz="2000" dirty="0" smtClean="0"/>
              <a:t> with actual data or have a more complicated set of assumptions built in.</a:t>
            </a:r>
            <a:r>
              <a:rPr lang="en-US" sz="2400" dirty="0" smtClean="0"/>
              <a:t> </a:t>
            </a:r>
          </a:p>
          <a:p>
            <a:r>
              <a:rPr lang="en-US" sz="2800" dirty="0" smtClean="0"/>
              <a:t>Using similar assembly rules,  Markov models and ABM’s produce different outcomes.</a:t>
            </a:r>
          </a:p>
          <a:p>
            <a:pPr lvl="1"/>
            <a:r>
              <a:rPr lang="en-US" sz="2000" dirty="0" smtClean="0"/>
              <a:t>Differences in how space and time are treated</a:t>
            </a:r>
          </a:p>
          <a:p>
            <a:pPr lvl="1"/>
            <a:r>
              <a:rPr lang="en-US" sz="2000" dirty="0" smtClean="0"/>
              <a:t>Differences in model assumptions (e.g. </a:t>
            </a:r>
            <a:r>
              <a:rPr lang="en-US" sz="2000" smtClean="0"/>
              <a:t>colonization)</a:t>
            </a:r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pPr marL="411163" lvl="1" indent="-411163">
              <a:buFont typeface="Arial" pitchFamily="34" charset="0"/>
              <a:buChar char="•"/>
            </a:pPr>
            <a:r>
              <a:rPr lang="en-US" dirty="0" smtClean="0"/>
              <a:t>Given model differences, modelers should choose the right method for their purpose 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600200" y="1600200"/>
            <a:ext cx="61722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i="1" dirty="0" smtClean="0">
                <a:latin typeface="Calibri" pitchFamily="34" charset="0"/>
              </a:rPr>
              <a:t>Markov matrix modeling</a:t>
            </a:r>
          </a:p>
          <a:p>
            <a:r>
              <a:rPr lang="en-US" sz="2400" dirty="0" smtClean="0">
                <a:latin typeface="Calibri" pitchFamily="34" charset="0"/>
              </a:rPr>
              <a:t>Nicholas J. </a:t>
            </a:r>
            <a:r>
              <a:rPr lang="en-US" sz="2400" dirty="0" err="1" smtClean="0">
                <a:latin typeface="Calibri" pitchFamily="34" charset="0"/>
              </a:rPr>
              <a:t>Gotelli</a:t>
            </a:r>
            <a:r>
              <a:rPr lang="en-US" sz="2400" dirty="0" smtClean="0">
                <a:latin typeface="Calibri" pitchFamily="34" charset="0"/>
              </a:rPr>
              <a:t> – University of Vermont</a:t>
            </a:r>
          </a:p>
          <a:p>
            <a:endParaRPr lang="en-US" sz="2400" i="1" dirty="0" smtClean="0">
              <a:latin typeface="Calibri" pitchFamily="34" charset="0"/>
            </a:endParaRPr>
          </a:p>
          <a:p>
            <a:r>
              <a:rPr lang="en-US" sz="2400" i="1" dirty="0" smtClean="0">
                <a:latin typeface="Calibri" pitchFamily="34" charset="0"/>
              </a:rPr>
              <a:t>Mosquito data</a:t>
            </a:r>
          </a:p>
          <a:p>
            <a:r>
              <a:rPr lang="en-US" sz="2400" dirty="0" smtClean="0">
                <a:latin typeface="Calibri" pitchFamily="34" charset="0"/>
              </a:rPr>
              <a:t>Phil </a:t>
            </a:r>
            <a:r>
              <a:rPr lang="en-US" sz="2400" dirty="0" err="1" smtClean="0">
                <a:latin typeface="Calibri" pitchFamily="34" charset="0"/>
              </a:rPr>
              <a:t>Lounibos</a:t>
            </a:r>
            <a:r>
              <a:rPr lang="en-US" sz="2400" dirty="0" smtClean="0">
                <a:latin typeface="Calibri" pitchFamily="34" charset="0"/>
              </a:rPr>
              <a:t> – Florida Medical Entomology Lab</a:t>
            </a:r>
          </a:p>
          <a:p>
            <a:r>
              <a:rPr lang="en-US" sz="2400" dirty="0" smtClean="0">
                <a:latin typeface="Calibri" pitchFamily="34" charset="0"/>
              </a:rPr>
              <a:t>Alicia Ellis -  University of California – Davis</a:t>
            </a:r>
          </a:p>
          <a:p>
            <a:endParaRPr lang="en-US" sz="2400" i="1" dirty="0" smtClean="0">
              <a:latin typeface="Calibri" pitchFamily="34" charset="0"/>
            </a:endParaRPr>
          </a:p>
          <a:p>
            <a:r>
              <a:rPr lang="en-US" sz="2400" i="1" dirty="0" smtClean="0">
                <a:latin typeface="Calibri" pitchFamily="34" charset="0"/>
              </a:rPr>
              <a:t>Computing resources</a:t>
            </a:r>
          </a:p>
          <a:p>
            <a:r>
              <a:rPr lang="en-US" sz="2400" dirty="0" smtClean="0">
                <a:latin typeface="Calibri" pitchFamily="34" charset="0"/>
              </a:rPr>
              <a:t>James Vincent – University of Vermont</a:t>
            </a:r>
          </a:p>
          <a:p>
            <a:r>
              <a:rPr lang="en-US" sz="2400" dirty="0" smtClean="0">
                <a:latin typeface="Calibri" pitchFamily="34" charset="0"/>
              </a:rPr>
              <a:t>Vermont Advanced Computing Center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r>
              <a:rPr lang="en-US" sz="2400" i="1" dirty="0" smtClean="0">
                <a:latin typeface="Calibri" pitchFamily="34" charset="0"/>
              </a:rPr>
              <a:t>Funding</a:t>
            </a:r>
          </a:p>
          <a:p>
            <a:r>
              <a:rPr lang="en-US" sz="2400" dirty="0" smtClean="0">
                <a:latin typeface="Calibri" pitchFamily="34" charset="0"/>
              </a:rPr>
              <a:t>Vermont </a:t>
            </a:r>
            <a:r>
              <a:rPr lang="en-US" sz="2400" dirty="0" err="1" smtClean="0">
                <a:latin typeface="Calibri" pitchFamily="34" charset="0"/>
              </a:rPr>
              <a:t>EPSCoR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ABM Output</a:t>
            </a:r>
            <a:endParaRPr lang="en-US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14600" y="1295400"/>
            <a:ext cx="4495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Influence of patch size on time spent in a community state 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154627" name="Picture 3" descr="G:\Competition_Colonization_IBM\testRuns\Eco_lunch_2009_Success\run-4\trial_5\patchsiz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34132"/>
            <a:ext cx="9144000" cy="52238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How do species coexist?</a:t>
            </a:r>
            <a:endParaRPr lang="en-US" dirty="0"/>
          </a:p>
        </p:txBody>
      </p:sp>
      <p:pic>
        <p:nvPicPr>
          <p:cNvPr id="3076" name="Picture 4" descr="http://1.bp.blogspot.com/_xwE0rBDpg1Y/SDlkuPRFHAI/AAAAAAAABK8/u14sOhn3lQM/s400/hugging-tiger-orangutan-pho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2819400"/>
            <a:ext cx="3810000" cy="2552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ABM Parameterization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09600" y="1371600"/>
          <a:ext cx="7696199" cy="5009395"/>
        </p:xfrm>
        <a:graphic>
          <a:graphicData uri="http://schemas.openxmlformats.org/drawingml/2006/table">
            <a:tbl>
              <a:tblPr/>
              <a:tblGrid>
                <a:gridCol w="1167923"/>
                <a:gridCol w="893119"/>
                <a:gridCol w="493041"/>
                <a:gridCol w="468779"/>
                <a:gridCol w="2768335"/>
                <a:gridCol w="746216"/>
                <a:gridCol w="579393"/>
                <a:gridCol w="579393"/>
              </a:tblGrid>
              <a:tr h="90159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Model Element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Parameter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Parameter Type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Parameter Value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37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Global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X-dimension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Scalar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4187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 Dimension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Scalar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187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187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Patch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Patch Number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Scalar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187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Patch size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Uniform integer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(60,150)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187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Buffer distance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Scalar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187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Maximum energy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Scalar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187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Regrowth rate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299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Occupied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05" marR="7105" marT="710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Fraction of Max. energy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944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Empty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05" marR="7105" marT="710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Fraction of occupied rate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05" marR="7105" marT="7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187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Catastrophe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Scalar probability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0.008</a:t>
                      </a:r>
                    </a:p>
                  </a:txBody>
                  <a:tcPr marL="7105" marR="7105" marT="7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105" marR="7105" marT="710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ABM Parameterization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85799" y="1219194"/>
          <a:ext cx="7550197" cy="5334006"/>
        </p:xfrm>
        <a:graphic>
          <a:graphicData uri="http://schemas.openxmlformats.org/drawingml/2006/table">
            <a:tbl>
              <a:tblPr/>
              <a:tblGrid>
                <a:gridCol w="1496459"/>
                <a:gridCol w="501431"/>
                <a:gridCol w="1339761"/>
                <a:gridCol w="1681884"/>
                <a:gridCol w="830496"/>
                <a:gridCol w="955854"/>
                <a:gridCol w="744312"/>
              </a:tblGrid>
              <a:tr h="260786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Model Element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Parameter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Parameter Type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Parameter Value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21" marR="6021" marT="602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786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Animals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21" marR="6021" marT="602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N1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N2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786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Body size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Scalar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9782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Capture failure cost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Uniform fraction of current energy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782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Capture difficulty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Uniform probability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(0.5,0.53)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(0.6,0.63)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782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Competition rate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Uniform fraction of feeding rate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(1,1)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(0,0.2)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786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Conversion energy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Gamma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(37,3)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(63,3)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786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Dispersal distance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Gamma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(20,1)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(27,2)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(20,1.6)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782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Dispersal penalty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Uniform fraction of current energy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786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Feeding Rate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Uniform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(5,6)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(5,6)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786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Handling time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Uniform integer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(8,10)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(4,7)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786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Life span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Scalar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782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Movement cost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Uniform fraction of current energy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.9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.9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.92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786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Reproduction cost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Scalar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782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Reproduction energy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Scalar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6021" marR="6021" marT="6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ABM Model Schedule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81000" y="1724525"/>
          <a:ext cx="8229600" cy="5133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3724"/>
                <a:gridCol w="4445876"/>
              </a:tblGrid>
              <a:tr h="79488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Time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t</a:t>
                      </a:r>
                    </a:p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Individuals move on their patch</a:t>
                      </a:r>
                    </a:p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86210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N1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and N2 Compete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Patches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regrow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86210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Predation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Individual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d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eath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occurs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86210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Extinction/Catastrophe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Reproduction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86210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N1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and N2 Feed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Ageing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86210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All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individuals disperse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Time t + 1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 rot="5400000">
            <a:off x="2057400" y="2362200"/>
            <a:ext cx="457200" cy="158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1981994" y="5790406"/>
            <a:ext cx="457200" cy="158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1981994" y="3961606"/>
            <a:ext cx="457200" cy="158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1981994" y="4952206"/>
            <a:ext cx="457200" cy="158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1981994" y="3199606"/>
            <a:ext cx="457200" cy="158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6096794" y="2361406"/>
            <a:ext cx="457200" cy="158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6096794" y="3199606"/>
            <a:ext cx="457200" cy="158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6096794" y="4114006"/>
            <a:ext cx="457200" cy="158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6096794" y="4876006"/>
            <a:ext cx="457200" cy="158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6096794" y="5790406"/>
            <a:ext cx="457200" cy="158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2553494" y="3772694"/>
            <a:ext cx="3657600" cy="989012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models</a:t>
            </a:r>
            <a:endParaRPr lang="en-US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838201" y="3161638"/>
          <a:ext cx="2819399" cy="876962"/>
        </p:xfrm>
        <a:graphic>
          <a:graphicData uri="http://schemas.openxmlformats.org/presentationml/2006/ole">
            <p:oleObj spid="_x0000_s150530" name="Equation" r:id="rId4" imgW="1485720" imgH="482400" progId="Equation.3">
              <p:embed/>
            </p:oleObj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762000" y="4267200"/>
          <a:ext cx="2909918" cy="921806"/>
        </p:xfrm>
        <a:graphic>
          <a:graphicData uri="http://schemas.openxmlformats.org/presentationml/2006/ole">
            <p:oleObj spid="_x0000_s150531" name="Equation" r:id="rId5" imgW="1523880" imgH="482400" progId="Equation.3">
              <p:embed/>
            </p:oleObj>
          </a:graphicData>
        </a:graphic>
      </p:graphicFrame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" y="2667000"/>
            <a:ext cx="2895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err="1">
                <a:latin typeface="Calibri" pitchFamily="34" charset="0"/>
              </a:rPr>
              <a:t>Lotka-Volterra</a:t>
            </a:r>
            <a:r>
              <a:rPr lang="en-US" sz="1400" dirty="0">
                <a:latin typeface="Calibri" pitchFamily="34" charset="0"/>
              </a:rPr>
              <a:t> Competition Model</a:t>
            </a: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4953001" y="3810000"/>
            <a:ext cx="21336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019800" y="4876800"/>
            <a:ext cx="2362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H="1">
            <a:off x="5486400" y="3429000"/>
            <a:ext cx="1981200" cy="914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19800" y="4038600"/>
            <a:ext cx="2057400" cy="83820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9"/>
          <p:cNvSpPr txBox="1">
            <a:spLocks noChangeArrowheads="1"/>
          </p:cNvSpPr>
          <p:nvPr/>
        </p:nvSpPr>
        <p:spPr bwMode="auto">
          <a:xfrm>
            <a:off x="6934200" y="5257800"/>
            <a:ext cx="450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N1</a:t>
            </a:r>
          </a:p>
        </p:txBody>
      </p:sp>
      <p:sp>
        <p:nvSpPr>
          <p:cNvPr id="12" name="TextBox 20"/>
          <p:cNvSpPr txBox="1">
            <a:spLocks noChangeArrowheads="1"/>
          </p:cNvSpPr>
          <p:nvPr/>
        </p:nvSpPr>
        <p:spPr bwMode="auto">
          <a:xfrm>
            <a:off x="5029200" y="3733800"/>
            <a:ext cx="450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N2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16200000" flipH="1">
            <a:off x="6027737" y="3695701"/>
            <a:ext cx="517525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6248400" y="4419600"/>
            <a:ext cx="3048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6873875" y="4511675"/>
            <a:ext cx="5334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V="1">
            <a:off x="6858000" y="3581400"/>
            <a:ext cx="6858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7" name="TextBox 4"/>
          <p:cNvSpPr txBox="1">
            <a:spLocks noChangeArrowheads="1"/>
          </p:cNvSpPr>
          <p:nvPr/>
        </p:nvSpPr>
        <p:spPr bwMode="auto">
          <a:xfrm>
            <a:off x="2514600" y="1143000"/>
            <a:ext cx="4495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and their multispecies expansions (</a:t>
            </a:r>
            <a:r>
              <a:rPr lang="en-US" sz="1400" dirty="0" err="1" smtClean="0">
                <a:latin typeface="Calibri" pitchFamily="34" charset="0"/>
              </a:rPr>
              <a:t>eg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</a:rPr>
              <a:t>Chesson</a:t>
            </a:r>
            <a:r>
              <a:rPr lang="en-US" sz="1400" dirty="0" smtClean="0">
                <a:latin typeface="Calibri" pitchFamily="34" charset="0"/>
              </a:rPr>
              <a:t> 1994)</a:t>
            </a:r>
            <a:endParaRPr lang="en-US" sz="1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models</a:t>
            </a:r>
            <a:endParaRPr lang="en-US" dirty="0"/>
          </a:p>
        </p:txBody>
      </p:sp>
      <p:sp>
        <p:nvSpPr>
          <p:cNvPr id="27" name="TextBox 4"/>
          <p:cNvSpPr txBox="1">
            <a:spLocks noChangeArrowheads="1"/>
          </p:cNvSpPr>
          <p:nvPr/>
        </p:nvSpPr>
        <p:spPr bwMode="auto">
          <a:xfrm>
            <a:off x="2514600" y="1143000"/>
            <a:ext cx="4495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and their multispecies expansions (</a:t>
            </a:r>
            <a:r>
              <a:rPr lang="en-US" sz="1400" dirty="0" err="1" smtClean="0">
                <a:latin typeface="Calibri" pitchFamily="34" charset="0"/>
              </a:rPr>
              <a:t>eg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</a:rPr>
              <a:t>Chesson</a:t>
            </a:r>
            <a:r>
              <a:rPr lang="en-US" sz="1400" dirty="0" smtClean="0">
                <a:latin typeface="Calibri" pitchFamily="34" charset="0"/>
              </a:rPr>
              <a:t> 1994)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019800" y="3048000"/>
            <a:ext cx="1828800" cy="1219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4609306" y="3696493"/>
            <a:ext cx="2057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638800" y="4724400"/>
            <a:ext cx="25908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638800" y="3657600"/>
            <a:ext cx="2667000" cy="3175"/>
          </a:xfrm>
          <a:prstGeom prst="line">
            <a:avLst/>
          </a:prstGeom>
          <a:ln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5904706" y="3696493"/>
            <a:ext cx="2057400" cy="1588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35"/>
          <p:cNvSpPr txBox="1">
            <a:spLocks noChangeArrowheads="1"/>
          </p:cNvSpPr>
          <p:nvPr/>
        </p:nvSpPr>
        <p:spPr bwMode="auto">
          <a:xfrm>
            <a:off x="6781800" y="5029200"/>
            <a:ext cx="3159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V</a:t>
            </a:r>
          </a:p>
        </p:txBody>
      </p:sp>
      <p:sp>
        <p:nvSpPr>
          <p:cNvPr id="23" name="TextBox 36"/>
          <p:cNvSpPr txBox="1">
            <a:spLocks noChangeArrowheads="1"/>
          </p:cNvSpPr>
          <p:nvPr/>
        </p:nvSpPr>
        <p:spPr bwMode="auto">
          <a:xfrm>
            <a:off x="5029200" y="3429000"/>
            <a:ext cx="3032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P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rot="10800000" flipV="1">
            <a:off x="6156325" y="3124200"/>
            <a:ext cx="396875" cy="1984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 flipH="1" flipV="1">
            <a:off x="7543800" y="3886200"/>
            <a:ext cx="2286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aphicFrame>
        <p:nvGraphicFramePr>
          <p:cNvPr id="26" name="Object 2"/>
          <p:cNvGraphicFramePr>
            <a:graphicFrameLocks noChangeAspect="1"/>
          </p:cNvGraphicFramePr>
          <p:nvPr/>
        </p:nvGraphicFramePr>
        <p:xfrm>
          <a:off x="914400" y="3200400"/>
          <a:ext cx="1709400" cy="662400"/>
        </p:xfrm>
        <a:graphic>
          <a:graphicData uri="http://schemas.openxmlformats.org/presentationml/2006/ole">
            <p:oleObj spid="_x0000_s155652" name="Equation" r:id="rId4" imgW="1015920" imgH="393480" progId="Equation.3">
              <p:embed/>
            </p:oleObj>
          </a:graphicData>
        </a:graphic>
      </p:graphicFrame>
      <p:graphicFrame>
        <p:nvGraphicFramePr>
          <p:cNvPr id="28" name="Object 3"/>
          <p:cNvGraphicFramePr>
            <a:graphicFrameLocks noChangeAspect="1"/>
          </p:cNvGraphicFramePr>
          <p:nvPr/>
        </p:nvGraphicFramePr>
        <p:xfrm>
          <a:off x="914400" y="4036142"/>
          <a:ext cx="1752600" cy="679200"/>
        </p:xfrm>
        <a:graphic>
          <a:graphicData uri="http://schemas.openxmlformats.org/presentationml/2006/ole">
            <p:oleObj spid="_x0000_s155653" name="Equation" r:id="rId5" imgW="1015920" imgH="393480" progId="Equation.3">
              <p:embed/>
            </p:oleObj>
          </a:graphicData>
        </a:graphic>
      </p:graphicFrame>
      <p:sp>
        <p:nvSpPr>
          <p:cNvPr id="29" name="TextBox 3"/>
          <p:cNvSpPr txBox="1">
            <a:spLocks noChangeArrowheads="1"/>
          </p:cNvSpPr>
          <p:nvPr/>
        </p:nvSpPr>
        <p:spPr bwMode="auto">
          <a:xfrm>
            <a:off x="609600" y="2438400"/>
            <a:ext cx="3124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err="1">
                <a:latin typeface="Calibri" pitchFamily="34" charset="0"/>
              </a:rPr>
              <a:t>Lotka-Volterra</a:t>
            </a:r>
            <a:r>
              <a:rPr lang="en-US" sz="1400" dirty="0">
                <a:latin typeface="Calibri" pitchFamily="34" charset="0"/>
              </a:rPr>
              <a:t> Predation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Mechanisms to Enhance Coexistence in Closed Communities</a:t>
            </a:r>
            <a:endParaRPr lang="en-US" dirty="0"/>
          </a:p>
        </p:txBody>
      </p:sp>
      <p:sp>
        <p:nvSpPr>
          <p:cNvPr id="32771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en-US" dirty="0" smtClean="0"/>
              <a:t>Environmental Complexity</a:t>
            </a:r>
          </a:p>
          <a:p>
            <a:pPr marL="514350" indent="-514350">
              <a:buFont typeface="Arial" charset="0"/>
              <a:buNone/>
            </a:pPr>
            <a:r>
              <a:rPr lang="en-US" dirty="0" smtClean="0"/>
              <a:t>		Niche Dimensionality, Spatial Refuges</a:t>
            </a:r>
          </a:p>
          <a:p>
            <a:pPr marL="514350" indent="-514350"/>
            <a:r>
              <a:rPr lang="en-US" dirty="0" smtClean="0"/>
              <a:t>Multispecies Interactions</a:t>
            </a:r>
          </a:p>
          <a:p>
            <a:pPr marL="514350" indent="-514350">
              <a:buFont typeface="Arial" charset="0"/>
              <a:buNone/>
            </a:pPr>
            <a:r>
              <a:rPr lang="en-US" dirty="0" smtClean="0"/>
              <a:t>		Indirect Effects</a:t>
            </a:r>
          </a:p>
          <a:p>
            <a:pPr marL="514350" indent="-514350"/>
            <a:r>
              <a:rPr lang="en-US" dirty="0" smtClean="0"/>
              <a:t>Complex Two-Species Interactions</a:t>
            </a:r>
          </a:p>
          <a:p>
            <a:pPr marL="514350" indent="-514350">
              <a:buFont typeface="Arial" charset="0"/>
              <a:buNone/>
            </a:pPr>
            <a:r>
              <a:rPr lang="en-US" dirty="0" smtClean="0"/>
              <a:t>		Intra-Guild Predation</a:t>
            </a:r>
          </a:p>
          <a:p>
            <a:pPr marL="514350" indent="-514350"/>
            <a:r>
              <a:rPr lang="en-US" dirty="0" smtClean="0"/>
              <a:t>Neutral models</a:t>
            </a:r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what about space?</a:t>
            </a:r>
            <a:endParaRPr lang="en-US" dirty="0"/>
          </a:p>
        </p:txBody>
      </p:sp>
      <p:pic>
        <p:nvPicPr>
          <p:cNvPr id="20482" name="Picture 2" descr="http://www.startrekdesktopwallpaper.com/wallpapers/19_Star_Trek_Enterprise_NCC1701D_starship_wallpaper_x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752600"/>
            <a:ext cx="49784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10514</TotalTime>
  <Words>1914</Words>
  <Application>Microsoft Office PowerPoint</Application>
  <PresentationFormat>On-screen Show (4:3)</PresentationFormat>
  <Paragraphs>703</Paragraphs>
  <Slides>52</Slides>
  <Notes>52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4" baseType="lpstr">
      <vt:lpstr>Office Theme</vt:lpstr>
      <vt:lpstr>Equation</vt:lpstr>
      <vt:lpstr>Modeling Metacommunities:  A comparison of Markov matrix models and agent-based models with empirical data</vt:lpstr>
      <vt:lpstr>Talk Overview</vt:lpstr>
      <vt:lpstr>Can simple community assembly rules be used to accurately model real systems? </vt:lpstr>
      <vt:lpstr>Objective</vt:lpstr>
      <vt:lpstr>How do species coexist?</vt:lpstr>
      <vt:lpstr>Classical models</vt:lpstr>
      <vt:lpstr>Classical models</vt:lpstr>
      <vt:lpstr>Mechanisms to Enhance Coexistence in Closed Communities</vt:lpstr>
      <vt:lpstr>But what about space?</vt:lpstr>
      <vt:lpstr>Levin’s Metapopulation</vt:lpstr>
      <vt:lpstr>Metacommunity models</vt:lpstr>
      <vt:lpstr>Metacommunity models</vt:lpstr>
      <vt:lpstr>A Minimalist Metacommunity</vt:lpstr>
      <vt:lpstr>A Minimalist Metacommunity</vt:lpstr>
      <vt:lpstr>Metacommunity Species Combinations</vt:lpstr>
      <vt:lpstr>Slide 16</vt:lpstr>
      <vt:lpstr>Slide 17</vt:lpstr>
      <vt:lpstr>Testing Model Predictions</vt:lpstr>
      <vt:lpstr>Empirical data</vt:lpstr>
      <vt:lpstr>Markov matrix models</vt:lpstr>
      <vt:lpstr>Slide 21</vt:lpstr>
      <vt:lpstr>Slide 22</vt:lpstr>
      <vt:lpstr>Slide 23</vt:lpstr>
      <vt:lpstr>Community Assembly Rules</vt:lpstr>
      <vt:lpstr>Competition Assembly Rules</vt:lpstr>
      <vt:lpstr>Predation Assembly Rules</vt:lpstr>
      <vt:lpstr>Miscellaneous Assembly Rules</vt:lpstr>
      <vt:lpstr>Slide 28</vt:lpstr>
      <vt:lpstr>Markov matrix model output</vt:lpstr>
      <vt:lpstr>Agent based modeling methods</vt:lpstr>
      <vt:lpstr>Pattern Oriented Modeling (from Grimm and Railsback 2005)</vt:lpstr>
      <vt:lpstr>ABM example</vt:lpstr>
      <vt:lpstr>Randomly generated metacommunity patches by ABM</vt:lpstr>
      <vt:lpstr>Community Assembly Rules</vt:lpstr>
      <vt:lpstr>Competition Assembly Rules</vt:lpstr>
      <vt:lpstr>Predation Assembly Rules</vt:lpstr>
      <vt:lpstr>Miscellaneous Assembly Rules</vt:lpstr>
      <vt:lpstr>ABM Output</vt:lpstr>
      <vt:lpstr>ABM Output</vt:lpstr>
      <vt:lpstr>ABM community frequency output</vt:lpstr>
      <vt:lpstr>Testing Model Predictions</vt:lpstr>
      <vt:lpstr>Why the poor fit? – Markov models</vt:lpstr>
      <vt:lpstr>Why the poor fit? – ABM</vt:lpstr>
      <vt:lpstr>Metacommunity dynamics of tree hole mosquitos</vt:lpstr>
      <vt:lpstr>Advantages of each model</vt:lpstr>
      <vt:lpstr>Disadvantages of each model</vt:lpstr>
      <vt:lpstr>Concluding thoughts…</vt:lpstr>
      <vt:lpstr>Acknowledgements</vt:lpstr>
      <vt:lpstr>ABM Output</vt:lpstr>
      <vt:lpstr>ABM Parameterization</vt:lpstr>
      <vt:lpstr>ABM Parameterization</vt:lpstr>
      <vt:lpstr>ABM Model Schedule</vt:lpstr>
    </vt:vector>
  </TitlesOfParts>
  <Company>University of Vermont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Metacommunities:  A comparison of matrix and agent-based methods with empirical data</dc:title>
  <dc:creator>gotelliadmin</dc:creator>
  <cp:lastModifiedBy>gotelliadmin</cp:lastModifiedBy>
  <cp:revision>44</cp:revision>
  <dcterms:created xsi:type="dcterms:W3CDTF">2009-07-27T15:11:39Z</dcterms:created>
  <dcterms:modified xsi:type="dcterms:W3CDTF">2009-09-23T03:54:33Z</dcterms:modified>
</cp:coreProperties>
</file>