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6" r:id="rId4"/>
    <p:sldId id="258" r:id="rId5"/>
    <p:sldId id="262" r:id="rId6"/>
    <p:sldId id="264" r:id="rId7"/>
    <p:sldId id="267" r:id="rId8"/>
    <p:sldId id="259" r:id="rId9"/>
    <p:sldId id="260" r:id="rId10"/>
    <p:sldId id="263" r:id="rId11"/>
    <p:sldId id="268" r:id="rId12"/>
    <p:sldId id="261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78" autoAdjust="0"/>
  </p:normalViewPr>
  <p:slideViewPr>
    <p:cSldViewPr>
      <p:cViewPr>
        <p:scale>
          <a:sx n="85" d="100"/>
          <a:sy n="85" d="100"/>
        </p:scale>
        <p:origin x="960" y="1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CF5FD-803E-42A9-ACCD-EE2D2CCAD309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50CA1-64D7-46CC-A2AF-33D894449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482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Figure 1. Sanity check performed after ANOVA analysis on Excel. The number and percentage of genes from the </a:t>
            </a:r>
            <a:r>
              <a:rPr lang="el-GR" sz="1200" dirty="0">
                <a:latin typeface="Calibri" panose="020F0502020204030204" pitchFamily="34" charset="0"/>
                <a:ea typeface="Calibri"/>
                <a:cs typeface="Times New Roman"/>
              </a:rPr>
              <a:t>Δ</a:t>
            </a:r>
            <a:r>
              <a:rPr lang="en-US" sz="1200" dirty="0"/>
              <a:t>GLN3 strain remaining at varying significance levels was quantified. The Bonferroni p-value was calculated by multiplying the ANOVA p-value by the total number of genes, while the </a:t>
            </a:r>
            <a:r>
              <a:rPr lang="en-US" sz="1200" dirty="0" err="1"/>
              <a:t>Benjamini</a:t>
            </a:r>
            <a:r>
              <a:rPr lang="en-US" sz="1200" dirty="0"/>
              <a:t> and Hochberg (B &amp; H) p-value was the Bonferroni p-value divided by the gene rank. Rank was determined by the unadjusted p-value where the gene with the smallest p-value was assigned a one, and the largest was assigned a 6189.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50CA1-64D7-46CC-A2AF-33D8944495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4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2. Cluster profiles created using STEM software where the colored profiles represent clusters with a significant number of genes assigned.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50CA1-64D7-46CC-A2AF-33D8944495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/>
              <a:t>*chosen for further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A50CA1-64D7-46CC-A2AF-33D8944495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61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71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683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45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3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8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49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78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0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44326-3D9B-4664-91DB-09EBC47EC28E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E3117-1B9B-435D-9F30-C153BF9074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9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dirty="0">
                <a:latin typeface="Candara" panose="020E0502030303020204" pitchFamily="34" charset="0"/>
              </a:rPr>
              <a:t>Figure 1. Sanity check performed after ANOVA analysis on Excel: Quantification of genes from the </a:t>
            </a:r>
            <a:r>
              <a:rPr lang="el-GR" sz="2400" dirty="0">
                <a:latin typeface="Candara" panose="020E0502030303020204" pitchFamily="34" charset="0"/>
                <a:ea typeface="Calibri"/>
                <a:cs typeface="Times New Roman"/>
              </a:rPr>
              <a:t>Δ</a:t>
            </a:r>
            <a:r>
              <a:rPr lang="en-US" sz="2400" dirty="0">
                <a:latin typeface="Candara" panose="020E0502030303020204" pitchFamily="34" charset="0"/>
              </a:rPr>
              <a:t>GLN3 strain remaining at varying significance levels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925213"/>
              </p:ext>
            </p:extLst>
          </p:nvPr>
        </p:nvGraphicFramePr>
        <p:xfrm>
          <a:off x="838200" y="1524000"/>
          <a:ext cx="7086600" cy="49454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3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43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31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200" dirty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2000" b="1" i="0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Δ</a:t>
                      </a:r>
                      <a:r>
                        <a:rPr lang="en-US" sz="2000" b="1" i="1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GLN3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11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 &lt; 0.05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2135 (34.5%)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82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p &lt; 0.01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1204 (19.5%)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82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p &lt; 0.001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514 (8.31%)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82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p &lt; 0.0001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180 (2.91%)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11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B</a:t>
                      </a:r>
                      <a:r>
                        <a:rPr lang="en-US" sz="2000" baseline="0">
                          <a:effectLst/>
                        </a:rPr>
                        <a:t> &amp; </a:t>
                      </a:r>
                      <a:r>
                        <a:rPr lang="en-US" sz="2000">
                          <a:effectLst/>
                        </a:rPr>
                        <a:t>H </a:t>
                      </a:r>
                      <a:r>
                        <a:rPr lang="en-US" sz="2000" dirty="0">
                          <a:effectLst/>
                        </a:rPr>
                        <a:t>p &lt; 0.05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1185 (19.1%)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6514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Bonferroni</a:t>
                      </a:r>
                      <a:r>
                        <a:rPr lang="en-US" sz="2000" dirty="0">
                          <a:effectLst/>
                        </a:rPr>
                        <a:t> p &lt; 0.05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ffectLst/>
                        </a:rPr>
                        <a:t>45 (0.727%)</a:t>
                      </a:r>
                      <a:endParaRPr lang="en-US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65" marR="6546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570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6"/>
          <a:stretch/>
        </p:blipFill>
        <p:spPr>
          <a:xfrm>
            <a:off x="609600" y="1295400"/>
            <a:ext cx="7924800" cy="5214491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D06D77B-A0AD-4005-A7E8-7BC1D3B51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ndara" panose="020E0502030303020204" pitchFamily="34" charset="0"/>
              </a:rPr>
              <a:t>Figure 8. STEM Profile 7 contained genes responsible for membrane maintenance</a:t>
            </a:r>
          </a:p>
        </p:txBody>
      </p:sp>
    </p:spTree>
    <p:extLst>
      <p:ext uri="{BB962C8B-B14F-4D97-AF65-F5344CB8AC3E}">
        <p14:creationId xmlns:p14="http://schemas.microsoft.com/office/powerpoint/2010/main" val="426220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FC1-281D-426C-9A2C-B48FC3714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4754562"/>
          </a:xfrm>
        </p:spPr>
        <p:txBody>
          <a:bodyPr/>
          <a:lstStyle/>
          <a:p>
            <a:r>
              <a:rPr lang="en-US" dirty="0">
                <a:latin typeface="Candara" panose="020E0502030303020204" pitchFamily="34" charset="0"/>
              </a:rPr>
              <a:t>Profiles with no change in gene expression during cold-shock and up-regulation during recovery</a:t>
            </a:r>
          </a:p>
        </p:txBody>
      </p:sp>
    </p:spTree>
    <p:extLst>
      <p:ext uri="{BB962C8B-B14F-4D97-AF65-F5344CB8AC3E}">
        <p14:creationId xmlns:p14="http://schemas.microsoft.com/office/powerpoint/2010/main" val="1587051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84648"/>
            <a:ext cx="7696200" cy="5268409"/>
          </a:xfr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B2C415-1394-4046-B1F3-932EB2174E96}"/>
              </a:ext>
            </a:extLst>
          </p:cNvPr>
          <p:cNvCxnSpPr>
            <a:cxnSpLocks/>
          </p:cNvCxnSpPr>
          <p:nvPr/>
        </p:nvCxnSpPr>
        <p:spPr>
          <a:xfrm>
            <a:off x="8305800" y="1001209"/>
            <a:ext cx="0" cy="54102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6E464D03-2AF2-4476-9033-8298EC53D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ndara" panose="020E0502030303020204" pitchFamily="34" charset="0"/>
              </a:rPr>
              <a:t>Figure 9. STEM Profile 22 contained genes responsible for protein transport</a:t>
            </a:r>
          </a:p>
        </p:txBody>
      </p:sp>
    </p:spTree>
    <p:extLst>
      <p:ext uri="{BB962C8B-B14F-4D97-AF65-F5344CB8AC3E}">
        <p14:creationId xmlns:p14="http://schemas.microsoft.com/office/powerpoint/2010/main" val="3885799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B3E7C-D859-4E41-A00D-8BE749008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Candara" panose="020E0502030303020204" pitchFamily="34" charset="0"/>
              </a:rPr>
              <a:t>Regulation Matrix Network: </a:t>
            </a:r>
            <a:r>
              <a:rPr lang="el-GR" dirty="0">
                <a:latin typeface="Candara" panose="020E0502030303020204" pitchFamily="34" charset="0"/>
                <a:ea typeface="Calibri"/>
                <a:cs typeface="Times New Roman"/>
              </a:rPr>
              <a:t>Δ</a:t>
            </a:r>
            <a:r>
              <a:rPr lang="en-US" dirty="0">
                <a:latin typeface="Candara" panose="020E0502030303020204" pitchFamily="34" charset="0"/>
              </a:rPr>
              <a:t>GLN3 Profile 45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A9B0741-BAFD-4381-9DE5-5869BDB506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47800"/>
            <a:ext cx="6477000" cy="5216494"/>
          </a:xfr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68F75C-CB28-41B6-AFFB-28BEB68B334B}"/>
              </a:ext>
            </a:extLst>
          </p:cNvPr>
          <p:cNvSpPr/>
          <p:nvPr/>
        </p:nvSpPr>
        <p:spPr>
          <a:xfrm>
            <a:off x="6248400" y="2966484"/>
            <a:ext cx="5334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718820-E759-44CB-BDCA-818C90624C3F}"/>
              </a:ext>
            </a:extLst>
          </p:cNvPr>
          <p:cNvSpPr/>
          <p:nvPr/>
        </p:nvSpPr>
        <p:spPr>
          <a:xfrm>
            <a:off x="3962400" y="4572000"/>
            <a:ext cx="5334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BA4749-E190-4BEE-B30D-60C854E6CD2E}"/>
              </a:ext>
            </a:extLst>
          </p:cNvPr>
          <p:cNvSpPr/>
          <p:nvPr/>
        </p:nvSpPr>
        <p:spPr>
          <a:xfrm>
            <a:off x="3276600" y="5943600"/>
            <a:ext cx="533400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4000" dirty="0">
                <a:latin typeface="Candara" panose="020E0502030303020204" pitchFamily="34" charset="0"/>
              </a:rPr>
              <a:t>Figure 2. Cluster profiles created </a:t>
            </a:r>
            <a:br>
              <a:rPr lang="en-US" sz="4000" dirty="0">
                <a:latin typeface="Candara" panose="020E0502030303020204" pitchFamily="34" charset="0"/>
              </a:rPr>
            </a:br>
            <a:r>
              <a:rPr lang="en-US" sz="4000" dirty="0">
                <a:latin typeface="Candara" panose="020E0502030303020204" pitchFamily="34" charset="0"/>
              </a:rPr>
              <a:t>from STEM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7467600" cy="4954466"/>
          </a:xfrm>
        </p:spPr>
      </p:pic>
    </p:spTree>
    <p:extLst>
      <p:ext uri="{BB962C8B-B14F-4D97-AF65-F5344CB8AC3E}">
        <p14:creationId xmlns:p14="http://schemas.microsoft.com/office/powerpoint/2010/main" val="757704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FC1-281D-426C-9A2C-B48FC3714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4754562"/>
          </a:xfrm>
        </p:spPr>
        <p:txBody>
          <a:bodyPr/>
          <a:lstStyle/>
          <a:p>
            <a:r>
              <a:rPr lang="en-US" dirty="0">
                <a:latin typeface="Candara" panose="020E0502030303020204" pitchFamily="34" charset="0"/>
              </a:rPr>
              <a:t>Profiles up-regulated during cold-shock and down-regulated during recovery</a:t>
            </a:r>
          </a:p>
        </p:txBody>
      </p:sp>
    </p:spTree>
    <p:extLst>
      <p:ext uri="{BB962C8B-B14F-4D97-AF65-F5344CB8AC3E}">
        <p14:creationId xmlns:p14="http://schemas.microsoft.com/office/powerpoint/2010/main" val="3660286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latin typeface="Candara" panose="020E0502030303020204" pitchFamily="34" charset="0"/>
              </a:rPr>
              <a:t>Figure 3. STEM Profile 45 contained genes responsible for ribosome and RNA regulation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84"/>
          <a:stretch/>
        </p:blipFill>
        <p:spPr>
          <a:xfrm>
            <a:off x="762000" y="1219200"/>
            <a:ext cx="7620000" cy="5242481"/>
          </a:xfrm>
        </p:spPr>
      </p:pic>
      <p:sp>
        <p:nvSpPr>
          <p:cNvPr id="3" name="Star: 5 Points 2">
            <a:extLst>
              <a:ext uri="{FF2B5EF4-FFF2-40B4-BE49-F238E27FC236}">
                <a16:creationId xmlns:a16="http://schemas.microsoft.com/office/drawing/2014/main" id="{65B80257-A140-458B-890F-C9AA095D98ED}"/>
              </a:ext>
            </a:extLst>
          </p:cNvPr>
          <p:cNvSpPr/>
          <p:nvPr/>
        </p:nvSpPr>
        <p:spPr>
          <a:xfrm>
            <a:off x="4441572" y="741664"/>
            <a:ext cx="457200" cy="457200"/>
          </a:xfrm>
          <a:prstGeom prst="star5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10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371600"/>
            <a:ext cx="7620000" cy="5190153"/>
          </a:xfr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22804B8-2818-4BB9-BFF5-902AC51CCBF8}"/>
              </a:ext>
            </a:extLst>
          </p:cNvPr>
          <p:cNvCxnSpPr>
            <a:cxnSpLocks/>
          </p:cNvCxnSpPr>
          <p:nvPr/>
        </p:nvCxnSpPr>
        <p:spPr>
          <a:xfrm>
            <a:off x="8305800" y="1075353"/>
            <a:ext cx="0" cy="54102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4330B6CB-56F6-402C-9D91-E1470EF63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ndara" panose="020E0502030303020204" pitchFamily="34" charset="0"/>
              </a:rPr>
              <a:t>Figure 4. STEM Profile 48 contained genes responsible for cell division/meiosis</a:t>
            </a:r>
          </a:p>
        </p:txBody>
      </p:sp>
    </p:spTree>
    <p:extLst>
      <p:ext uri="{BB962C8B-B14F-4D97-AF65-F5344CB8AC3E}">
        <p14:creationId xmlns:p14="http://schemas.microsoft.com/office/powerpoint/2010/main" val="3042473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507751" cy="5158582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B293CAF-5A9D-48F0-BDDD-0C6B435DCD16}"/>
              </a:ext>
            </a:extLst>
          </p:cNvPr>
          <p:cNvCxnSpPr>
            <a:cxnSpLocks/>
          </p:cNvCxnSpPr>
          <p:nvPr/>
        </p:nvCxnSpPr>
        <p:spPr>
          <a:xfrm>
            <a:off x="8269751" y="1066800"/>
            <a:ext cx="0" cy="541020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>
            <a:extLst>
              <a:ext uri="{FF2B5EF4-FFF2-40B4-BE49-F238E27FC236}">
                <a16:creationId xmlns:a16="http://schemas.microsoft.com/office/drawing/2014/main" id="{759102CD-603A-4129-A133-91EC37999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ndara" panose="020E0502030303020204" pitchFamily="34" charset="0"/>
              </a:rPr>
              <a:t>Figure 5. STEM Profile 31 contained genes responsible for intracellular organization</a:t>
            </a:r>
          </a:p>
        </p:txBody>
      </p:sp>
    </p:spTree>
    <p:extLst>
      <p:ext uri="{BB962C8B-B14F-4D97-AF65-F5344CB8AC3E}">
        <p14:creationId xmlns:p14="http://schemas.microsoft.com/office/powerpoint/2010/main" val="2644450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DBFC1-281D-426C-9A2C-B48FC3714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4754562"/>
          </a:xfrm>
        </p:spPr>
        <p:txBody>
          <a:bodyPr/>
          <a:lstStyle/>
          <a:p>
            <a:r>
              <a:rPr lang="en-US" dirty="0">
                <a:latin typeface="Candara" panose="020E0502030303020204" pitchFamily="34" charset="0"/>
              </a:rPr>
              <a:t>Profiles down-regulated during cold-shock and up-regulated during recovery</a:t>
            </a:r>
          </a:p>
        </p:txBody>
      </p:sp>
    </p:spTree>
    <p:extLst>
      <p:ext uri="{BB962C8B-B14F-4D97-AF65-F5344CB8AC3E}">
        <p14:creationId xmlns:p14="http://schemas.microsoft.com/office/powerpoint/2010/main" val="1049354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>
                <a:latin typeface="Candara" panose="020E0502030303020204" pitchFamily="34" charset="0"/>
              </a:rPr>
              <a:t>Figure 6. STEM Profile 9 contained genes responsible for amino acid metabolism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19200"/>
            <a:ext cx="7696200" cy="5297896"/>
          </a:xfrm>
        </p:spPr>
      </p:pic>
    </p:spTree>
    <p:extLst>
      <p:ext uri="{BB962C8B-B14F-4D97-AF65-F5344CB8AC3E}">
        <p14:creationId xmlns:p14="http://schemas.microsoft.com/office/powerpoint/2010/main" val="2461186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99" b="666"/>
          <a:stretch/>
        </p:blipFill>
        <p:spPr>
          <a:xfrm>
            <a:off x="685799" y="1275766"/>
            <a:ext cx="7848600" cy="5384505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CDD6CAE-60DD-4F01-8303-6853C29B087D}"/>
              </a:ext>
            </a:extLst>
          </p:cNvPr>
          <p:cNvCxnSpPr>
            <a:cxnSpLocks/>
          </p:cNvCxnSpPr>
          <p:nvPr/>
        </p:nvCxnSpPr>
        <p:spPr>
          <a:xfrm>
            <a:off x="8534399" y="1066800"/>
            <a:ext cx="0" cy="54102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1">
            <a:extLst>
              <a:ext uri="{FF2B5EF4-FFF2-40B4-BE49-F238E27FC236}">
                <a16:creationId xmlns:a16="http://schemas.microsoft.com/office/drawing/2014/main" id="{39C2A5D9-52AD-4100-AF47-788D1E7AF9C2}"/>
              </a:ext>
            </a:extLst>
          </p:cNvPr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Candara" panose="020E0502030303020204" pitchFamily="34" charset="0"/>
              </a:rPr>
              <a:t>Figure 7. STEM Profile 2 contained genes responsible for post-translational modifications</a:t>
            </a:r>
          </a:p>
        </p:txBody>
      </p:sp>
    </p:spTree>
    <p:extLst>
      <p:ext uri="{BB962C8B-B14F-4D97-AF65-F5344CB8AC3E}">
        <p14:creationId xmlns:p14="http://schemas.microsoft.com/office/powerpoint/2010/main" val="1671070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332</Words>
  <Application>Microsoft Office PowerPoint</Application>
  <PresentationFormat>On-screen Show (4:3)</PresentationFormat>
  <Paragraphs>33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Candara</vt:lpstr>
      <vt:lpstr>Office Theme</vt:lpstr>
      <vt:lpstr>Figure 1. Sanity check performed after ANOVA analysis on Excel: Quantification of genes from the ΔGLN3 strain remaining at varying significance levels</vt:lpstr>
      <vt:lpstr>Figure 2. Cluster profiles created  from STEM</vt:lpstr>
      <vt:lpstr>Profiles up-regulated during cold-shock and down-regulated during recovery</vt:lpstr>
      <vt:lpstr>Figure 3. STEM Profile 45 contained genes responsible for ribosome and RNA regulation</vt:lpstr>
      <vt:lpstr>Figure 4. STEM Profile 48 contained genes responsible for cell division/meiosis</vt:lpstr>
      <vt:lpstr>Figure 5. STEM Profile 31 contained genes responsible for intracellular organization</vt:lpstr>
      <vt:lpstr>Profiles down-regulated during cold-shock and up-regulated during recovery</vt:lpstr>
      <vt:lpstr>Figure 6. STEM Profile 9 contained genes responsible for amino acid metabolism</vt:lpstr>
      <vt:lpstr>PowerPoint Presentation</vt:lpstr>
      <vt:lpstr>Figure 8. STEM Profile 7 contained genes responsible for membrane maintenance</vt:lpstr>
      <vt:lpstr>Profiles with no change in gene expression during cold-shock and up-regulation during recovery</vt:lpstr>
      <vt:lpstr>Figure 9. STEM Profile 22 contained genes responsible for protein transport</vt:lpstr>
      <vt:lpstr>Regulation Matrix Network: ΔGLN3 Profile 45</vt:lpstr>
    </vt:vector>
  </TitlesOfParts>
  <Company>Loyola Marymount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Kam D. Dahlquist</dc:creator>
  <cp:lastModifiedBy>Leanne Kuwahara</cp:lastModifiedBy>
  <cp:revision>19</cp:revision>
  <dcterms:created xsi:type="dcterms:W3CDTF">2015-03-26T07:22:14Z</dcterms:created>
  <dcterms:modified xsi:type="dcterms:W3CDTF">2019-02-21T02:44:23Z</dcterms:modified>
</cp:coreProperties>
</file>