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65" r:id="rId2"/>
    <p:sldId id="349" r:id="rId3"/>
    <p:sldId id="314" r:id="rId4"/>
    <p:sldId id="309" r:id="rId5"/>
    <p:sldId id="310" r:id="rId6"/>
    <p:sldId id="311" r:id="rId7"/>
    <p:sldId id="313" r:id="rId8"/>
    <p:sldId id="317" r:id="rId9"/>
    <p:sldId id="318" r:id="rId10"/>
    <p:sldId id="320" r:id="rId11"/>
    <p:sldId id="321" r:id="rId12"/>
    <p:sldId id="319" r:id="rId13"/>
    <p:sldId id="316" r:id="rId14"/>
    <p:sldId id="322" r:id="rId15"/>
    <p:sldId id="350" r:id="rId16"/>
    <p:sldId id="326" r:id="rId17"/>
    <p:sldId id="327" r:id="rId18"/>
    <p:sldId id="328" r:id="rId19"/>
    <p:sldId id="329" r:id="rId20"/>
    <p:sldId id="330" r:id="rId21"/>
    <p:sldId id="315" r:id="rId22"/>
    <p:sldId id="323" r:id="rId23"/>
    <p:sldId id="305" r:id="rId24"/>
    <p:sldId id="306" r:id="rId25"/>
    <p:sldId id="307" r:id="rId26"/>
    <p:sldId id="308" r:id="rId27"/>
    <p:sldId id="294" r:id="rId28"/>
    <p:sldId id="300" r:id="rId29"/>
    <p:sldId id="301" r:id="rId30"/>
    <p:sldId id="302" r:id="rId31"/>
    <p:sldId id="303" r:id="rId32"/>
    <p:sldId id="304" r:id="rId33"/>
    <p:sldId id="331" r:id="rId34"/>
    <p:sldId id="332" r:id="rId35"/>
    <p:sldId id="293" r:id="rId36"/>
    <p:sldId id="333" r:id="rId37"/>
    <p:sldId id="291" r:id="rId38"/>
    <p:sldId id="334" r:id="rId39"/>
    <p:sldId id="337" r:id="rId40"/>
    <p:sldId id="335" r:id="rId41"/>
    <p:sldId id="336" r:id="rId42"/>
    <p:sldId id="338" r:id="rId43"/>
    <p:sldId id="339" r:id="rId44"/>
    <p:sldId id="340" r:id="rId45"/>
    <p:sldId id="341" r:id="rId46"/>
    <p:sldId id="342" r:id="rId47"/>
    <p:sldId id="273" r:id="rId48"/>
    <p:sldId id="274" r:id="rId49"/>
    <p:sldId id="275" r:id="rId50"/>
    <p:sldId id="276" r:id="rId51"/>
    <p:sldId id="277" r:id="rId52"/>
    <p:sldId id="278" r:id="rId53"/>
    <p:sldId id="279" r:id="rId54"/>
    <p:sldId id="347" r:id="rId55"/>
    <p:sldId id="348" r:id="rId56"/>
    <p:sldId id="280" r:id="rId57"/>
    <p:sldId id="282" r:id="rId58"/>
    <p:sldId id="283" r:id="rId59"/>
    <p:sldId id="284" r:id="rId60"/>
    <p:sldId id="28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7" d="100"/>
          <a:sy n="177" d="100"/>
        </p:scale>
        <p:origin x="-96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9BE19-6927-B54E-B706-6C75E0B94E3C}" type="datetimeFigureOut">
              <a:rPr lang="en-US" smtClean="0"/>
              <a:t>1/21/13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6E268-1F5B-B245-94DE-6C61366D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4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76488-49C1-F74D-997D-134DADA0DCA0}" type="slidenum">
              <a:rPr lang="en-US"/>
              <a:pPr/>
              <a:t>3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BC255-E5DA-B74A-8C0A-60C482895C61}" type="slidenum">
              <a:rPr lang="en-US"/>
              <a:pPr/>
              <a:t>12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67610-4F62-4C41-AABE-4645DA293F15}" type="slidenum">
              <a:rPr lang="en-US"/>
              <a:pPr/>
              <a:t>13</a:t>
            </a:fld>
            <a:endParaRPr lang="en-US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BD2F9-AE65-0748-BCAD-F4F9268771B3}" type="slidenum">
              <a:rPr lang="en-US"/>
              <a:pPr/>
              <a:t>14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76488-49C1-F74D-997D-134DADA0DCA0}" type="slidenum">
              <a:rPr lang="en-US"/>
              <a:pPr/>
              <a:t>15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2476B-4CF8-5049-BD65-2F5F14F7B026}" type="slidenum">
              <a:rPr lang="en-US"/>
              <a:pPr/>
              <a:t>16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67C3B-4440-3645-BCAB-5F6EE2CB3FB7}" type="slidenum">
              <a:rPr lang="en-US"/>
              <a:pPr/>
              <a:t>17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63A02-ADB8-9241-81C4-B62AC10F52D8}" type="slidenum">
              <a:rPr lang="en-US"/>
              <a:pPr/>
              <a:t>18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E2CDE-D21E-C94E-847D-16A24969DDC6}" type="slidenum">
              <a:rPr lang="en-US"/>
              <a:pPr/>
              <a:t>19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6DB4C-DBBD-9545-9770-DFC86DB6592B}" type="slidenum">
              <a:rPr lang="en-US"/>
              <a:pPr/>
              <a:t>20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B3086-3342-BE44-B786-02C8A1063042}" type="slidenum">
              <a:rPr lang="en-US"/>
              <a:pPr/>
              <a:t>21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8F7BA-574B-2B47-80B4-51E5A407CC78}" type="slidenum">
              <a:rPr lang="en-US"/>
              <a:pPr/>
              <a:t>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9521B-B889-D543-8B32-C1E9F18901F9}" type="slidenum">
              <a:rPr lang="en-US"/>
              <a:pPr/>
              <a:t>22</a:t>
            </a:fld>
            <a:endParaRPr lang="en-US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26939-E25B-8546-9293-017F53040543}" type="slidenum">
              <a:rPr lang="en-US"/>
              <a:pPr/>
              <a:t>23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BDCC1-8785-704D-8CA4-187AAE5F1C40}" type="slidenum">
              <a:rPr lang="en-US"/>
              <a:pPr/>
              <a:t>24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DA212-1BFC-BD46-AC06-2B315B042987}" type="slidenum">
              <a:rPr lang="en-US"/>
              <a:pPr/>
              <a:t>25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C7CCE-F41F-4540-8D4E-BD35E9B8D794}" type="slidenum">
              <a:rPr lang="en-US"/>
              <a:pPr/>
              <a:t>26</a:t>
            </a:fld>
            <a:endParaRPr lang="en-US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E8895-C8FE-944A-85B8-E249F4A8648F}" type="slidenum">
              <a:rPr lang="en-US"/>
              <a:pPr/>
              <a:t>27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B68FB-A61D-764E-AB95-8A0334169ECF}" type="slidenum">
              <a:rPr lang="en-US"/>
              <a:pPr/>
              <a:t>28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674A7-651F-364D-8E3E-4EBD17ACDFFD}" type="slidenum">
              <a:rPr lang="en-US"/>
              <a:pPr/>
              <a:t>31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93641-A9F9-8C4D-BF7C-222FDF0AE31E}" type="slidenum">
              <a:rPr lang="en-US"/>
              <a:pPr/>
              <a:t>32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D5D28-5934-2244-95B3-BC3D3FC63715}" type="slidenum">
              <a:rPr lang="en-US"/>
              <a:pPr/>
              <a:t>34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37B62-A992-A340-A16B-4270C001A3D5}" type="slidenum">
              <a:rPr lang="en-US"/>
              <a:pPr/>
              <a:t>5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751B4B-A38F-F040-81B1-3AA75B5BB136}" type="slidenum">
              <a:rPr lang="en-US"/>
              <a:pPr/>
              <a:t>35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06465-C490-6946-A881-509677AA7953}" type="slidenum">
              <a:rPr lang="en-US"/>
              <a:pPr/>
              <a:t>36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2E2F5-F79E-2247-B312-8DFA2A842DC1}" type="slidenum">
              <a:rPr lang="en-US"/>
              <a:pPr/>
              <a:t>37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2CB6A-EFAA-C14F-BAC6-C941B954BCC9}" type="slidenum">
              <a:rPr lang="en-US"/>
              <a:pPr/>
              <a:t>40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C168D-A763-0A40-9350-F77C1DEFB5C3}" type="slidenum">
              <a:rPr lang="en-US"/>
              <a:pPr/>
              <a:t>41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A6194-0485-ED42-A390-2CA5850BCD52}" type="slidenum">
              <a:rPr lang="en-US"/>
              <a:pPr/>
              <a:t>43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3FAFA-7E5B-B14D-8A10-295BED4526C3}" type="slidenum">
              <a:rPr lang="en-US"/>
              <a:pPr/>
              <a:t>44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FA9F5-72F9-9045-8380-2B2ACC25405B}" type="slidenum">
              <a:rPr lang="en-US"/>
              <a:pPr/>
              <a:t>47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7AAF9-6B8D-AA48-8F3F-8E1C977B3335}" type="slidenum">
              <a:rPr lang="en-US"/>
              <a:pPr/>
              <a:t>48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31C51-A751-1B43-B27B-893A0D9B976E}" type="slidenum">
              <a:rPr lang="en-US"/>
              <a:pPr/>
              <a:t>49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E2276-66B9-B54C-9F57-18034F8B883B}" type="slidenum">
              <a:rPr lang="en-US"/>
              <a:pPr/>
              <a:t>6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EAE34-4FC9-054C-BEF8-F43AE4994EE5}" type="slidenum">
              <a:rPr lang="en-US"/>
              <a:pPr/>
              <a:t>50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05665-58A2-0D46-BF04-1463B046DEE0}" type="slidenum">
              <a:rPr lang="en-US"/>
              <a:pPr/>
              <a:t>51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02966-7930-CC47-B4EA-8A2305562773}" type="slidenum">
              <a:rPr lang="en-US"/>
              <a:pPr/>
              <a:t>52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A172E-1CCA-3740-A15E-7916BEBF4C95}" type="slidenum">
              <a:rPr lang="en-US"/>
              <a:pPr/>
              <a:t>53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D4001-20F4-F24A-AF37-C5BD00809FFA}" type="slidenum">
              <a:rPr lang="en-US"/>
              <a:pPr/>
              <a:t>55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D00E1-A7DF-2F43-B654-39AD2166B829}" type="slidenum">
              <a:rPr lang="en-US"/>
              <a:pPr/>
              <a:t>56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7123B-7EA4-3947-A361-98F5AEED868A}" type="slidenum">
              <a:rPr lang="en-US"/>
              <a:pPr/>
              <a:t>57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E657F-FA6D-914E-ACF7-A6335E4E27C7}" type="slidenum">
              <a:rPr lang="en-US"/>
              <a:pPr/>
              <a:t>58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C1554-960E-424E-B170-8F90A94E00AF}" type="slidenum">
              <a:rPr lang="en-US"/>
              <a:pPr/>
              <a:t>59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3A6D1-6060-AD48-89A2-822BC6472658}" type="slidenum">
              <a:rPr lang="en-US"/>
              <a:pPr/>
              <a:t>7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061F9-221F-EB44-BDC9-1C351B2CC611}" type="slidenum">
              <a:rPr lang="en-US"/>
              <a:pPr/>
              <a:t>8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BAF2F-53C0-064F-9D5F-7C0770115299}" type="slidenum">
              <a:rPr lang="en-US"/>
              <a:pPr/>
              <a:t>9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B695C9-9EFC-AB47-A4EE-975C796300DF}" type="slidenum">
              <a:rPr lang="en-US"/>
              <a:pPr/>
              <a:t>10</a:t>
            </a:fld>
            <a:endParaRPr lang="en-US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18872-FE71-9547-95D4-BA2055C8FD01}" type="slidenum">
              <a:rPr lang="en-US"/>
              <a:pPr/>
              <a:t>11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D327-1DC2-4E4C-81F9-8673B41226D5}" type="datetimeFigureOut">
              <a:rPr lang="en-US" smtClean="0"/>
              <a:t>1/21/13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6D327-1DC2-4E4C-81F9-8673B41226D5}" type="datetimeFigureOut">
              <a:rPr lang="en-US" smtClean="0"/>
              <a:t>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BF9F5-F26B-704E-8930-A70C9585DD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4182" y="2130425"/>
            <a:ext cx="8027939" cy="1470025"/>
          </a:xfrm>
        </p:spPr>
        <p:txBody>
          <a:bodyPr/>
          <a:lstStyle/>
          <a:p>
            <a:r>
              <a:rPr lang="en-US" dirty="0" smtClean="0"/>
              <a:t>Review of Cell Biology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ChemEng</a:t>
            </a:r>
            <a:r>
              <a:rPr lang="en-US" dirty="0" smtClean="0"/>
              <a:t> 590B: Tissue Engineering</a:t>
            </a:r>
          </a:p>
          <a:p>
            <a:r>
              <a:rPr lang="en-US" dirty="0" smtClean="0"/>
              <a:t>Lecture 2</a:t>
            </a:r>
          </a:p>
          <a:p>
            <a:r>
              <a:rPr lang="en-US" dirty="0" smtClean="0"/>
              <a:t>January </a:t>
            </a: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6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6-11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128004" name="Picture 4" descr="figure 6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39" y="1030813"/>
            <a:ext cx="5967977" cy="54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48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DNA Selectively Separated and Transcribed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6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 6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36800"/>
            <a:ext cx="85312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6-14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12859"/>
          </a:xfrm>
        </p:spPr>
        <p:txBody>
          <a:bodyPr>
            <a:normAutofit/>
          </a:bodyPr>
          <a:lstStyle/>
          <a:p>
            <a:r>
              <a:rPr lang="en-US" sz="3900" dirty="0" smtClean="0"/>
              <a:t>RNA polymerase can read in both directions</a:t>
            </a:r>
            <a:endParaRPr lang="en-US" sz="3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 6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1225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6-9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RNA Polymerases act at once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66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figure 6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8400"/>
            <a:ext cx="85312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6-6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1132"/>
            <a:ext cx="9144000" cy="808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RNA forms functional secondary structures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8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Table 6-1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508932" name="Picture 4" descr="table 6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01650"/>
            <a:ext cx="8535987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igure 6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43" y="760129"/>
            <a:ext cx="4944115" cy="571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6-2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22676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Central Dogma of Molecular Biology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89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figure 6-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85312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6-50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Codons for most Amino Acids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4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6-52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193540" name="Picture 4" descr="figure 6-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892175"/>
            <a:ext cx="8535987" cy="507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1"/>
            <a:ext cx="8229600" cy="89293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tRNA</a:t>
            </a:r>
            <a:r>
              <a:rPr lang="en-US" dirty="0" smtClean="0"/>
              <a:t> structure and codon translation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6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figure 6-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99" y="846725"/>
            <a:ext cx="2039461" cy="447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6-53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1"/>
            <a:ext cx="8229600" cy="847487"/>
          </a:xfrm>
        </p:spPr>
        <p:txBody>
          <a:bodyPr/>
          <a:lstStyle/>
          <a:p>
            <a:r>
              <a:rPr lang="en-US" dirty="0" smtClean="0"/>
              <a:t>Codons, Anticodons, and Wobbles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2" descr="figure 6-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23" y="5376414"/>
            <a:ext cx="6560208" cy="117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14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6-66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218117" name="Picture 5" descr="figure 6-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62" y="890623"/>
            <a:ext cx="7122231" cy="55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16404"/>
          </a:xfrm>
        </p:spPr>
        <p:txBody>
          <a:bodyPr>
            <a:noAutofit/>
          </a:bodyPr>
          <a:lstStyle/>
          <a:p>
            <a:r>
              <a:rPr lang="en-US" sz="3600" dirty="0" smtClean="0"/>
              <a:t>Translation movement from N-C term. inside ribosome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5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75"/>
            <a:ext cx="8229600" cy="827565"/>
          </a:xfrm>
        </p:spPr>
        <p:txBody>
          <a:bodyPr/>
          <a:lstStyle/>
          <a:p>
            <a:r>
              <a:rPr lang="en-US" dirty="0" smtClean="0"/>
              <a:t>Animal Cell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1" y="742478"/>
            <a:ext cx="8569894" cy="61274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7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6-76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243716" name="Picture 4" descr="figure 6-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7" y="1158732"/>
            <a:ext cx="6919935" cy="5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7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Ribosomes can be bound to RNA at once for rapid protein production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1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igure 6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61" y="766925"/>
            <a:ext cx="7586534" cy="57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6-3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5489"/>
            <a:ext cx="9144000" cy="7314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Transcription can be internally regulated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1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ure 6-2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2" y="1142239"/>
            <a:ext cx="5135906" cy="533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6-21a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Transcription and Translation Compartmentalized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3" name="Picture 5" descr="table 3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58963"/>
            <a:ext cx="8535987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Table 3-3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153" y="0"/>
            <a:ext cx="874346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layer of complexity: post-translational modifications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3-81a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216068" name="Picture 4" descr="figure 3-8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95413"/>
            <a:ext cx="8535987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3-81b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217092" name="Picture 4" descr="figure 3-8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68313"/>
            <a:ext cx="8535987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figure 3-8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0700"/>
            <a:ext cx="8531225" cy="58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3-81c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7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figure 3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59025"/>
            <a:ext cx="8531225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3-2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PROTEINS.  Made from amino acid building blocks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798" y="768956"/>
            <a:ext cx="1953864" cy="16526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4503" y="1707193"/>
            <a:ext cx="674638" cy="609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05300" y="1614583"/>
            <a:ext cx="4074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802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2-24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136199" name="Picture 7" descr="figure 2-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79413"/>
            <a:ext cx="4408487" cy="60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28</a:t>
            </a:fld>
            <a:endParaRPr lang="en-US"/>
          </a:p>
        </p:txBody>
      </p:sp>
      <p:cxnSp>
        <p:nvCxnSpPr>
          <p:cNvPr id="4" name="Straight Arrow Connector 3"/>
          <p:cNvCxnSpPr>
            <a:stCxn id="5" idx="1"/>
          </p:cNvCxnSpPr>
          <p:nvPr/>
        </p:nvCxnSpPr>
        <p:spPr>
          <a:xfrm flipH="1" flipV="1">
            <a:off x="4550504" y="2473973"/>
            <a:ext cx="2162430" cy="8731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12934" y="3085531"/>
            <a:ext cx="247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Peptide Bond!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976" y="157172"/>
            <a:ext cx="1953864" cy="16526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5681" y="1095409"/>
            <a:ext cx="674638" cy="609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16478" y="1002799"/>
            <a:ext cx="4074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3390" y="1735309"/>
            <a:ext cx="21035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Small: peptide</a:t>
            </a:r>
          </a:p>
          <a:p>
            <a:r>
              <a:rPr lang="en-US" dirty="0" smtClean="0"/>
              <a:t>Long: proteins</a:t>
            </a:r>
          </a:p>
          <a:p>
            <a:endParaRPr lang="en-US" dirty="0"/>
          </a:p>
          <a:p>
            <a:r>
              <a:rPr lang="en-US" dirty="0" smtClean="0"/>
              <a:t>Single AA: monomer</a:t>
            </a:r>
          </a:p>
          <a:p>
            <a:r>
              <a:rPr lang="en-US" dirty="0" smtClean="0"/>
              <a:t>Protein: polymer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1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256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amino acids to proteins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8728"/>
            <a:ext cx="4057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favorite protein: </a:t>
            </a:r>
            <a:r>
              <a:rPr lang="en-US" dirty="0" err="1" smtClean="0"/>
              <a:t>RhoA</a:t>
            </a:r>
            <a:r>
              <a:rPr lang="en-US" dirty="0" smtClean="0"/>
              <a:t> (small </a:t>
            </a:r>
            <a:r>
              <a:rPr lang="en-US" dirty="0" err="1" smtClean="0"/>
              <a:t>GTPase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www.ncbi.nlm.nih.gov</a:t>
            </a:r>
            <a:r>
              <a:rPr lang="en-US" dirty="0" smtClean="0"/>
              <a:t>/protein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315203"/>
            <a:ext cx="9144000" cy="1183428"/>
            <a:chOff x="0" y="1315203"/>
            <a:chExt cx="9144000" cy="1183428"/>
          </a:xfrm>
        </p:grpSpPr>
        <p:sp>
          <p:nvSpPr>
            <p:cNvPr id="5" name="Rectangle 4"/>
            <p:cNvSpPr/>
            <p:nvPr/>
          </p:nvSpPr>
          <p:spPr>
            <a:xfrm>
              <a:off x="0" y="1575301"/>
              <a:ext cx="914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maairkklvi</a:t>
              </a:r>
              <a:r>
                <a:rPr lang="en-US" dirty="0" smtClean="0"/>
                <a:t> </a:t>
              </a:r>
              <a:r>
                <a:rPr lang="en-US" dirty="0" err="1"/>
                <a:t>vgdgacgktc</a:t>
              </a:r>
              <a:r>
                <a:rPr lang="en-US" dirty="0"/>
                <a:t> </a:t>
              </a:r>
              <a:r>
                <a:rPr lang="en-US" dirty="0" err="1"/>
                <a:t>llivfskdqf</a:t>
              </a:r>
              <a:r>
                <a:rPr lang="en-US" dirty="0"/>
                <a:t> </a:t>
              </a:r>
              <a:r>
                <a:rPr lang="en-US" dirty="0" err="1"/>
                <a:t>pevyvptvfe</a:t>
              </a:r>
              <a:r>
                <a:rPr lang="en-US" dirty="0"/>
                <a:t> </a:t>
              </a:r>
              <a:r>
                <a:rPr lang="en-US" dirty="0" err="1"/>
                <a:t>nyvadievdg</a:t>
              </a:r>
              <a:r>
                <a:rPr lang="en-US" dirty="0"/>
                <a:t> </a:t>
              </a:r>
              <a:r>
                <a:rPr lang="en-US" dirty="0" err="1" smtClean="0"/>
                <a:t>kqvelalwdt</a:t>
              </a:r>
              <a:r>
                <a:rPr lang="en-US" dirty="0"/>
                <a:t> </a:t>
              </a:r>
              <a:r>
                <a:rPr lang="en-US" dirty="0" err="1" smtClean="0"/>
                <a:t>agqedydrlr</a:t>
              </a:r>
              <a:r>
                <a:rPr lang="en-US" dirty="0" smtClean="0"/>
                <a:t> </a:t>
              </a:r>
              <a:r>
                <a:rPr lang="en-US" dirty="0" err="1"/>
                <a:t>plsypdtdvi</a:t>
              </a:r>
              <a:r>
                <a:rPr lang="en-US" dirty="0"/>
                <a:t> </a:t>
              </a:r>
              <a:r>
                <a:rPr lang="en-US" dirty="0" err="1"/>
                <a:t>lmcfsidspd</a:t>
              </a:r>
              <a:r>
                <a:rPr lang="en-US" dirty="0"/>
                <a:t> </a:t>
              </a:r>
              <a:r>
                <a:rPr lang="en-US" dirty="0" err="1"/>
                <a:t>slenipekwt</a:t>
              </a:r>
              <a:r>
                <a:rPr lang="en-US" dirty="0"/>
                <a:t> </a:t>
              </a:r>
              <a:r>
                <a:rPr lang="en-US" dirty="0" err="1"/>
                <a:t>pevkhfcpnv</a:t>
              </a:r>
              <a:r>
                <a:rPr lang="en-US" dirty="0"/>
                <a:t> </a:t>
              </a:r>
              <a:r>
                <a:rPr lang="en-US" dirty="0" err="1" smtClean="0"/>
                <a:t>piilvgnkkd</a:t>
              </a:r>
              <a:r>
                <a:rPr lang="en-US" dirty="0" smtClean="0"/>
                <a:t> </a:t>
              </a:r>
              <a:r>
                <a:rPr lang="en-US" dirty="0" err="1" smtClean="0"/>
                <a:t>lrndehtrre</a:t>
              </a:r>
              <a:r>
                <a:rPr lang="en-US" dirty="0" smtClean="0"/>
                <a:t> </a:t>
              </a:r>
              <a:r>
                <a:rPr lang="en-US" dirty="0" err="1"/>
                <a:t>lakmkqepvk</a:t>
              </a:r>
              <a:r>
                <a:rPr lang="en-US" dirty="0"/>
                <a:t> </a:t>
              </a:r>
              <a:r>
                <a:rPr lang="en-US" dirty="0" err="1"/>
                <a:t>peegrdmanr</a:t>
              </a:r>
              <a:r>
                <a:rPr lang="en-US" dirty="0"/>
                <a:t> </a:t>
              </a:r>
              <a:r>
                <a:rPr lang="en-US" dirty="0" err="1"/>
                <a:t>igafgymecs</a:t>
              </a:r>
              <a:r>
                <a:rPr lang="en-US" dirty="0"/>
                <a:t> </a:t>
              </a:r>
              <a:r>
                <a:rPr lang="en-US" dirty="0" err="1"/>
                <a:t>aktkdgvrev</a:t>
              </a:r>
              <a:r>
                <a:rPr lang="en-US" dirty="0"/>
                <a:t> </a:t>
              </a:r>
              <a:r>
                <a:rPr lang="en-US" dirty="0" err="1" smtClean="0"/>
                <a:t>fematraalq</a:t>
              </a:r>
              <a:r>
                <a:rPr lang="en-US" dirty="0" smtClean="0"/>
                <a:t> </a:t>
              </a:r>
              <a:r>
                <a:rPr lang="en-US" dirty="0" err="1" smtClean="0"/>
                <a:t>arrgkkksgc</a:t>
              </a:r>
              <a:r>
                <a:rPr lang="en-US" dirty="0" smtClean="0"/>
                <a:t> </a:t>
              </a:r>
              <a:r>
                <a:rPr lang="en-US" dirty="0" err="1"/>
                <a:t>lvl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1315203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Primary Structure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2718700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Secondary Structure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-helix and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-sheets</a:t>
            </a:r>
          </a:p>
          <a:p>
            <a:r>
              <a:rPr lang="en-US" dirty="0" smtClean="0"/>
              <a:t>Dictated by primary sequence, hydrogen and disulfide bonds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1182" y="3844825"/>
            <a:ext cx="3492236" cy="3010117"/>
            <a:chOff x="351182" y="3844825"/>
            <a:chExt cx="3492236" cy="30101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182" y="3844825"/>
              <a:ext cx="3060700" cy="26543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9462" y="3844825"/>
              <a:ext cx="1963956" cy="19639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814221" y="6485610"/>
              <a:ext cx="1034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“MALEK”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63100" y="2213239"/>
            <a:ext cx="3380900" cy="4673229"/>
            <a:chOff x="5763100" y="2213239"/>
            <a:chExt cx="3380900" cy="46732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3100" y="2213239"/>
              <a:ext cx="3380900" cy="224983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6308" y="4408454"/>
              <a:ext cx="2378885" cy="190500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78532" y="6240137"/>
              <a:ext cx="3265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Fully extended chains: NH-O interactions, aromatic residues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3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figure 6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43" y="760129"/>
            <a:ext cx="4944115" cy="571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6-2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22676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The Central Dogma of Molecular Biology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237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78"/>
            <a:ext cx="8229600" cy="850005"/>
          </a:xfrm>
        </p:spPr>
        <p:txBody>
          <a:bodyPr>
            <a:normAutofit/>
          </a:bodyPr>
          <a:lstStyle/>
          <a:p>
            <a:r>
              <a:rPr lang="en-US" dirty="0" smtClean="0"/>
              <a:t>Protein structure, continued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2107" y="1235662"/>
            <a:ext cx="4030163" cy="5120688"/>
            <a:chOff x="0" y="580544"/>
            <a:chExt cx="4030163" cy="51206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107" y="1739424"/>
              <a:ext cx="3741427" cy="367958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580544"/>
              <a:ext cx="361322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Tertiary structure </a:t>
              </a:r>
              <a:r>
                <a:rPr lang="en-US" dirty="0" smtClean="0"/>
                <a:t>of </a:t>
              </a:r>
              <a:r>
                <a:rPr lang="en-US" dirty="0" err="1" smtClean="0"/>
                <a:t>RhoA</a:t>
              </a:r>
              <a:endParaRPr lang="en-US" dirty="0"/>
            </a:p>
            <a:p>
              <a:r>
                <a:rPr lang="en-US" dirty="0" smtClean="0"/>
                <a:t>Final, folded protein conformation</a:t>
              </a:r>
            </a:p>
            <a:p>
              <a:r>
                <a:rPr lang="en-US" dirty="0" smtClean="0"/>
                <a:t>Dictated by secondary structure and </a:t>
              </a:r>
            </a:p>
            <a:p>
              <a:r>
                <a:rPr lang="en-US" dirty="0" smtClean="0"/>
                <a:t>remaining hydrogen, disulfide bonds</a:t>
              </a:r>
              <a:endParaRPr lang="en-US" dirty="0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4795" y="5445645"/>
              <a:ext cx="3965368" cy="255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5pPr>
              <a:lvl6pPr marL="15367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6pPr>
              <a:lvl7pPr marL="19939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7pPr>
              <a:lvl8pPr marL="24511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8pPr>
              <a:lvl9pPr marL="2908300" indent="-2159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msgothic" charset="0"/>
                </a:defRPr>
              </a:lvl9pPr>
            </a:lstStyle>
            <a:p>
              <a:r>
                <a:rPr lang="en-GB" sz="1200" b="1">
                  <a:latin typeface="Arial" charset="0"/>
                </a:rPr>
                <a:t>Shimizu T et al. J. Biol. Chem. 2000;275:18311-18317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98398" y="1299005"/>
            <a:ext cx="4245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Quaternary Structure:</a:t>
            </a:r>
          </a:p>
          <a:p>
            <a:r>
              <a:rPr lang="en-US" dirty="0" smtClean="0"/>
              <a:t>Dictated by tertiary and primary structure: What is the protein’s function?</a:t>
            </a:r>
            <a:endParaRPr lang="en-US" dirty="0"/>
          </a:p>
        </p:txBody>
      </p:sp>
      <p:pic>
        <p:nvPicPr>
          <p:cNvPr id="12" name="Picture 2" descr="figure 2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11" y="2222335"/>
            <a:ext cx="2184254" cy="385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2165" y="6362682"/>
            <a:ext cx="2133600" cy="365125"/>
          </a:xfrm>
        </p:spPr>
        <p:txBody>
          <a:bodyPr/>
          <a:lstStyle/>
          <a:p>
            <a:fld id="{4047B586-F103-AC40-AF45-907A29A9C8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3-4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112646" name="Picture 6" descr="figure 3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868363"/>
            <a:ext cx="8535987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amino acid interactions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figure 3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4600"/>
            <a:ext cx="8531225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3-5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570"/>
            <a:ext cx="8229600" cy="1143000"/>
          </a:xfrm>
        </p:spPr>
        <p:txBody>
          <a:bodyPr/>
          <a:lstStyle/>
          <a:p>
            <a:r>
              <a:rPr lang="en-US" dirty="0" smtClean="0"/>
              <a:t>Hydrophobic “collapse”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37653" y="5619750"/>
            <a:ext cx="439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state is minimum Gibb’s energy in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4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75"/>
            <a:ext cx="8229600" cy="827565"/>
          </a:xfrm>
        </p:spPr>
        <p:txBody>
          <a:bodyPr/>
          <a:lstStyle/>
          <a:p>
            <a:r>
              <a:rPr lang="en-US" dirty="0" smtClean="0"/>
              <a:t>Animal Cell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1" y="742478"/>
            <a:ext cx="8569894" cy="612747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figure 12-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66" y="381000"/>
            <a:ext cx="6478588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12-6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8275" y="372754"/>
            <a:ext cx="3981300" cy="4172732"/>
          </a:xfrm>
        </p:spPr>
        <p:txBody>
          <a:bodyPr>
            <a:normAutofit/>
          </a:bodyPr>
          <a:lstStyle/>
          <a:p>
            <a:r>
              <a:rPr lang="en-US" dirty="0" smtClean="0"/>
              <a:t>Movement of proteins between organelles is tightly controlled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2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2-81a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212996" name="Picture 4" descr="figure 2-8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139825"/>
            <a:ext cx="8535987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129108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Lipid monolayers create fat vacuoles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5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figure 12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1" y="274638"/>
            <a:ext cx="3022600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12-7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5691" y="1"/>
            <a:ext cx="5918309" cy="2751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Since Organelle Membranes are Lipid Bilayers, Vesicular Transport via Budding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4" descr="figure 2-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47" y="2915432"/>
            <a:ext cx="5853153" cy="34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6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 2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82" y="816616"/>
            <a:ext cx="3394689" cy="565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2-21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15277"/>
            <a:ext cx="9144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Lipids are long, saturated hydrocarbons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Bioengineering Micelles for drug delivery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6" y="1489075"/>
            <a:ext cx="3953763" cy="40723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482338" y="2492069"/>
            <a:ext cx="2203316" cy="875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53004" y="2241900"/>
            <a:ext cx="28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Drug or molecule of interest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051849" y="3646695"/>
            <a:ext cx="1567087" cy="48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18936" y="3398191"/>
            <a:ext cx="354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Antibody for cell specificity, </a:t>
            </a:r>
          </a:p>
          <a:p>
            <a:r>
              <a:rPr lang="en-US" dirty="0" smtClean="0"/>
              <a:t>OR carrier to evade immune system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107733" y="4435690"/>
            <a:ext cx="1645271" cy="42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87705" y="4705102"/>
            <a:ext cx="392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Lipid bilayer will fuse with cell membrane, emptying cargo into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15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75"/>
            <a:ext cx="8229600" cy="827565"/>
          </a:xfrm>
        </p:spPr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1" y="742478"/>
            <a:ext cx="8569894" cy="6127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2314" y="1103181"/>
            <a:ext cx="4066851" cy="2860573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3559" y="1103181"/>
            <a:ext cx="3617829" cy="543893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5801" y="1231451"/>
            <a:ext cx="296354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 storage, synthesis, replication</a:t>
            </a:r>
          </a:p>
          <a:p>
            <a:endParaRPr lang="en-US" dirty="0"/>
          </a:p>
          <a:p>
            <a:r>
              <a:rPr lang="en-US" dirty="0" smtClean="0"/>
              <a:t>DNA tightly packed via histones into chromosomes (</a:t>
            </a:r>
            <a:r>
              <a:rPr lang="en-US" dirty="0" err="1" smtClean="0"/>
              <a:t>otw</a:t>
            </a:r>
            <a:r>
              <a:rPr lang="en-US" dirty="0" smtClean="0"/>
              <a:t> is 1.8m long!)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Connected to cytoplasm via endoplasmic reticulum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14" y="3156288"/>
            <a:ext cx="2270765" cy="237244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5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figure 4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81000"/>
            <a:ext cx="6904038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4-4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 12-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59916"/>
            <a:ext cx="8531225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Figure 12-9 </a:t>
            </a:r>
            <a:r>
              <a:rPr lang="en-US" sz="1100" i="1">
                <a:latin typeface="Arial" charset="0"/>
                <a:ea typeface="ヒラギノ角ゴ Pro W3" charset="0"/>
                <a:cs typeface="ヒラギノ角ゴ Pro W3" charset="0"/>
              </a:rPr>
              <a:t> Molecular Biology of the Cell</a:t>
            </a: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 (© Garland Science 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99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Nuclear Pore Complexes are Tightly Controlled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9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Figure 12-10 </a:t>
            </a:r>
            <a:r>
              <a:rPr lang="en-US" sz="1100" i="1">
                <a:latin typeface="Arial" charset="0"/>
                <a:ea typeface="ヒラギノ角ゴ Pro W3" charset="0"/>
                <a:cs typeface="ヒラギノ角ゴ Pro W3" charset="0"/>
              </a:rPr>
              <a:t> Molecular Biology of the Cell</a:t>
            </a: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 (© Garland Science 2008)</a:t>
            </a:r>
          </a:p>
        </p:txBody>
      </p:sp>
      <p:pic>
        <p:nvPicPr>
          <p:cNvPr id="121860" name="Picture 4" descr="figure 12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831850"/>
            <a:ext cx="8535987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Very Small Molecules: Diffusion, Large Molecules are Shuttled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0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75"/>
            <a:ext cx="8229600" cy="827565"/>
          </a:xfrm>
        </p:spPr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1" y="742478"/>
            <a:ext cx="8569894" cy="6127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3789" y="1103180"/>
            <a:ext cx="3002030" cy="2899057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3559" y="4258791"/>
            <a:ext cx="8353241" cy="228332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390692"/>
            <a:ext cx="7710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RER: rough in appearance because ribosomes are attached to its membrane</a:t>
            </a:r>
          </a:p>
          <a:p>
            <a:endParaRPr lang="en-US" dirty="0"/>
          </a:p>
          <a:p>
            <a:r>
              <a:rPr lang="en-US" dirty="0" smtClean="0"/>
              <a:t>Amino acids shuttle from RER via ribosomes, which then fold into proteins in cytoplasm</a:t>
            </a:r>
          </a:p>
          <a:p>
            <a:endParaRPr lang="en-US" dirty="0"/>
          </a:p>
          <a:p>
            <a:r>
              <a:rPr lang="en-US" dirty="0" smtClean="0"/>
              <a:t>SER: not covered with ribosomes.  Manufactures phospholipids and stores calcium ions – an important signaling activating ion.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0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Figure 12-36c </a:t>
            </a:r>
            <a:r>
              <a:rPr lang="en-US" sz="1100" i="1">
                <a:latin typeface="Arial" charset="0"/>
                <a:ea typeface="ヒラギノ角ゴ Pro W3" charset="0"/>
                <a:cs typeface="ヒラギノ角ゴ Pro W3" charset="0"/>
              </a:rPr>
              <a:t> Molecular Biology of the Cell</a:t>
            </a: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 (© Garland Science 2008)</a:t>
            </a:r>
          </a:p>
        </p:txBody>
      </p:sp>
      <p:pic>
        <p:nvPicPr>
          <p:cNvPr id="167940" name="Picture 4" descr="figure 12-3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775934"/>
            <a:ext cx="6784581" cy="570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165" y="0"/>
            <a:ext cx="8229600" cy="775934"/>
          </a:xfrm>
        </p:spPr>
        <p:txBody>
          <a:bodyPr/>
          <a:lstStyle/>
          <a:p>
            <a:r>
              <a:rPr lang="en-US" dirty="0" smtClean="0"/>
              <a:t>RER and SER Connected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Figure 12-38 </a:t>
            </a:r>
            <a:r>
              <a:rPr lang="en-US" sz="1100" i="1">
                <a:latin typeface="Arial" charset="0"/>
                <a:ea typeface="ヒラギノ角ゴ Pro W3" charset="0"/>
                <a:cs typeface="ヒラギノ角ゴ Pro W3" charset="0"/>
              </a:rPr>
              <a:t> Molecular Biology of the Cell</a:t>
            </a:r>
            <a:r>
              <a:rPr lang="en-US" sz="1100">
                <a:latin typeface="Arial" charset="0"/>
                <a:ea typeface="ヒラギノ角ゴ Pro W3" charset="0"/>
                <a:cs typeface="ヒラギノ角ゴ Pro W3" charset="0"/>
              </a:rPr>
              <a:t> (© Garland Science 2008)</a:t>
            </a:r>
          </a:p>
        </p:txBody>
      </p:sp>
      <p:pic>
        <p:nvPicPr>
          <p:cNvPr id="171012" name="Picture 4" descr="figure 12-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61" y="862004"/>
            <a:ext cx="6845116" cy="560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732"/>
            <a:ext cx="9144000" cy="808919"/>
          </a:xfrm>
        </p:spPr>
        <p:txBody>
          <a:bodyPr>
            <a:noAutofit/>
          </a:bodyPr>
          <a:lstStyle/>
          <a:p>
            <a:r>
              <a:rPr lang="en-US" sz="3500" dirty="0" smtClean="0"/>
              <a:t>Ribosomes quickly move on and off RER surface</a:t>
            </a:r>
            <a:endParaRPr lang="en-US" sz="3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3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75"/>
            <a:ext cx="8229600" cy="827565"/>
          </a:xfrm>
        </p:spPr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1" y="742478"/>
            <a:ext cx="8569894" cy="6127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2354" y="3732856"/>
            <a:ext cx="3002030" cy="1872841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404" y="820964"/>
            <a:ext cx="8353241" cy="278361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4045" y="952865"/>
            <a:ext cx="77103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proteins, through made in the RER, will pass through Golgi before reaching final destination.</a:t>
            </a:r>
          </a:p>
          <a:p>
            <a:endParaRPr lang="en-US" dirty="0"/>
          </a:p>
          <a:p>
            <a:r>
              <a:rPr lang="en-US" dirty="0" smtClean="0"/>
              <a:t>Has a </a:t>
            </a:r>
            <a:r>
              <a:rPr lang="en-US" i="1" dirty="0" err="1" smtClean="0"/>
              <a:t>Cis</a:t>
            </a:r>
            <a:r>
              <a:rPr lang="en-US" dirty="0" smtClean="0"/>
              <a:t> and </a:t>
            </a:r>
            <a:r>
              <a:rPr lang="en-US" i="1" dirty="0" smtClean="0"/>
              <a:t>Trans</a:t>
            </a:r>
            <a:r>
              <a:rPr lang="en-US" dirty="0" smtClean="0"/>
              <a:t> polarity.  </a:t>
            </a:r>
            <a:r>
              <a:rPr lang="en-US" i="1" dirty="0" err="1" smtClean="0"/>
              <a:t>Cis</a:t>
            </a:r>
            <a:r>
              <a:rPr lang="en-US" dirty="0" smtClean="0"/>
              <a:t> faces the RER, and </a:t>
            </a:r>
            <a:r>
              <a:rPr lang="en-US" i="1" dirty="0" smtClean="0"/>
              <a:t>Trans</a:t>
            </a:r>
            <a:r>
              <a:rPr lang="en-US" dirty="0" smtClean="0"/>
              <a:t> faces cytoplasm.</a:t>
            </a:r>
          </a:p>
          <a:p>
            <a:endParaRPr lang="en-US" dirty="0"/>
          </a:p>
          <a:p>
            <a:r>
              <a:rPr lang="en-US" dirty="0" smtClean="0"/>
              <a:t>The Golgi helps direct proteins to their final destination</a:t>
            </a:r>
          </a:p>
          <a:p>
            <a:endParaRPr lang="en-US" dirty="0"/>
          </a:p>
          <a:p>
            <a:r>
              <a:rPr lang="en-US" dirty="0" smtClean="0"/>
              <a:t>Contains chaperone proteins, which help assemble proteins that don’t form tertiary structures on their own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2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1" y="742478"/>
            <a:ext cx="8569894" cy="6127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85" y="866039"/>
            <a:ext cx="3507011" cy="599196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292" y="997942"/>
            <a:ext cx="3207296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Peroxisomes: </a:t>
            </a:r>
            <a:r>
              <a:rPr lang="en-US" dirty="0" smtClean="0"/>
              <a:t>oxidation reactions (important for some enzymes)</a:t>
            </a:r>
          </a:p>
          <a:p>
            <a:endParaRPr lang="en-US" dirty="0"/>
          </a:p>
          <a:p>
            <a:r>
              <a:rPr lang="en-US" u="sng" dirty="0" smtClean="0"/>
              <a:t>Lysosomes: </a:t>
            </a:r>
            <a:r>
              <a:rPr lang="en-US" dirty="0" smtClean="0"/>
              <a:t>degrades damaged organelles, small organisms that have been </a:t>
            </a:r>
            <a:r>
              <a:rPr lang="en-US" dirty="0" err="1" smtClean="0"/>
              <a:t>phagocytosed</a:t>
            </a:r>
            <a:r>
              <a:rPr lang="en-US" dirty="0" smtClean="0"/>
              <a:t>, growth factors that bind to the cell surface and are </a:t>
            </a:r>
            <a:r>
              <a:rPr lang="en-US" dirty="0" err="1" smtClean="0"/>
              <a:t>endocytosed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Helpful small molecules are released into cytosol.</a:t>
            </a:r>
          </a:p>
          <a:p>
            <a:endParaRPr lang="en-US" dirty="0"/>
          </a:p>
          <a:p>
            <a:r>
              <a:rPr lang="en-US" u="sng" dirty="0" smtClean="0"/>
              <a:t>Mitochondria: </a:t>
            </a:r>
            <a:r>
              <a:rPr lang="en-US" dirty="0" smtClean="0"/>
              <a:t>Produces ATP (the basis for all cell energy).  Evolutionarily, the mitochondria was a bacteria, engulfed by an animal cell – now a symbiotic relationship.  Mitochondria have their own DNA, organelles, and can replicate.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46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76"/>
            <a:ext cx="8229600" cy="827564"/>
          </a:xfrm>
        </p:spPr>
        <p:txBody>
          <a:bodyPr/>
          <a:lstStyle/>
          <a:p>
            <a:r>
              <a:rPr lang="en-US" dirty="0" smtClean="0"/>
              <a:t>Other small organelles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36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figure 17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11" y="1052816"/>
            <a:ext cx="6550600" cy="550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17-1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"/>
            <a:ext cx="8229600" cy="974878"/>
          </a:xfrm>
        </p:spPr>
        <p:txBody>
          <a:bodyPr/>
          <a:lstStyle/>
          <a:p>
            <a:r>
              <a:rPr lang="en-US" dirty="0" smtClean="0"/>
              <a:t>Cell Division: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figure 17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651832"/>
            <a:ext cx="7809271" cy="582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17-4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18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 Division Consists of Several Phases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7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17-3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108551" name="Picture 7" descr="figure 17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849773"/>
            <a:ext cx="8535987" cy="32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04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 Division: Mitosis and Cytokinesis</a:t>
            </a:r>
            <a:endParaRPr lang="en-US" dirty="0"/>
          </a:p>
        </p:txBody>
      </p:sp>
      <p:pic>
        <p:nvPicPr>
          <p:cNvPr id="5" name="Picture 2" descr="figure 17-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7" y="4205732"/>
            <a:ext cx="3016046" cy="224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491226" y="3121742"/>
            <a:ext cx="229419" cy="1188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70903" y="3121742"/>
            <a:ext cx="5243871" cy="16714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26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igure 4-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81000"/>
            <a:ext cx="4772025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4-3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3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 17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67" y="1308429"/>
            <a:ext cx="4918587" cy="52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17-14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4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Progression through cell cycle governed by checkpoints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1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figure 17-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3" y="1188054"/>
            <a:ext cx="8085394" cy="537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17-28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Cytokinesis: Microtubule-mediated chromosome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3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figure 17-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79600"/>
            <a:ext cx="85312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17-43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954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Cytokinesis: Microtubule-mediated chromosome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7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17-47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177158" name="Picture 6" descr="figure 17-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85" y="1143154"/>
            <a:ext cx="4352063" cy="53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"/>
            <a:ext cx="9144000" cy="835588"/>
          </a:xfrm>
        </p:spPr>
        <p:txBody>
          <a:bodyPr/>
          <a:lstStyle/>
          <a:p>
            <a:r>
              <a:rPr lang="en-US" dirty="0" smtClean="0"/>
              <a:t>Mitosis        Meiosis</a:t>
            </a:r>
            <a:endParaRPr lang="en-US" dirty="0"/>
          </a:p>
        </p:txBody>
      </p:sp>
      <p:sp>
        <p:nvSpPr>
          <p:cNvPr id="3" name="Not Equal 2"/>
          <p:cNvSpPr/>
          <p:nvPr/>
        </p:nvSpPr>
        <p:spPr>
          <a:xfrm>
            <a:off x="4088579" y="213023"/>
            <a:ext cx="942258" cy="532581"/>
          </a:xfrm>
          <a:prstGeom prst="mathNotEqual">
            <a:avLst>
              <a:gd name="adj1" fmla="val 12750"/>
              <a:gd name="adj2" fmla="val 6600000"/>
              <a:gd name="adj3" fmla="val 11760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5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Limitation: Telomeres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3458"/>
            <a:ext cx="30480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281" y="1600199"/>
            <a:ext cx="4168099" cy="25008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6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gure 5-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73"/>
            <a:ext cx="5379152" cy="43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5890" name="Picture 2" descr="figure 5-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03" y="3392050"/>
            <a:ext cx="4439197" cy="346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2" descr="figure 5-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942" y="184783"/>
            <a:ext cx="3295486" cy="325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348"/>
            <a:ext cx="4704803" cy="2395652"/>
          </a:xfrm>
        </p:spPr>
        <p:txBody>
          <a:bodyPr/>
          <a:lstStyle/>
          <a:p>
            <a:r>
              <a:rPr lang="en-US" dirty="0" smtClean="0"/>
              <a:t>Telomeres: DNA Replication Limiters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5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figure 17-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62" y="991419"/>
            <a:ext cx="3251255" cy="548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17-67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12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Multiple cell divisions leads to cell specialization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819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figure 15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63" y="1093782"/>
            <a:ext cx="5480749" cy="545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15-1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5032"/>
          </a:xfrm>
        </p:spPr>
        <p:txBody>
          <a:bodyPr>
            <a:noAutofit/>
          </a:bodyPr>
          <a:lstStyle/>
          <a:p>
            <a:r>
              <a:rPr lang="en-US" sz="3200" dirty="0" smtClean="0"/>
              <a:t>EC signals transduced via signaling proteins – to – transcription factors, finally altering phenotype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95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figure 15-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70514"/>
            <a:ext cx="7855195" cy="570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15-4b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387"/>
          </a:xfrm>
        </p:spPr>
        <p:txBody>
          <a:bodyPr>
            <a:normAutofit/>
          </a:bodyPr>
          <a:lstStyle/>
          <a:p>
            <a:r>
              <a:rPr lang="en-US" dirty="0" smtClean="0"/>
              <a:t>Paracrine Signaling: um in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1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figure 15-0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13" y="1224377"/>
            <a:ext cx="6309032" cy="537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15-4d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Endocrine signaling: very long distance paracrine signals (hormones)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7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4-5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110596" name="Picture 4" descr="figure 4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03" y="701154"/>
            <a:ext cx="7114297" cy="470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72"/>
            <a:ext cx="8229600" cy="813610"/>
          </a:xfrm>
        </p:spPr>
        <p:txBody>
          <a:bodyPr/>
          <a:lstStyle/>
          <a:p>
            <a:r>
              <a:rPr lang="en-US" dirty="0" smtClean="0"/>
              <a:t>DNA forms double helix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6268" y="5829466"/>
            <a:ext cx="654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G-C bonds are stronger than A-T bonds (3 hydrogen bonds versus 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7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427" y="142662"/>
            <a:ext cx="8229600" cy="786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Items to Consider</a:t>
            </a:r>
            <a:br>
              <a:rPr lang="en-US" dirty="0" smtClean="0"/>
            </a:br>
            <a:r>
              <a:rPr lang="en-US" i="1" dirty="0" smtClean="0"/>
              <a:t>Thoughts for your grant assignment?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6645" y="1409290"/>
            <a:ext cx="8676968" cy="5293034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Given spatial and temporal sensitivity of soluble signals, how do we deliver factors through a biomaterial to engineer proper cell and tissue function?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Can soluble signals themselves model paracrine signaling, or do we need multiple cell types?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Can we engineer growth factors with longer life times to reduce the total amount we need to deliver (or continue to deliver over time)?</a:t>
            </a:r>
          </a:p>
        </p:txBody>
      </p:sp>
    </p:spTree>
    <p:extLst>
      <p:ext uri="{BB962C8B-B14F-4D97-AF65-F5344CB8AC3E}">
        <p14:creationId xmlns:p14="http://schemas.microsoft.com/office/powerpoint/2010/main" val="41962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 4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47" y="1248286"/>
            <a:ext cx="6894606" cy="556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4-15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5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 all DNA encodes for functional genes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figure 6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5" y="816404"/>
            <a:ext cx="8095993" cy="573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6-7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623"/>
          </a:xfrm>
        </p:spPr>
        <p:txBody>
          <a:bodyPr/>
          <a:lstStyle/>
          <a:p>
            <a:r>
              <a:rPr lang="en-US" dirty="0" smtClean="0"/>
              <a:t>DNA-RNA Transcription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3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Arial" charset="0"/>
              </a:rPr>
              <a:t>Figure 6-8a </a:t>
            </a:r>
            <a:r>
              <a:rPr lang="en-US" sz="1100" i="1">
                <a:latin typeface="Arial" charset="0"/>
              </a:rPr>
              <a:t> Molecular Biology of the Cell</a:t>
            </a:r>
            <a:r>
              <a:rPr lang="en-US" sz="1100">
                <a:latin typeface="Arial" charset="0"/>
              </a:rPr>
              <a:t> (© Garland Science 2008)</a:t>
            </a:r>
          </a:p>
        </p:txBody>
      </p:sp>
      <p:pic>
        <p:nvPicPr>
          <p:cNvPr id="116740" name="Picture 4" descr="figure 6-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773113"/>
            <a:ext cx="8535987" cy="57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732"/>
            <a:ext cx="8229600" cy="833658"/>
          </a:xfrm>
        </p:spPr>
        <p:txBody>
          <a:bodyPr>
            <a:normAutofit/>
          </a:bodyPr>
          <a:lstStyle/>
          <a:p>
            <a:r>
              <a:rPr lang="en-US" dirty="0" smtClean="0"/>
              <a:t>RNA Polymerase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7B586-F103-AC40-AF45-907A29A9C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1597</Words>
  <Application>Microsoft Macintosh PowerPoint</Application>
  <PresentationFormat>On-screen Show (4:3)</PresentationFormat>
  <Paragraphs>267</Paragraphs>
  <Slides>60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Review of Cell Biology</vt:lpstr>
      <vt:lpstr>Animal Cell Structure</vt:lpstr>
      <vt:lpstr>PowerPoint Presentation</vt:lpstr>
      <vt:lpstr>PowerPoint Presentation</vt:lpstr>
      <vt:lpstr>PowerPoint Presentation</vt:lpstr>
      <vt:lpstr>DNA forms double helix</vt:lpstr>
      <vt:lpstr>Not all DNA encodes for functional genes</vt:lpstr>
      <vt:lpstr>DNA-RNA Transcription</vt:lpstr>
      <vt:lpstr>RNA Polymerase</vt:lpstr>
      <vt:lpstr>DNA Selectively Separated and Transcribed</vt:lpstr>
      <vt:lpstr>RNA polymerase can read in both directions</vt:lpstr>
      <vt:lpstr>Many RNA Polymerases act at once</vt:lpstr>
      <vt:lpstr>RNA forms functional secondary structures</vt:lpstr>
      <vt:lpstr>PowerPoint Presentation</vt:lpstr>
      <vt:lpstr>PowerPoint Presentation</vt:lpstr>
      <vt:lpstr>Multiple Codons for most Amino Acids</vt:lpstr>
      <vt:lpstr>tRNA structure and codon translation</vt:lpstr>
      <vt:lpstr>Codons, Anticodons, and Wobbles</vt:lpstr>
      <vt:lpstr>Translation movement from N-C term. inside ribosome</vt:lpstr>
      <vt:lpstr>Multiple Ribosomes can be bound to RNA at once for rapid protein production</vt:lpstr>
      <vt:lpstr>Transcription can be internally regulated</vt:lpstr>
      <vt:lpstr>Transcription and Translation Compartmentalized</vt:lpstr>
      <vt:lpstr>3rd layer of complexity: post-translational modifications</vt:lpstr>
      <vt:lpstr>PowerPoint Presentation</vt:lpstr>
      <vt:lpstr>PowerPoint Presentation</vt:lpstr>
      <vt:lpstr>PowerPoint Presentation</vt:lpstr>
      <vt:lpstr>PROTEINS.  Made from amino acid building blocks</vt:lpstr>
      <vt:lpstr>PowerPoint Presentation</vt:lpstr>
      <vt:lpstr>From amino acids to proteins</vt:lpstr>
      <vt:lpstr>Protein structure, continued</vt:lpstr>
      <vt:lpstr>Types of amino acid interactions</vt:lpstr>
      <vt:lpstr>Hydrophobic “collapse”</vt:lpstr>
      <vt:lpstr>Animal Cell Structure</vt:lpstr>
      <vt:lpstr>Movement of proteins between organelles is tightly controlled</vt:lpstr>
      <vt:lpstr>PowerPoint Presentation</vt:lpstr>
      <vt:lpstr>Since Organelle Membranes are Lipid Bilayers, Vesicular Transport via Budding</vt:lpstr>
      <vt:lpstr>PowerPoint Presentation</vt:lpstr>
      <vt:lpstr>Bioengineering Micelles for drug delivery</vt:lpstr>
      <vt:lpstr>Nucleus</vt:lpstr>
      <vt:lpstr>Nuclear Pore Complexes are Tightly Controlled</vt:lpstr>
      <vt:lpstr>Very Small Molecules: Diffusion, Large Molecules are Shuttled</vt:lpstr>
      <vt:lpstr>Endoplasmic Reticulum</vt:lpstr>
      <vt:lpstr>RER and SER Connected</vt:lpstr>
      <vt:lpstr>Ribosomes quickly move on and off RER surface</vt:lpstr>
      <vt:lpstr>Golgi Apparatus</vt:lpstr>
      <vt:lpstr>Other small organelles</vt:lpstr>
      <vt:lpstr>Cell Division: Overview</vt:lpstr>
      <vt:lpstr>Cell Division Consists of Several Phases</vt:lpstr>
      <vt:lpstr>Cell Division: Mitosis and Cytokinesis</vt:lpstr>
      <vt:lpstr>Progression through cell cycle governed by checkpoints</vt:lpstr>
      <vt:lpstr>Cytokinesis: Microtubule-mediated chromosome division</vt:lpstr>
      <vt:lpstr>Cytokinesis: Microtubule-mediated chromosome division</vt:lpstr>
      <vt:lpstr>Mitosis        Meiosis</vt:lpstr>
      <vt:lpstr>Division Limitation: Telomeres</vt:lpstr>
      <vt:lpstr>Telomeres: DNA Replication Limiters</vt:lpstr>
      <vt:lpstr>Multiple cell divisions leads to cell specialization</vt:lpstr>
      <vt:lpstr>EC signals transduced via signaling proteins – to – transcription factors, finally altering phenotype</vt:lpstr>
      <vt:lpstr>Paracrine Signaling: um in distance</vt:lpstr>
      <vt:lpstr>Endocrine signaling: very long distance paracrine signals (hormones)</vt:lpstr>
      <vt:lpstr>Final Items to Consider Thoughts for your grant assignment?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Shelly Peyton</dc:creator>
  <cp:lastModifiedBy>Shelly Peyton</cp:lastModifiedBy>
  <cp:revision>41</cp:revision>
  <dcterms:created xsi:type="dcterms:W3CDTF">2011-03-15T20:55:42Z</dcterms:created>
  <dcterms:modified xsi:type="dcterms:W3CDTF">2013-01-21T18:17:38Z</dcterms:modified>
</cp:coreProperties>
</file>