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58" r:id="rId4"/>
    <p:sldId id="257" r:id="rId5"/>
    <p:sldId id="277" r:id="rId6"/>
    <p:sldId id="269" r:id="rId7"/>
    <p:sldId id="273" r:id="rId8"/>
    <p:sldId id="270" r:id="rId9"/>
    <p:sldId id="271" r:id="rId10"/>
    <p:sldId id="272" r:id="rId11"/>
    <p:sldId id="278" r:id="rId12"/>
    <p:sldId id="262" r:id="rId13"/>
    <p:sldId id="263" r:id="rId14"/>
    <p:sldId id="264" r:id="rId15"/>
    <p:sldId id="265" r:id="rId16"/>
    <p:sldId id="266" r:id="rId17"/>
    <p:sldId id="267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5620"/>
    <p:restoredTop sz="83333" autoAdjust="0"/>
  </p:normalViewPr>
  <p:slideViewPr>
    <p:cSldViewPr>
      <p:cViewPr>
        <p:scale>
          <a:sx n="90" d="100"/>
          <a:sy n="90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793AB-CE9B-4A8D-A3E0-A74BF2DB762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DD50A-79FB-4DB1-B086-17F3F1B4C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1200" b="1" u="sng" dirty="0" smtClean="0"/>
              <a:t>Human genome project (HGP)</a:t>
            </a:r>
          </a:p>
          <a:p>
            <a:r>
              <a:rPr lang="en-US" sz="1200" dirty="0" smtClean="0"/>
              <a:t>13-year project, completed in 2003</a:t>
            </a:r>
          </a:p>
          <a:p>
            <a:r>
              <a:rPr lang="en-US" sz="1200" dirty="0" smtClean="0"/>
              <a:t>Goal:        </a:t>
            </a:r>
          </a:p>
          <a:p>
            <a:pPr>
              <a:buNone/>
            </a:pPr>
            <a:r>
              <a:rPr lang="en-US" sz="1200" dirty="0" smtClean="0"/>
              <a:t>                       1-  determining the sequence DNA</a:t>
            </a:r>
          </a:p>
          <a:p>
            <a:pPr>
              <a:buNone/>
            </a:pPr>
            <a:r>
              <a:rPr lang="en-US" sz="1200" dirty="0" smtClean="0"/>
              <a:t>                       2-  identifying and mapping ~20,000–25,000 genes  </a:t>
            </a:r>
          </a:p>
          <a:p>
            <a:pPr>
              <a:buNone/>
            </a:pPr>
            <a:r>
              <a:rPr lang="en-US" sz="1200" dirty="0" smtClean="0"/>
              <a:t>                             of human genome</a:t>
            </a:r>
          </a:p>
          <a:p>
            <a:pPr>
              <a:buNone/>
            </a:pPr>
            <a:r>
              <a:rPr lang="en-US" sz="1200" b="1" u="sng" dirty="0" smtClean="0"/>
              <a:t>The </a:t>
            </a:r>
            <a:r>
              <a:rPr lang="en-US" sz="1200" b="1" u="sng" dirty="0" err="1" smtClean="0"/>
              <a:t>HapMap</a:t>
            </a:r>
            <a:r>
              <a:rPr lang="en-US" sz="1200" b="1" u="sng" dirty="0" smtClean="0"/>
              <a:t> project</a:t>
            </a:r>
          </a:p>
          <a:p>
            <a:r>
              <a:rPr lang="en-US" sz="1200" dirty="0" smtClean="0"/>
              <a:t>develop a </a:t>
            </a:r>
            <a:r>
              <a:rPr lang="en-US" sz="1200" b="1" dirty="0" err="1" smtClean="0"/>
              <a:t>hap</a:t>
            </a:r>
            <a:r>
              <a:rPr lang="en-US" sz="1200" dirty="0" err="1" smtClean="0"/>
              <a:t>lotype</a:t>
            </a:r>
            <a:r>
              <a:rPr lang="en-US" sz="1200" dirty="0" smtClean="0"/>
              <a:t> </a:t>
            </a:r>
            <a:r>
              <a:rPr lang="en-US" sz="1200" b="1" dirty="0" smtClean="0"/>
              <a:t>map</a:t>
            </a:r>
            <a:r>
              <a:rPr lang="en-US" sz="1200" dirty="0" smtClean="0"/>
              <a:t> (</a:t>
            </a:r>
            <a:r>
              <a:rPr lang="en-US" sz="1200" b="1" dirty="0" err="1" smtClean="0"/>
              <a:t>HapMap</a:t>
            </a:r>
            <a:r>
              <a:rPr lang="en-US" sz="1200" dirty="0" smtClean="0"/>
              <a:t>) of the human genome; 270 samples from 4 populations </a:t>
            </a:r>
          </a:p>
          <a:p>
            <a:r>
              <a:rPr lang="en-US" sz="1200" dirty="0" smtClean="0"/>
              <a:t>genome-wide database for genome-wide association  (GWA) studies</a:t>
            </a:r>
          </a:p>
          <a:p>
            <a:r>
              <a:rPr lang="en-US" sz="1200" dirty="0" smtClean="0"/>
              <a:t>describe the common patterns of human genetic variation; SNPs, Copy number variants (CNV)</a:t>
            </a:r>
          </a:p>
          <a:p>
            <a:r>
              <a:rPr lang="en-US" sz="1200" dirty="0" smtClean="0"/>
              <a:t>Use in genetic association studies of common disease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1200" b="1" u="sng" dirty="0" smtClean="0"/>
              <a:t>The 1000 Genomes Project</a:t>
            </a:r>
          </a:p>
          <a:p>
            <a:r>
              <a:rPr lang="en-US" sz="1200" dirty="0" smtClean="0"/>
              <a:t>International research project</a:t>
            </a:r>
          </a:p>
          <a:p>
            <a:r>
              <a:rPr lang="en-US" sz="1200" dirty="0" smtClean="0"/>
              <a:t>sequence the genomes of at least 1000 participants from a number of different ethnic groups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200" dirty="0" smtClean="0"/>
              <a:t>-In 2010, the project finished its pilot phase</a:t>
            </a:r>
          </a:p>
          <a:p>
            <a:r>
              <a:rPr lang="en-US" sz="1200" dirty="0" smtClean="0"/>
              <a:t>-As of late 2010, the project is in its production phase with a target of sequencing upwards of 2000 individuals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low-fidelity DNAPs ; accomplish special tasks such as </a:t>
            </a:r>
            <a:r>
              <a:rPr lang="en-US" sz="1200" dirty="0" err="1" smtClean="0"/>
              <a:t>translesion</a:t>
            </a:r>
            <a:r>
              <a:rPr lang="en-US" sz="1200" dirty="0" smtClean="0"/>
              <a:t> synthesis (DNA damage tolerance process that allows the DNA replication machinery to replicate past DNA lesions)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u="sng" dirty="0" smtClean="0"/>
              <a:t>Question:</a:t>
            </a:r>
          </a:p>
          <a:p>
            <a:pPr>
              <a:buNone/>
            </a:pPr>
            <a:r>
              <a:rPr lang="en-US" sz="1200" b="1" u="sng" dirty="0" smtClean="0"/>
              <a:t>At DNA levels</a:t>
            </a:r>
            <a:r>
              <a:rPr lang="en-US" sz="1200" b="0" u="none" dirty="0" smtClean="0"/>
              <a:t>:  </a:t>
            </a:r>
          </a:p>
          <a:p>
            <a:pPr>
              <a:buNone/>
            </a:pPr>
            <a:r>
              <a:rPr lang="en-US" sz="1200" b="0" u="none" dirty="0" smtClean="0"/>
              <a:t>1- polymorphism</a:t>
            </a:r>
          </a:p>
          <a:p>
            <a:pPr>
              <a:buNone/>
            </a:pPr>
            <a:r>
              <a:rPr lang="en-US" sz="1200" b="0" u="none" dirty="0" smtClean="0"/>
              <a:t>2-</a:t>
            </a:r>
            <a:r>
              <a:rPr lang="en-US" sz="1200" b="0" u="none" baseline="0" dirty="0" smtClean="0"/>
              <a:t> SNPs</a:t>
            </a:r>
          </a:p>
          <a:p>
            <a:pPr>
              <a:buNone/>
            </a:pPr>
            <a:r>
              <a:rPr lang="en-US" sz="1200" b="0" u="none" baseline="0" dirty="0" smtClean="0"/>
              <a:t>3- CNV</a:t>
            </a:r>
          </a:p>
          <a:p>
            <a:pPr>
              <a:buNone/>
            </a:pPr>
            <a:r>
              <a:rPr lang="en-US" sz="1200" b="0" u="none" baseline="0" dirty="0" smtClean="0"/>
              <a:t>4- </a:t>
            </a:r>
            <a:r>
              <a:rPr lang="en-US" sz="1200" b="0" u="none" baseline="0" dirty="0" err="1" smtClean="0"/>
              <a:t>Transposons</a:t>
            </a:r>
            <a:r>
              <a:rPr lang="en-US" sz="1200" b="0" u="none" baseline="0" dirty="0" smtClean="0"/>
              <a:t>, micro </a:t>
            </a:r>
            <a:r>
              <a:rPr lang="en-US" sz="1200" b="0" u="none" baseline="0" dirty="0" err="1" smtClean="0"/>
              <a:t>sattelites</a:t>
            </a:r>
            <a:endParaRPr lang="en-US" sz="1200" b="0" u="none" baseline="0" dirty="0" smtClean="0"/>
          </a:p>
          <a:p>
            <a:pPr>
              <a:buNone/>
            </a:pPr>
            <a:r>
              <a:rPr lang="en-US" sz="1200" b="0" u="none" baseline="0" dirty="0" smtClean="0"/>
              <a:t>5-epigenetics</a:t>
            </a:r>
          </a:p>
          <a:p>
            <a:pPr>
              <a:buNone/>
            </a:pPr>
            <a:endParaRPr lang="en-US" sz="1200" b="0" u="none" dirty="0" smtClean="0"/>
          </a:p>
          <a:p>
            <a:pPr>
              <a:buNone/>
            </a:pPr>
            <a:endParaRPr lang="en-US" sz="1200" b="1" u="sng" dirty="0" smtClean="0"/>
          </a:p>
          <a:p>
            <a:pPr>
              <a:buNone/>
            </a:pPr>
            <a:r>
              <a:rPr lang="en-US" sz="1200" b="1" u="sng" dirty="0" smtClean="0"/>
              <a:t>RNA processing: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RNA splicing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Capping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3’ processing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premRNA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(upper bar) forms an anchor duplex with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(small guide RNA), which has anchor,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informational (info), and 3’ U-tail regions.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premRNA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cleaved by an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endonuclease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 are added by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TUTase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removed by 3’-ExoUase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processed fragment is rejoined to the 3’-fragment by an editing RNA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ligase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 catalysts are components of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editosome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Constructing libraries:</a:t>
            </a:r>
          </a:p>
          <a:p>
            <a:endParaRPr lang="en-US" dirty="0" smtClean="0"/>
          </a:p>
          <a:p>
            <a:r>
              <a:rPr lang="en-US" dirty="0" smtClean="0"/>
              <a:t>-To increased the # of assembled</a:t>
            </a:r>
            <a:r>
              <a:rPr lang="en-US" baseline="0" dirty="0" smtClean="0"/>
              <a:t> transcripts, especially for less abundant ones,    </a:t>
            </a:r>
            <a:r>
              <a:rPr lang="en-US" baseline="0" dirty="0" err="1" smtClean="0"/>
              <a:t>rRNA</a:t>
            </a:r>
            <a:r>
              <a:rPr lang="en-US" baseline="0" dirty="0" smtClean="0"/>
              <a:t> and abundant transcripts are removed</a:t>
            </a:r>
          </a:p>
          <a:p>
            <a:r>
              <a:rPr lang="en-US" dirty="0" smtClean="0"/>
              <a:t>- PCR amplification </a:t>
            </a:r>
            <a:r>
              <a:rPr lang="en-US" baseline="0" dirty="0" smtClean="0"/>
              <a:t>  vs.  Single molecule </a:t>
            </a:r>
            <a:r>
              <a:rPr lang="en-US" baseline="0" dirty="0" err="1" smtClean="0"/>
              <a:t>seq</a:t>
            </a:r>
            <a:r>
              <a:rPr lang="en-US" baseline="0" dirty="0" smtClean="0"/>
              <a:t>   </a:t>
            </a:r>
            <a:r>
              <a:rPr lang="en-US" dirty="0" smtClean="0"/>
              <a:t>?? PCR amplification results in low sequencing coverage for transcripts with high GC content </a:t>
            </a:r>
          </a:p>
          <a:p>
            <a:pPr>
              <a:buFontTx/>
              <a:buChar char="-"/>
            </a:pPr>
            <a:r>
              <a:rPr lang="en-US" baseline="0" dirty="0" smtClean="0"/>
              <a:t>Single molecule </a:t>
            </a:r>
            <a:r>
              <a:rPr lang="en-US" baseline="0" dirty="0" err="1" smtClean="0"/>
              <a:t>seq</a:t>
            </a:r>
            <a:r>
              <a:rPr lang="en-US" baseline="0" dirty="0" smtClean="0"/>
              <a:t>  &gt;&gt;&gt; high error rate ,  more even and contiguous, easier for assembler to construct  full-length across GC rich region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1- RNA-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seq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reads are aligned to a reference genome using a splice-aware aligner, such as Blat45, TopHat46, SpliceMap47, MapSplice48 or GSNAP49 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 overlapping reads from each locus are clustered to build a graph representing all possible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isoforms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(FIG. 2b). The final step involves traversing the graph to resolve individual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isoforms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Examples of methods that use the reference-based strategy include Cufflinks , Scripture   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3-Splice-aware aligners generally fall into two classes: seed-and-extend aligners and Burrows–Wheeler transform (BWT) aligners, 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seed-and-extend algorithms, such as BLAT and GSNAP, start by quickly finding a ‘seed’ — a substring of the read — that exactly matches the genome and then locally extending the match using Smith–Waterman alignment algorithms. </a:t>
            </a:r>
          </a:p>
          <a:p>
            <a:endParaRPr lang="en-US" dirty="0" smtClean="0"/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BWT aligners are optimized to align reads with few errors in them and are therefore generally faster than seed-and-extend aligners. 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BWT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aligners, such as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TopHat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create a database of all possible combinations of splicing junctions within a locus and then align to this database the reads that failed to align to the genome. 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Bowtie run on typical PC with 2G RAM,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allign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reads to </a:t>
            </a:r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human genome at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rate of 25 million read per hour.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Doesnot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support paired-end alignment. 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the reads are aligned to the genome, two methods are typically used for graph construction and traversal: </a:t>
            </a:r>
            <a:endParaRPr lang="en-US" dirty="0" smtClean="0"/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Cufflinks creates an overlap graph from all of the reads that align to a single locus and then traverses this graph to assemble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isoforms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finding the minimum set of transcripts that ‘explain’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junctions within the reads (that is, a minimum path cover of the graph). 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indent="-342900"/>
            <a:r>
              <a:rPr lang="en-US" b="1" i="1" dirty="0" smtClean="0"/>
              <a:t>Applications. Reference-based </a:t>
            </a:r>
            <a:r>
              <a:rPr lang="en-US" b="1" i="1" dirty="0" err="1" smtClean="0"/>
              <a:t>transcriptome</a:t>
            </a:r>
            <a:r>
              <a:rPr lang="en-US" b="1" i="1" dirty="0" smtClean="0"/>
              <a:t> assembly is easier to perform for the simple </a:t>
            </a:r>
            <a:r>
              <a:rPr lang="en-US" b="1" i="1" dirty="0" err="1" smtClean="0"/>
              <a:t>transcriptomes</a:t>
            </a:r>
            <a:r>
              <a:rPr lang="en-US" b="1" i="1" dirty="0" smtClean="0"/>
              <a:t> of bacterial, </a:t>
            </a:r>
            <a:r>
              <a:rPr lang="en-US" b="1" i="1" dirty="0" err="1" smtClean="0"/>
              <a:t>archaeal</a:t>
            </a:r>
            <a:r>
              <a:rPr lang="en-US" b="1" i="1" dirty="0" smtClean="0"/>
              <a:t> and lower eukaryotic organisms, as these organisms have few </a:t>
            </a:r>
            <a:r>
              <a:rPr lang="en-US" b="1" i="1" dirty="0" err="1" smtClean="0"/>
              <a:t>introns</a:t>
            </a:r>
            <a:r>
              <a:rPr lang="en-US" b="1" i="1" dirty="0" smtClean="0"/>
              <a:t> and little alternative splicing. </a:t>
            </a:r>
          </a:p>
          <a:p>
            <a:pPr marL="342900" indent="-342900"/>
            <a:endParaRPr lang="en-US" b="1" i="1" dirty="0" smtClean="0"/>
          </a:p>
          <a:p>
            <a:pPr marL="342900" indent="-342900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Cufflinks20 and Scripture16 have been developed for efficiently reconstructing transcripts from mammalian-sized data sets </a:t>
            </a:r>
            <a:endParaRPr lang="en-US" b="1" i="1" dirty="0" smtClean="0"/>
          </a:p>
          <a:p>
            <a:pPr marL="342900" indent="-342900"/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Advantage: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Contamination or sequencing </a:t>
            </a:r>
            <a:r>
              <a:rPr lang="en-US" dirty="0" err="1" smtClean="0"/>
              <a:t>artefacts</a:t>
            </a:r>
            <a:r>
              <a:rPr lang="en-US" dirty="0" smtClean="0"/>
              <a:t> are not a major concern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very sensitive and can assemble transcripts of low abundance. </a:t>
            </a:r>
          </a:p>
          <a:p>
            <a:pPr marL="342900" indent="-342900"/>
            <a:endParaRPr lang="en-US" dirty="0" smtClean="0"/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Disadvantages. :</a:t>
            </a:r>
          </a:p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1-The success of reference-based assemblers depends on the quality of the reference genome being used.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2-reference from a closely related species.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 Errors introduced by short-read aligners are also carried over into the assembled transcripts.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4- Spliced reads that span large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be missed because aligners often only search for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that are smaller than a fixed length to reduce the required computational power.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5-reference-based approaches cannot easily assemble 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trans-spliced genes…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some cancers , such as prostate cancer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Advantages:</a:t>
            </a:r>
          </a:p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1-it does not depend on a reference genome. </a:t>
            </a:r>
          </a:p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2-it can recover transcripts that are transcribed from segments of the genome that are missing from the genome assembly, or it can detect transcripts from an unknown exogenous source. </a:t>
            </a:r>
          </a:p>
          <a:p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 is that it does not depend on the correct alignment of reads to known splice </a:t>
            </a:r>
            <a:r>
              <a:rPr lang="en-US" sz="1200" b="1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sitess</a:t>
            </a:r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the prediction of novel splicing sites, as required by reference-based assemblers. </a:t>
            </a:r>
          </a:p>
          <a:p>
            <a:pPr marL="228600" indent="-228600">
              <a:buAutoNum type="arabicPlain" startAt="4"/>
            </a:pPr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-long </a:t>
            </a:r>
            <a:r>
              <a:rPr lang="en-US" sz="1200" b="1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introns</a:t>
            </a:r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not a concern for de novo assemblers. </a:t>
            </a:r>
          </a:p>
          <a:p>
            <a:pPr marL="228600" indent="-228600">
              <a:buAutoNum type="arabicPlain" startAt="4"/>
            </a:pPr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trans-spliced transcripts and similar transcripts originating from chromosomal rearrangements can be assembled using the de novo approach. </a:t>
            </a:r>
          </a:p>
          <a:p>
            <a:pPr marL="228600" indent="-228600">
              <a:buAutoNum type="arabicPlain" startAt="4"/>
            </a:pPr>
            <a:endParaRPr lang="en-US" sz="1200" b="1" i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lain" startAt="4"/>
            </a:pPr>
            <a:endParaRPr lang="en-US" sz="1200" b="1" i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None/>
            </a:pPr>
            <a:r>
              <a:rPr lang="en-US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Disadvantages: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novo assembly of higher eukaryotic </a:t>
            </a:r>
            <a:r>
              <a:rPr lang="en-US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transcriptomes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much more challenging, not only because of the larger data set sizes but also because of the difficulties involved in identifying alternatively spliced variants </a:t>
            </a:r>
          </a:p>
          <a:p>
            <a:pPr marL="228600" indent="-228600">
              <a:buAutoNum type="arabicPeriod" startAt="2"/>
            </a:pP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novo </a:t>
            </a:r>
            <a:r>
              <a:rPr lang="en-US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transcriptome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assembly requires a much higher sequencing depth for full-length transcript assembly than does the reference-based assembly strategy </a:t>
            </a:r>
          </a:p>
          <a:p>
            <a:pPr marL="228600" indent="-228600">
              <a:buAutoNum type="arabicPeriod" startAt="2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very sensitive to sequencing errors and to the presence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chimeric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molecules in the data set62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DD50A-79FB-4DB1-B086-17F3F1B4CBF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25618-2C84-49EC-A0F8-5DB608CBB2B2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6D6AE-9AF3-4C96-B0B3-EB10917F3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Widespread RNA and DNA</a:t>
            </a:r>
            <a:br>
              <a:rPr lang="en-US" b="1" dirty="0"/>
            </a:br>
            <a:r>
              <a:rPr lang="en-US" b="1" dirty="0"/>
              <a:t>Sequence Differences in the</a:t>
            </a:r>
            <a:br>
              <a:rPr lang="en-US" b="1" dirty="0"/>
            </a:br>
            <a:r>
              <a:rPr lang="en-US" b="1" dirty="0"/>
              <a:t>Human </a:t>
            </a:r>
            <a:r>
              <a:rPr lang="en-US" b="1" dirty="0" err="1"/>
              <a:t>Transcriptome</a:t>
            </a:r>
            <a:r>
              <a:rPr lang="en-US" dirty="0"/>
              <a:t/>
            </a:r>
            <a:br>
              <a:rPr lang="en-US" dirty="0"/>
            </a:br>
            <a:r>
              <a:rPr lang="en-US" sz="2200" dirty="0" err="1"/>
              <a:t>Mingyao</a:t>
            </a:r>
            <a:r>
              <a:rPr lang="en-US" sz="2200" dirty="0"/>
              <a:t> Li</a:t>
            </a:r>
            <a:r>
              <a:rPr lang="en-US" sz="2200" dirty="0" smtClean="0"/>
              <a:t>, Isabel </a:t>
            </a:r>
            <a:r>
              <a:rPr lang="en-US" sz="2200" dirty="0"/>
              <a:t>X. Wang</a:t>
            </a:r>
            <a:r>
              <a:rPr lang="en-US" sz="2200" dirty="0" smtClean="0"/>
              <a:t>, </a:t>
            </a:r>
            <a:r>
              <a:rPr lang="en-US" sz="2200" dirty="0" err="1" smtClean="0"/>
              <a:t>Yun</a:t>
            </a:r>
            <a:r>
              <a:rPr lang="en-US" sz="2200" dirty="0" smtClean="0"/>
              <a:t> Li, </a:t>
            </a:r>
            <a:r>
              <a:rPr lang="en-US" sz="2200" dirty="0"/>
              <a:t>Alan </a:t>
            </a:r>
            <a:r>
              <a:rPr lang="en-US" sz="2200" dirty="0" err="1"/>
              <a:t>Bruzel</a:t>
            </a:r>
            <a:r>
              <a:rPr lang="en-US" sz="2200" dirty="0" smtClean="0"/>
              <a:t>, </a:t>
            </a:r>
            <a:r>
              <a:rPr lang="en-US" sz="2200" dirty="0"/>
              <a:t>Allison L. Richards</a:t>
            </a:r>
            <a:r>
              <a:rPr lang="en-US" sz="2200" dirty="0" smtClean="0"/>
              <a:t>,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Jonathan M. </a:t>
            </a:r>
            <a:r>
              <a:rPr lang="en-US" sz="2200" dirty="0" err="1"/>
              <a:t>Toung</a:t>
            </a:r>
            <a:r>
              <a:rPr lang="en-US" sz="2200" dirty="0" smtClean="0"/>
              <a:t>, </a:t>
            </a:r>
            <a:r>
              <a:rPr lang="en-US" sz="2200" dirty="0"/>
              <a:t>Vivian G. </a:t>
            </a:r>
            <a:r>
              <a:rPr lang="en-US" sz="2200" dirty="0" smtClean="0"/>
              <a:t>Cheung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672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Mahnaz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Janghorban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CANB610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1/26/2012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       I editing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sequencing machinery reads  </a:t>
            </a:r>
            <a:r>
              <a:rPr lang="en-US" sz="2400" b="1" dirty="0" smtClean="0"/>
              <a:t>I</a:t>
            </a:r>
            <a:r>
              <a:rPr lang="en-US" sz="2400" dirty="0" smtClean="0"/>
              <a:t>  as  </a:t>
            </a:r>
            <a:r>
              <a:rPr lang="en-US" sz="2400" b="1" dirty="0" smtClean="0"/>
              <a:t>G </a:t>
            </a:r>
          </a:p>
          <a:p>
            <a:r>
              <a:rPr lang="en-US" sz="2400" dirty="0" smtClean="0"/>
              <a:t>Variation of RNA and genome:  Polymorphism, random </a:t>
            </a:r>
            <a:r>
              <a:rPr lang="en-US" sz="2400" dirty="0" err="1" smtClean="0"/>
              <a:t>seq</a:t>
            </a:r>
            <a:r>
              <a:rPr lang="en-US" sz="2400" dirty="0" smtClean="0"/>
              <a:t> errors, mutation and inaccurate alignment of RNA </a:t>
            </a:r>
          </a:p>
          <a:p>
            <a:r>
              <a:rPr lang="en-US" sz="2400" dirty="0" smtClean="0"/>
              <a:t>Conserved editing sites; to keep </a:t>
            </a:r>
            <a:r>
              <a:rPr lang="en-US" sz="2400" dirty="0" err="1" smtClean="0"/>
              <a:t>dsRNA</a:t>
            </a:r>
            <a:r>
              <a:rPr lang="en-US" sz="2400" dirty="0" smtClean="0"/>
              <a:t> structure intact </a:t>
            </a:r>
          </a:p>
          <a:p>
            <a:r>
              <a:rPr lang="en-US" sz="2400" dirty="0" smtClean="0"/>
              <a:t>Almost all of these clusters occur in </a:t>
            </a:r>
            <a:r>
              <a:rPr lang="en-US" sz="2400" dirty="0" err="1" smtClean="0"/>
              <a:t>Alu</a:t>
            </a:r>
            <a:r>
              <a:rPr lang="en-US" sz="2400" dirty="0" smtClean="0"/>
              <a:t> elements </a:t>
            </a:r>
          </a:p>
          <a:p>
            <a:r>
              <a:rPr lang="en-US" sz="2400" dirty="0" smtClean="0"/>
              <a:t>In mammals, Drosophila and squid; most of the ADAR edited transcripts expressed in the central nervous system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5257800"/>
            <a:ext cx="5133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4038600" y="609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705600" y="6248400"/>
            <a:ext cx="19625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Mary A. O’Connell, 2001</a:t>
            </a:r>
            <a:endParaRPr lang="en-US" sz="14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"/>
            <a:ext cx="227736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19200" y="2590800"/>
            <a:ext cx="693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 </a:t>
            </a:r>
            <a:r>
              <a:rPr lang="en-US" sz="2400" b="1" dirty="0" err="1" smtClean="0"/>
              <a:t>Alu</a:t>
            </a:r>
            <a:r>
              <a:rPr lang="en-US" sz="2400" b="1" dirty="0" smtClean="0"/>
              <a:t> element</a:t>
            </a:r>
            <a:r>
              <a:rPr lang="en-US" sz="2400" dirty="0" smtClean="0"/>
              <a:t> is a short stretch of DNA.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most abundant mobile elements in the human   </a:t>
            </a:r>
          </a:p>
          <a:p>
            <a:r>
              <a:rPr lang="en-US" sz="2400" dirty="0" smtClean="0"/>
              <a:t>    genome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~10^6 copies of </a:t>
            </a:r>
            <a:r>
              <a:rPr lang="en-US" sz="2400" dirty="0" err="1" smtClean="0"/>
              <a:t>Alu</a:t>
            </a:r>
            <a:r>
              <a:rPr lang="en-US" sz="2400" dirty="0" smtClean="0"/>
              <a:t> in human genome; ~300bp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classified as short interspersed elements (SINEs); </a:t>
            </a:r>
            <a:r>
              <a:rPr lang="en-US" sz="2400" dirty="0" err="1" smtClean="0"/>
              <a:t>Retrotransposons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  <p:pic>
        <p:nvPicPr>
          <p:cNvPr id="10" name="Picture 9" descr="PLoSBiol3.5.Fig7ChromosomesAluFis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5562600"/>
            <a:ext cx="2895600" cy="7899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Mutagenesis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/>
              <a:t>Transition:</a:t>
            </a:r>
          </a:p>
          <a:p>
            <a:pPr>
              <a:buNone/>
            </a:pPr>
            <a:r>
              <a:rPr lang="en-US" sz="2400" dirty="0" err="1" smtClean="0"/>
              <a:t>purine</a:t>
            </a:r>
            <a:r>
              <a:rPr lang="en-US" sz="2400" dirty="0" smtClean="0"/>
              <a:t> nucleotide to another </a:t>
            </a:r>
            <a:r>
              <a:rPr lang="en-US" sz="2400" dirty="0" err="1" smtClean="0"/>
              <a:t>purine</a:t>
            </a:r>
            <a:r>
              <a:rPr lang="en-US" sz="2400" dirty="0" smtClean="0"/>
              <a:t> (A ↔ G)</a:t>
            </a:r>
          </a:p>
          <a:p>
            <a:pPr>
              <a:buNone/>
            </a:pPr>
            <a:r>
              <a:rPr lang="en-US" sz="2400" dirty="0" err="1" smtClean="0"/>
              <a:t>pyrimidine</a:t>
            </a:r>
            <a:r>
              <a:rPr lang="en-US" sz="2400" dirty="0" smtClean="0"/>
              <a:t> nucleotide to another </a:t>
            </a:r>
            <a:r>
              <a:rPr lang="en-US" sz="2400" dirty="0" err="1" smtClean="0"/>
              <a:t>pyrimidine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(C ↔ T)</a:t>
            </a:r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r>
              <a:rPr lang="en-US" sz="2400" b="1" u="sng" dirty="0" err="1" smtClean="0"/>
              <a:t>Transversion</a:t>
            </a:r>
            <a:r>
              <a:rPr lang="en-US" sz="2400" b="1" u="sng" dirty="0" smtClean="0"/>
              <a:t>:</a:t>
            </a:r>
          </a:p>
          <a:p>
            <a:pPr>
              <a:buNone/>
            </a:pPr>
            <a:r>
              <a:rPr lang="en-US" sz="2400" dirty="0" err="1" smtClean="0"/>
              <a:t>pyrimidine</a:t>
            </a:r>
            <a:r>
              <a:rPr lang="en-US" sz="2400" dirty="0" smtClean="0"/>
              <a:t> nucleotide to </a:t>
            </a:r>
            <a:r>
              <a:rPr lang="en-US" sz="2400" dirty="0" err="1" smtClean="0"/>
              <a:t>purine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(C ↔A)</a:t>
            </a:r>
          </a:p>
          <a:p>
            <a:r>
              <a:rPr lang="en-US" sz="2400" dirty="0" smtClean="0"/>
              <a:t>oxidative damage </a:t>
            </a:r>
            <a:endParaRPr lang="en-US" sz="2400" dirty="0"/>
          </a:p>
        </p:txBody>
      </p:sp>
      <p:pic>
        <p:nvPicPr>
          <p:cNvPr id="7" name="Picture 6" descr="Oxidative_damage_2.gif"/>
          <p:cNvPicPr>
            <a:picLocks noChangeAspect="1"/>
          </p:cNvPicPr>
          <p:nvPr/>
        </p:nvPicPr>
        <p:blipFill>
          <a:blip r:embed="rId2" cstate="print"/>
          <a:srcRect t="6000"/>
          <a:stretch>
            <a:fillRect/>
          </a:stretch>
        </p:blipFill>
        <p:spPr>
          <a:xfrm>
            <a:off x="5486400" y="4495800"/>
            <a:ext cx="3390900" cy="2124964"/>
          </a:xfrm>
          <a:prstGeom prst="rect">
            <a:avLst/>
          </a:prstGeom>
        </p:spPr>
      </p:pic>
      <p:pic>
        <p:nvPicPr>
          <p:cNvPr id="10" name="Picture 9" descr="Transitions_&amp;_Transversion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1066800"/>
            <a:ext cx="2736452" cy="29236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RNA sequencing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pPr marL="457200" lvl="3" indent="-457200">
              <a:buFont typeface="+mj-lt"/>
              <a:buAutoNum type="arabicPeriod"/>
            </a:pPr>
            <a:r>
              <a:rPr lang="en-US" sz="2400" b="1" u="sng" dirty="0" smtClean="0"/>
              <a:t>Expresses Sequence Tag (EST) data base</a:t>
            </a:r>
          </a:p>
          <a:p>
            <a:r>
              <a:rPr lang="en-US" sz="2400" dirty="0" smtClean="0"/>
              <a:t> short sequence of a </a:t>
            </a:r>
            <a:r>
              <a:rPr lang="en-US" sz="2400" dirty="0" err="1" smtClean="0"/>
              <a:t>cDNA</a:t>
            </a:r>
            <a:r>
              <a:rPr lang="en-US" sz="2400" dirty="0" smtClean="0"/>
              <a:t> (500 to 800 nucleotides) from </a:t>
            </a:r>
            <a:r>
              <a:rPr lang="en-US" sz="2400" dirty="0" err="1" smtClean="0"/>
              <a:t>cDNA</a:t>
            </a:r>
            <a:r>
              <a:rPr lang="en-US" sz="2400" dirty="0" smtClean="0"/>
              <a:t> library</a:t>
            </a:r>
          </a:p>
          <a:p>
            <a:r>
              <a:rPr lang="en-US" sz="2400" dirty="0" smtClean="0"/>
              <a:t>represent portions of expressed genes</a:t>
            </a:r>
          </a:p>
          <a:p>
            <a:r>
              <a:rPr lang="en-US" sz="2400" dirty="0" smtClean="0"/>
              <a:t>Used to identify gene transcripts, gene discovery, gene sequence determination</a:t>
            </a:r>
          </a:p>
          <a:p>
            <a:pPr>
              <a:buNone/>
            </a:pPr>
            <a:r>
              <a:rPr lang="en-US" sz="2400" b="1" dirty="0" smtClean="0"/>
              <a:t>2.    </a:t>
            </a:r>
            <a:r>
              <a:rPr lang="en-US" sz="2400" b="1" u="sng" dirty="0" smtClean="0"/>
              <a:t>Full length </a:t>
            </a:r>
            <a:r>
              <a:rPr lang="en-US" sz="2400" b="1" u="sng" dirty="0" err="1" smtClean="0"/>
              <a:t>cDNA</a:t>
            </a:r>
            <a:r>
              <a:rPr lang="en-US" sz="2400" b="1" u="sng" dirty="0" smtClean="0"/>
              <a:t> sequencing using Sanger </a:t>
            </a:r>
            <a:r>
              <a:rPr lang="en-US" sz="2400" b="1" u="sng" dirty="0" err="1" smtClean="0"/>
              <a:t>seq</a:t>
            </a:r>
            <a:endParaRPr lang="en-US" sz="2400" b="1" u="sng" dirty="0" smtClean="0"/>
          </a:p>
          <a:p>
            <a:pPr>
              <a:buNone/>
            </a:pPr>
            <a:r>
              <a:rPr lang="en-US" sz="2400" b="1" dirty="0" smtClean="0"/>
              <a:t>3.    </a:t>
            </a:r>
            <a:r>
              <a:rPr lang="en-US" sz="2400" b="1" u="sng" dirty="0" smtClean="0"/>
              <a:t>RNA </a:t>
            </a:r>
            <a:r>
              <a:rPr lang="en-US" sz="2400" b="1" u="sng" dirty="0" err="1" smtClean="0"/>
              <a:t>seq</a:t>
            </a:r>
            <a:r>
              <a:rPr lang="en-US" sz="2400" b="1" u="sng" dirty="0" smtClean="0"/>
              <a:t> using Next Generation </a:t>
            </a:r>
            <a:r>
              <a:rPr lang="en-US" sz="2400" b="1" u="sng" dirty="0" err="1" smtClean="0"/>
              <a:t>Seq</a:t>
            </a:r>
            <a:r>
              <a:rPr lang="en-US" sz="2400" b="1" u="sng" dirty="0" smtClean="0"/>
              <a:t> (NGS)</a:t>
            </a:r>
          </a:p>
          <a:p>
            <a:r>
              <a:rPr lang="en-US" sz="2400" dirty="0" smtClean="0"/>
              <a:t>mRNA with fewer biases</a:t>
            </a:r>
          </a:p>
          <a:p>
            <a:r>
              <a:rPr lang="en-US" sz="2400" dirty="0" smtClean="0"/>
              <a:t>Generates more data </a:t>
            </a:r>
          </a:p>
          <a:p>
            <a:r>
              <a:rPr lang="en-US" sz="2400" dirty="0" smtClean="0"/>
              <a:t>Measure the level of gene expression </a:t>
            </a:r>
          </a:p>
          <a:p>
            <a:r>
              <a:rPr lang="en-US" sz="2400" dirty="0" smtClean="0"/>
              <a:t>Can replace conventional microarray analysis; much higher resolution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b="1" u="sng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RNA </a:t>
            </a:r>
            <a:r>
              <a:rPr lang="en-US" sz="2800" b="1" dirty="0" err="1" smtClean="0"/>
              <a:t>seq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Rare transcripts, better base-pair-resolution compared to microarrays, higher dynamic range of expression level</a:t>
            </a:r>
          </a:p>
          <a:p>
            <a:r>
              <a:rPr lang="en-US" sz="2400" dirty="0" smtClean="0"/>
              <a:t>Sequence reads obtained from NGS platform (</a:t>
            </a:r>
            <a:r>
              <a:rPr lang="en-US" sz="2400" dirty="0" err="1" smtClean="0"/>
              <a:t>Illumina</a:t>
            </a:r>
            <a:r>
              <a:rPr lang="en-US" sz="2400" dirty="0" smtClean="0"/>
              <a:t>, </a:t>
            </a:r>
            <a:r>
              <a:rPr lang="en-US" sz="2400" dirty="0" err="1" smtClean="0"/>
              <a:t>SOLiD</a:t>
            </a:r>
            <a:r>
              <a:rPr lang="en-US" sz="2400" dirty="0" smtClean="0"/>
              <a:t>, 454) are short (35-500bp)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Necessary to reconstruct the full-length transcript ; except in the case of small RNAs </a:t>
            </a:r>
          </a:p>
          <a:p>
            <a:endParaRPr lang="en-US" sz="2400" dirty="0" smtClean="0"/>
          </a:p>
          <a:p>
            <a:r>
              <a:rPr lang="en-US" sz="2400" dirty="0" smtClean="0"/>
              <a:t>Factor to consider: 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choice of sequencing platform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err="1" smtClean="0"/>
              <a:t>Seq</a:t>
            </a:r>
            <a:r>
              <a:rPr lang="en-US" dirty="0" smtClean="0"/>
              <a:t> read length 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Use pair-end protocol?</a:t>
            </a:r>
          </a:p>
          <a:p>
            <a:pPr marL="1257300" lvl="2" indent="-45720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3" descr="paired-end_sequenc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38912" y="3124200"/>
            <a:ext cx="1843088" cy="3424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914400"/>
            <a:ext cx="4800601" cy="569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4800" y="6096000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Zhong</a:t>
            </a:r>
            <a:r>
              <a:rPr lang="en-US" sz="1400" dirty="0" smtClean="0"/>
              <a:t> Wang , 2011</a:t>
            </a:r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RNA </a:t>
            </a:r>
            <a:r>
              <a:rPr lang="en-US" sz="2800" b="1" dirty="0" err="1" smtClean="0"/>
              <a:t>seq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2057400"/>
            <a:ext cx="22288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Seq</a:t>
            </a:r>
            <a:r>
              <a:rPr lang="en-US" dirty="0" smtClean="0"/>
              <a:t> adaptors,</a:t>
            </a:r>
          </a:p>
          <a:p>
            <a:r>
              <a:rPr lang="en-US" dirty="0" smtClean="0"/>
              <a:t>Low-complexity reads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homopolymers</a:t>
            </a:r>
            <a:r>
              <a:rPr lang="en-US" dirty="0" smtClean="0"/>
              <a:t>),</a:t>
            </a:r>
          </a:p>
          <a:p>
            <a:r>
              <a:rPr lang="en-US" smtClean="0"/>
              <a:t>rRNAs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1348" y="1143000"/>
            <a:ext cx="5701903" cy="493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96200" y="5867400"/>
            <a:ext cx="1219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Zhong</a:t>
            </a:r>
            <a:r>
              <a:rPr lang="en-US" sz="1400" dirty="0" smtClean="0"/>
              <a:t> Wang , </a:t>
            </a:r>
          </a:p>
          <a:p>
            <a:r>
              <a:rPr lang="en-US" sz="1400" dirty="0" smtClean="0"/>
              <a:t>2011</a:t>
            </a:r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6043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Reference-based assembly strategy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990600"/>
            <a:ext cx="29718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Current assembly </a:t>
            </a:r>
          </a:p>
          <a:p>
            <a:r>
              <a:rPr lang="en-US" dirty="0" smtClean="0"/>
              <a:t>Strategies: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Reference-based</a:t>
            </a: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/>
              <a:t>De novo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Combined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reference-based assembly &gt;&gt;&gt; if high-quality reference genome already exists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8488" y="914400"/>
            <a:ext cx="5103112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934200" y="6273225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Zhong</a:t>
            </a:r>
            <a:r>
              <a:rPr lang="en-US" sz="1400" dirty="0" smtClean="0"/>
              <a:t> Wang , 2011</a:t>
            </a:r>
            <a:endParaRPr lang="en-US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smtClean="0"/>
              <a:t> ‘</a:t>
            </a:r>
            <a:r>
              <a:rPr lang="en-US" sz="2800" b="1" i="1" dirty="0" smtClean="0"/>
              <a:t>de novo’ </a:t>
            </a:r>
            <a:r>
              <a:rPr lang="en-US" sz="2800" b="1" dirty="0" err="1" smtClean="0"/>
              <a:t>transcriptome</a:t>
            </a:r>
            <a:r>
              <a:rPr lang="en-US" sz="2800" b="1" dirty="0" smtClean="0"/>
              <a:t> assembly strategy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066800"/>
            <a:ext cx="2819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does not use a reference genome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leverages the redundancy of short-read sequencing to find overlaps between the reads and assembles them into transcripts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143000"/>
            <a:ext cx="7924800" cy="501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477000" y="6096000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Zhong</a:t>
            </a:r>
            <a:r>
              <a:rPr lang="en-US" sz="1400" dirty="0" smtClean="0"/>
              <a:t> Wang , 2011</a:t>
            </a:r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RNA </a:t>
            </a:r>
            <a:r>
              <a:rPr lang="en-US" sz="2800" b="1" dirty="0" err="1" smtClean="0"/>
              <a:t>seq</a:t>
            </a:r>
            <a:r>
              <a:rPr lang="en-US" sz="2800" b="1" dirty="0" smtClean="0"/>
              <a:t>, Analyzing Data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Summary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General transfers of biological sequential information  </a:t>
            </a:r>
          </a:p>
          <a:p>
            <a:pPr>
              <a:buNone/>
            </a:pPr>
            <a:r>
              <a:rPr lang="en-US" sz="2400" dirty="0" smtClean="0"/>
              <a:t>        (replication, transcription, translation)     vs.</a:t>
            </a:r>
          </a:p>
          <a:p>
            <a:pPr>
              <a:buNone/>
            </a:pPr>
            <a:r>
              <a:rPr lang="en-US" sz="2400" dirty="0" smtClean="0"/>
              <a:t>Special/non-general transfers of biological information</a:t>
            </a:r>
          </a:p>
          <a:p>
            <a:pPr>
              <a:buNone/>
            </a:pPr>
            <a:r>
              <a:rPr lang="en-US" sz="2400" dirty="0" smtClean="0"/>
              <a:t>(Reverse transcription, </a:t>
            </a:r>
            <a:r>
              <a:rPr lang="en-US" sz="2400" dirty="0" err="1" smtClean="0"/>
              <a:t>Methylation</a:t>
            </a:r>
            <a:r>
              <a:rPr lang="en-US" sz="2400" dirty="0" smtClean="0"/>
              <a:t>, RNA editing, …) </a:t>
            </a:r>
          </a:p>
          <a:p>
            <a:endParaRPr lang="en-US" sz="2400" dirty="0" smtClean="0"/>
          </a:p>
          <a:p>
            <a:r>
              <a:rPr lang="en-US" sz="2400" dirty="0" smtClean="0"/>
              <a:t>Human genome project, </a:t>
            </a:r>
            <a:r>
              <a:rPr lang="en-US" sz="2400" dirty="0" err="1" smtClean="0"/>
              <a:t>dbSNP</a:t>
            </a:r>
            <a:r>
              <a:rPr lang="en-US" sz="2400" dirty="0" smtClean="0"/>
              <a:t>, </a:t>
            </a:r>
            <a:r>
              <a:rPr lang="en-US" sz="2400" dirty="0" err="1" smtClean="0"/>
              <a:t>HapMap</a:t>
            </a:r>
            <a:r>
              <a:rPr lang="en-US" sz="2400" dirty="0" smtClean="0"/>
              <a:t>, 1000 genome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Diversity between individuals and across species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normal vs. cancer??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Data generation and analysis</a:t>
            </a:r>
            <a:endParaRPr lang="en-U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4204"/>
          <a:stretch>
            <a:fillRect/>
          </a:stretch>
        </p:blipFill>
        <p:spPr bwMode="auto">
          <a:xfrm>
            <a:off x="171450" y="1524000"/>
            <a:ext cx="7600950" cy="5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524000" y="1828800"/>
            <a:ext cx="2971800" cy="1143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52600" y="5410200"/>
            <a:ext cx="2743200" cy="1143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10668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RNA sequences  +  DNA sequences; human B cells of 27 individuals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867400" y="28194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RNA sequences of  &gt;10,000 </a:t>
            </a:r>
            <a:r>
              <a:rPr lang="en-US" dirty="0" err="1" smtClean="0"/>
              <a:t>exonic</a:t>
            </a:r>
            <a:r>
              <a:rPr lang="en-US" dirty="0" smtClean="0"/>
              <a:t> sites didn’t match that of DNA</a:t>
            </a:r>
          </a:p>
        </p:txBody>
      </p:sp>
      <p:sp>
        <p:nvSpPr>
          <p:cNvPr id="9" name="Rectangle 8"/>
          <p:cNvSpPr/>
          <p:nvPr/>
        </p:nvSpPr>
        <p:spPr>
          <a:xfrm>
            <a:off x="5943600" y="4267200"/>
            <a:ext cx="365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RNA-DNA differences in </a:t>
            </a:r>
          </a:p>
          <a:p>
            <a:r>
              <a:rPr lang="en-US" dirty="0" err="1" smtClean="0"/>
              <a:t>transcriptome</a:t>
            </a:r>
            <a:r>
              <a:rPr lang="en-US" dirty="0" smtClean="0"/>
              <a:t>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     Not through known </a:t>
            </a:r>
          </a:p>
          <a:p>
            <a:pPr lvl="1"/>
            <a:r>
              <a:rPr lang="en-US" dirty="0" smtClean="0"/>
              <a:t>RNA editing mechanism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</a:rPr>
              <a:t>      A new aspect of 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genome  variation 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Outlines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RNA editing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Mutagenesis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RNA </a:t>
            </a:r>
            <a:r>
              <a:rPr lang="en-US" sz="2400" b="1" dirty="0" err="1" smtClean="0"/>
              <a:t>seq</a:t>
            </a:r>
            <a:endParaRPr lang="en-US" sz="2400" b="1" dirty="0" smtClean="0"/>
          </a:p>
          <a:p>
            <a:pPr marL="514350" indent="-514350">
              <a:buNone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81001"/>
            <a:ext cx="6132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Central Dogma:  DNA &gt;&gt; RNA &gt;&gt; Protein</a:t>
            </a:r>
          </a:p>
          <a:p>
            <a:endParaRPr lang="en-US" sz="2800" b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152400" y="990600"/>
            <a:ext cx="8839200" cy="5486400"/>
            <a:chOff x="3124200" y="1981200"/>
            <a:chExt cx="5170714" cy="2895600"/>
          </a:xfrm>
        </p:grpSpPr>
        <p:pic>
          <p:nvPicPr>
            <p:cNvPr id="8" name="Picture 7" descr="central_dogma_c_Fulle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24200" y="1981200"/>
              <a:ext cx="5170714" cy="28956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168775" y="2906183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DNA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95179" y="2544233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RNA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99883" y="4434417"/>
              <a:ext cx="8827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Protein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3748252" y="2664883"/>
              <a:ext cx="802352" cy="188384"/>
            </a:xfrm>
            <a:prstGeom prst="straightConnector1">
              <a:avLst/>
            </a:prstGeom>
            <a:ln w="44450">
              <a:solidFill>
                <a:schemeClr val="accent6"/>
              </a:solidFill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8" name="Circular Arrow 17"/>
            <p:cNvSpPr/>
            <p:nvPr/>
          </p:nvSpPr>
          <p:spPr>
            <a:xfrm>
              <a:off x="3124200" y="2624667"/>
              <a:ext cx="457200" cy="653627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989049"/>
                <a:gd name="adj5" fmla="val 12500"/>
              </a:avLst>
            </a:prstGeom>
            <a:solidFill>
              <a:schemeClr val="accent6"/>
            </a:solidFill>
            <a:ln w="41275" cmpd="sng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4191000" y="3352800"/>
            <a:ext cx="914400" cy="1143000"/>
          </a:xfrm>
          <a:prstGeom prst="straightConnector1">
            <a:avLst/>
          </a:prstGeom>
          <a:ln w="4445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Genetic integrity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DNA polymerases (DNAPs) generally exhibit high fidelity</a:t>
            </a:r>
          </a:p>
          <a:p>
            <a:r>
              <a:rPr lang="en-US" sz="2400" dirty="0" smtClean="0"/>
              <a:t>RNA polymerases (RNAPs), operate with high fidelity; error rate of less than ~10^ 5</a:t>
            </a:r>
          </a:p>
          <a:p>
            <a:r>
              <a:rPr lang="en-US" sz="2400" dirty="0" smtClean="0"/>
              <a:t>RNAP fidelity: </a:t>
            </a:r>
            <a:r>
              <a:rPr lang="en-US" sz="2400" u="sng" dirty="0" smtClean="0"/>
              <a:t>substrate selection </a:t>
            </a:r>
            <a:r>
              <a:rPr lang="en-US" sz="2400" dirty="0" smtClean="0"/>
              <a:t>and </a:t>
            </a:r>
            <a:r>
              <a:rPr lang="en-US" sz="2400" u="sng" dirty="0" smtClean="0"/>
              <a:t>proofreading</a:t>
            </a:r>
            <a:endParaRPr lang="en-US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nucleotide </a:t>
            </a:r>
            <a:r>
              <a:rPr lang="en-US" sz="2400" dirty="0" err="1" smtClean="0"/>
              <a:t>misincorporation</a:t>
            </a:r>
            <a:r>
              <a:rPr lang="en-US" sz="2400" dirty="0" smtClean="0"/>
              <a:t> leads to slow addition of the next nucleotide;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stimulate the weak polymerase-intrinsic RNA 3’-cleavage activity</a:t>
            </a:r>
          </a:p>
          <a:p>
            <a:pPr marL="857250" lvl="1" indent="-457200">
              <a:buNone/>
            </a:pPr>
            <a:endParaRPr lang="en-US" sz="2400" dirty="0" smtClean="0"/>
          </a:p>
          <a:p>
            <a:pPr marL="457200" indent="-457200"/>
            <a:r>
              <a:rPr lang="en-US" sz="2400" dirty="0" smtClean="0"/>
              <a:t>avoid mutant proteins with impaired function</a:t>
            </a:r>
          </a:p>
          <a:p>
            <a:pPr marL="457200" indent="-457200"/>
            <a:endParaRPr lang="en-US" sz="2400" dirty="0" smtClean="0"/>
          </a:p>
          <a:p>
            <a:pPr marL="857250" lvl="1" indent="-45720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Genetic integrity  vs. genetic diversity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Diversity at the DNA </a:t>
            </a:r>
          </a:p>
          <a:p>
            <a:pPr>
              <a:buNone/>
            </a:pPr>
            <a:r>
              <a:rPr lang="en-US" sz="2400" dirty="0" smtClean="0"/>
              <a:t>Levels, or RNAs, </a:t>
            </a:r>
          </a:p>
          <a:p>
            <a:pPr>
              <a:buNone/>
            </a:pPr>
            <a:r>
              <a:rPr lang="en-US" sz="2400" dirty="0" smtClean="0"/>
              <a:t>or Proteins?</a:t>
            </a:r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r>
              <a:rPr lang="en-US" sz="2400" b="1" u="sng" dirty="0" smtClean="0"/>
              <a:t>RNA editing: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Insertion/deletion of (U) nucleotides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Modification: De-</a:t>
            </a:r>
            <a:r>
              <a:rPr lang="en-US" sz="2400" dirty="0" err="1" smtClean="0"/>
              <a:t>amination</a:t>
            </a:r>
            <a:r>
              <a:rPr lang="en-US" sz="2400" dirty="0" smtClean="0"/>
              <a:t>  </a:t>
            </a:r>
          </a:p>
          <a:p>
            <a:pPr marL="3086100" lvl="6" indent="-457200"/>
            <a:r>
              <a:rPr lang="en-US" sz="2400" dirty="0" smtClean="0"/>
              <a:t>C to U</a:t>
            </a:r>
          </a:p>
          <a:p>
            <a:pPr marL="3086100" lvl="6" indent="-457200"/>
            <a:r>
              <a:rPr lang="en-US" sz="2400" dirty="0" smtClean="0"/>
              <a:t>A to I</a:t>
            </a:r>
          </a:p>
          <a:p>
            <a:pPr marL="457200" indent="-457200">
              <a:buNone/>
            </a:pP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6478" b="11469"/>
          <a:stretch>
            <a:fillRect/>
          </a:stretch>
        </p:blipFill>
        <p:spPr bwMode="auto">
          <a:xfrm>
            <a:off x="3115642" y="1066800"/>
            <a:ext cx="532396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19800" y="4191000"/>
            <a:ext cx="19625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Mary A. O’Connell, 2001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Post-transcriptional nucleotide insertion/deletion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Initially observed in </a:t>
            </a:r>
            <a:r>
              <a:rPr lang="en-US" sz="2400" dirty="0" err="1" smtClean="0"/>
              <a:t>kinetoplast</a:t>
            </a:r>
            <a:r>
              <a:rPr lang="en-US" sz="2400" dirty="0" smtClean="0"/>
              <a:t> (disk-shaped mass of circular DNA inside a large mitochondrion)  of </a:t>
            </a:r>
            <a:r>
              <a:rPr lang="en-US" sz="2400" i="1" dirty="0" err="1" smtClean="0"/>
              <a:t>Trypanosoma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brucei</a:t>
            </a:r>
            <a:endParaRPr lang="en-US" sz="2400" i="1" dirty="0" smtClean="0"/>
          </a:p>
          <a:p>
            <a:r>
              <a:rPr lang="en-US" sz="2400" dirty="0" smtClean="0"/>
              <a:t>Mitochondrial mRNA&gt;&gt;&gt; extensive U insertion/deletion </a:t>
            </a:r>
          </a:p>
          <a:p>
            <a:r>
              <a:rPr lang="en-US" sz="2400" dirty="0" smtClean="0"/>
              <a:t>Catalyzed by </a:t>
            </a:r>
            <a:r>
              <a:rPr lang="en-US" sz="2400" dirty="0" err="1" smtClean="0"/>
              <a:t>multiprotein</a:t>
            </a:r>
            <a:r>
              <a:rPr lang="en-US" sz="2400" dirty="0" smtClean="0"/>
              <a:t> </a:t>
            </a:r>
            <a:r>
              <a:rPr lang="en-US" sz="2400" dirty="0" err="1" smtClean="0"/>
              <a:t>editosome</a:t>
            </a:r>
            <a:r>
              <a:rPr lang="en-US" sz="2400" dirty="0" smtClean="0"/>
              <a:t>  &gt;20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971800"/>
            <a:ext cx="55626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10000" y="6248400"/>
            <a:ext cx="20117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/>
              <a:t>Aswini</a:t>
            </a:r>
            <a:r>
              <a:rPr lang="en-US" sz="1400" dirty="0" smtClean="0"/>
              <a:t> K. </a:t>
            </a:r>
            <a:r>
              <a:rPr lang="en-US" sz="1400" dirty="0" err="1" smtClean="0"/>
              <a:t>Panigrahi</a:t>
            </a:r>
            <a:r>
              <a:rPr lang="en-US" sz="1400" dirty="0" smtClean="0"/>
              <a:t>, 2002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239000" cy="71596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 Mammalian C     U editing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Are rare</a:t>
            </a:r>
          </a:p>
          <a:p>
            <a:r>
              <a:rPr lang="en-US" sz="2400" dirty="0" smtClean="0"/>
              <a:t>Discovered in </a:t>
            </a:r>
            <a:r>
              <a:rPr lang="en-US" sz="2400" dirty="0" err="1" smtClean="0"/>
              <a:t>Apolipoprotein</a:t>
            </a:r>
            <a:r>
              <a:rPr lang="en-US" sz="2400" dirty="0" smtClean="0"/>
              <a:t> B  (APOB) mRNA</a:t>
            </a:r>
          </a:p>
          <a:p>
            <a:r>
              <a:rPr lang="en-US" sz="2400" dirty="0" smtClean="0"/>
              <a:t>Component of plasma lipoprotein, transport of Cholesterol and triglycerides in plasma</a:t>
            </a:r>
          </a:p>
          <a:p>
            <a:r>
              <a:rPr lang="en-US" sz="2400" dirty="0" smtClean="0"/>
              <a:t>2 forms: APOB100 (in Liver) and APOB48 (in Intestine)</a:t>
            </a:r>
          </a:p>
          <a:p>
            <a:r>
              <a:rPr lang="en-US" sz="2400" dirty="0" smtClean="0"/>
              <a:t>APOB48: from </a:t>
            </a:r>
            <a:r>
              <a:rPr lang="en-US" sz="2400" dirty="0" err="1" smtClean="0"/>
              <a:t>deamination</a:t>
            </a:r>
            <a:r>
              <a:rPr lang="en-US" sz="2400" dirty="0" smtClean="0"/>
              <a:t> of </a:t>
            </a:r>
            <a:r>
              <a:rPr lang="en-US" sz="2400" b="1" dirty="0" smtClean="0"/>
              <a:t>C         U  &gt;&gt;&gt;  </a:t>
            </a:r>
            <a:r>
              <a:rPr lang="en-US" sz="2400" dirty="0" smtClean="0"/>
              <a:t>translational stop</a:t>
            </a:r>
          </a:p>
          <a:p>
            <a:endParaRPr lang="en-US" sz="24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5800" y="6858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029200" y="3505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24400" y="31358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6666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r="43158"/>
          <a:stretch>
            <a:fillRect/>
          </a:stretch>
        </p:blipFill>
        <p:spPr bwMode="auto">
          <a:xfrm>
            <a:off x="6400800" y="3876675"/>
            <a:ext cx="2057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6477000" y="6324600"/>
            <a:ext cx="19625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Mary A. O’Connell, 2001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4267200" y="4191000"/>
            <a:ext cx="1981200" cy="838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11-nucleotide motif, located 3′ of the </a:t>
            </a:r>
            <a:r>
              <a:rPr lang="en-US" sz="1600" dirty="0" err="1" smtClean="0"/>
              <a:t>cytidine</a:t>
            </a:r>
            <a:endParaRPr lang="en-US" sz="16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248400" y="48768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04800"/>
            <a:ext cx="2190750" cy="96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      I editing</a:t>
            </a:r>
            <a:endParaRPr lang="en-US" sz="28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886200" y="609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657600"/>
            <a:ext cx="16192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947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Best described in glutamate receptor (</a:t>
            </a:r>
            <a:r>
              <a:rPr lang="en-US" sz="2400" dirty="0" err="1" smtClean="0"/>
              <a:t>GluR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CAG </a:t>
            </a:r>
            <a:r>
              <a:rPr lang="en-US" sz="2400" dirty="0" smtClean="0"/>
              <a:t>(glutamine) to </a:t>
            </a:r>
            <a:r>
              <a:rPr lang="en-US" sz="2400" b="1" dirty="0" smtClean="0"/>
              <a:t>CIG </a:t>
            </a:r>
            <a:r>
              <a:rPr lang="en-US" sz="2400" dirty="0" smtClean="0"/>
              <a:t>(</a:t>
            </a:r>
            <a:r>
              <a:rPr lang="en-US" sz="2400" dirty="0" err="1" smtClean="0"/>
              <a:t>Arginine</a:t>
            </a:r>
            <a:r>
              <a:rPr lang="en-US" sz="2400" dirty="0" smtClean="0"/>
              <a:t>) located in channel-forming domain  &gt;&gt;&gt; decrease permeability for Ca </a:t>
            </a:r>
            <a:r>
              <a:rPr lang="en-US" sz="1600" dirty="0" smtClean="0"/>
              <a:t>2+</a:t>
            </a:r>
          </a:p>
          <a:p>
            <a:pPr>
              <a:buNone/>
            </a:pPr>
            <a:endParaRPr lang="en-US" sz="1600" b="1" dirty="0" smtClean="0"/>
          </a:p>
          <a:p>
            <a:r>
              <a:rPr lang="en-US" sz="2400" dirty="0" smtClean="0"/>
              <a:t>ADAR evolved from ADAT (adenosine </a:t>
            </a:r>
            <a:r>
              <a:rPr lang="en-US" sz="2400" dirty="0" err="1" smtClean="0"/>
              <a:t>deaminases</a:t>
            </a:r>
            <a:r>
              <a:rPr lang="en-US" sz="2400" dirty="0" smtClean="0"/>
              <a:t> that act on </a:t>
            </a:r>
            <a:r>
              <a:rPr lang="en-US" sz="2400" dirty="0" err="1" smtClean="0"/>
              <a:t>tRNA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dsRNA</a:t>
            </a:r>
            <a:r>
              <a:rPr lang="en-US" sz="2400" dirty="0" smtClean="0"/>
              <a:t>-binding domain(</a:t>
            </a:r>
            <a:r>
              <a:rPr lang="en-US" sz="2400" dirty="0" err="1" smtClean="0"/>
              <a:t>dsRBDs</a:t>
            </a:r>
            <a:r>
              <a:rPr lang="en-US" sz="2400" dirty="0" smtClean="0"/>
              <a:t>) + catalytic </a:t>
            </a:r>
          </a:p>
          <a:p>
            <a:pPr>
              <a:buNone/>
            </a:pPr>
            <a:r>
              <a:rPr lang="en-US" sz="2400" dirty="0" err="1" smtClean="0"/>
              <a:t>deaminase</a:t>
            </a:r>
            <a:r>
              <a:rPr lang="en-US" sz="2400" dirty="0" smtClean="0"/>
              <a:t> domain (similar to that of APOBEC1)</a:t>
            </a:r>
          </a:p>
          <a:p>
            <a:r>
              <a:rPr lang="en-US" sz="2400" dirty="0" smtClean="0"/>
              <a:t>Structure of duplex; between editing site </a:t>
            </a:r>
          </a:p>
          <a:p>
            <a:pPr>
              <a:buNone/>
            </a:pPr>
            <a:r>
              <a:rPr lang="en-US" sz="2400" dirty="0" smtClean="0"/>
              <a:t>and editing site complementary sequence (ECS)</a:t>
            </a:r>
          </a:p>
          <a:p>
            <a:r>
              <a:rPr lang="en-US" sz="2400" dirty="0" smtClean="0"/>
              <a:t>converting  A•U  base pairs in the RNA duplex </a:t>
            </a:r>
          </a:p>
          <a:p>
            <a:pPr>
              <a:buNone/>
            </a:pPr>
            <a:r>
              <a:rPr lang="en-US" sz="2400" dirty="0" smtClean="0"/>
              <a:t>to an  I•U mismatch &gt;&gt;&gt; destabilizes it and </a:t>
            </a:r>
          </a:p>
          <a:p>
            <a:pPr>
              <a:buNone/>
            </a:pPr>
            <a:r>
              <a:rPr lang="en-US" sz="2400" dirty="0" smtClean="0"/>
              <a:t>unwinds it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6629400" y="6172200"/>
            <a:ext cx="19625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Mary A. O’Connell, 2001</a:t>
            </a:r>
            <a:endParaRPr lang="en-US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4716" y="228600"/>
            <a:ext cx="227736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1780</Words>
  <Application>Microsoft Office PowerPoint</Application>
  <PresentationFormat>On-screen Show (4:3)</PresentationFormat>
  <Paragraphs>281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Widespread RNA and DNA Sequence Differences in the Human Transcriptome Mingyao Li, Isabel X. Wang, Yun Li, Alan Bruzel, Allison L. Richards, Jonathan M. Toung, Vivian G. Cheung</vt:lpstr>
      <vt:lpstr>Data generation and analysis</vt:lpstr>
      <vt:lpstr>Outlines</vt:lpstr>
      <vt:lpstr>Slide 4</vt:lpstr>
      <vt:lpstr>Genetic integrity</vt:lpstr>
      <vt:lpstr>Genetic integrity  vs. genetic diversity</vt:lpstr>
      <vt:lpstr>Post-transcriptional nucleotide insertion/deletion </vt:lpstr>
      <vt:lpstr> Mammalian C     U editing</vt:lpstr>
      <vt:lpstr>A      I editing</vt:lpstr>
      <vt:lpstr>A       I editing</vt:lpstr>
      <vt:lpstr>Mutagenesis</vt:lpstr>
      <vt:lpstr>RNA sequencing</vt:lpstr>
      <vt:lpstr>RNA seq</vt:lpstr>
      <vt:lpstr>RNA seq</vt:lpstr>
      <vt:lpstr>Reference-based assembly strategy</vt:lpstr>
      <vt:lpstr>Slide 16</vt:lpstr>
      <vt:lpstr>RNA seq, Analyzing Data</vt:lpstr>
      <vt:lpstr>Summary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Widespread RNA and DNA Sequence Differences in the Human Transcriptome Mingyao Li, Isabel X. Wang, Yun Li, Alan Bruzel, Allison L. Richards, Jonathan M. Toung, Vivian G. Cheung</dc:title>
  <dc:creator>MRT</dc:creator>
  <cp:lastModifiedBy>ITG</cp:lastModifiedBy>
  <cp:revision>91</cp:revision>
  <dcterms:created xsi:type="dcterms:W3CDTF">2012-01-25T04:47:14Z</dcterms:created>
  <dcterms:modified xsi:type="dcterms:W3CDTF">2012-01-26T20:22:28Z</dcterms:modified>
</cp:coreProperties>
</file>