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3" r:id="rId20"/>
    <p:sldId id="277" r:id="rId21"/>
    <p:sldId id="276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E115-80CD-4F8A-878D-B241285CA634}" type="datetimeFigureOut">
              <a:rPr lang="en-US" smtClean="0"/>
              <a:t>5/14/2009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5D24-EFDC-4BE0-AAF4-2258EF4D8C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E115-80CD-4F8A-878D-B241285CA634}" type="datetimeFigureOut">
              <a:rPr lang="en-US" smtClean="0"/>
              <a:t>5/14/2009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5D24-EFDC-4BE0-AAF4-2258EF4D8C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E115-80CD-4F8A-878D-B241285CA634}" type="datetimeFigureOut">
              <a:rPr lang="en-US" smtClean="0"/>
              <a:t>5/14/2009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5D24-EFDC-4BE0-AAF4-2258EF4D8C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E115-80CD-4F8A-878D-B241285CA634}" type="datetimeFigureOut">
              <a:rPr lang="en-US" smtClean="0"/>
              <a:t>5/14/2009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5D24-EFDC-4BE0-AAF4-2258EF4D8C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E115-80CD-4F8A-878D-B241285CA634}" type="datetimeFigureOut">
              <a:rPr lang="en-US" smtClean="0"/>
              <a:t>5/14/2009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5D24-EFDC-4BE0-AAF4-2258EF4D8C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E115-80CD-4F8A-878D-B241285CA634}" type="datetimeFigureOut">
              <a:rPr lang="en-US" smtClean="0"/>
              <a:t>5/14/2009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5D24-EFDC-4BE0-AAF4-2258EF4D8C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E115-80CD-4F8A-878D-B241285CA634}" type="datetimeFigureOut">
              <a:rPr lang="en-US" smtClean="0"/>
              <a:t>5/14/2009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5D24-EFDC-4BE0-AAF4-2258EF4D8C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E115-80CD-4F8A-878D-B241285CA634}" type="datetimeFigureOut">
              <a:rPr lang="en-US" smtClean="0"/>
              <a:t>5/14/2009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5D24-EFDC-4BE0-AAF4-2258EF4D8C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E115-80CD-4F8A-878D-B241285CA634}" type="datetimeFigureOut">
              <a:rPr lang="en-US" smtClean="0"/>
              <a:t>5/14/2009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5D24-EFDC-4BE0-AAF4-2258EF4D8C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E115-80CD-4F8A-878D-B241285CA634}" type="datetimeFigureOut">
              <a:rPr lang="en-US" smtClean="0"/>
              <a:t>5/14/2009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5D24-EFDC-4BE0-AAF4-2258EF4D8C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E115-80CD-4F8A-878D-B241285CA634}" type="datetimeFigureOut">
              <a:rPr lang="en-US" smtClean="0"/>
              <a:t>5/14/2009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5D24-EFDC-4BE0-AAF4-2258EF4D8C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6E115-80CD-4F8A-878D-B241285CA634}" type="datetimeFigureOut">
              <a:rPr lang="en-US" smtClean="0"/>
              <a:t>5/14/2009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25D24-EFDC-4BE0-AAF4-2258EF4D8C2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ust m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4114800"/>
            <a:ext cx="1651942" cy="25458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Biological things you should know when working in this lab…</a:t>
            </a:r>
            <a:br>
              <a:rPr lang="en-US" dirty="0" smtClean="0"/>
            </a:br>
            <a:r>
              <a:rPr lang="en-US" dirty="0" smtClean="0"/>
              <a:t>…or Koch will cut off your big toe.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Anthony</a:t>
            </a:r>
            <a:endParaRPr lang="en-US" dirty="0"/>
          </a:p>
        </p:txBody>
      </p:sp>
      <p:pic>
        <p:nvPicPr>
          <p:cNvPr id="5" name="Picture 394" descr="koch lab 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533400"/>
            <a:ext cx="2220913" cy="1292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800600" y="987692"/>
            <a:ext cx="1241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Kunstler Script" pitchFamily="66" charset="0"/>
              </a:rPr>
              <a:t>Presents</a:t>
            </a:r>
            <a:r>
              <a:rPr lang="en-US" sz="3200" dirty="0" smtClean="0">
                <a:latin typeface="+mj-lt"/>
              </a:rPr>
              <a:t>: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Transcription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01" y="1295400"/>
            <a:ext cx="5291750" cy="495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657600" y="6400800"/>
            <a:ext cx="10262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Not even boring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RNA?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/>
          <a:lstStyle/>
          <a:p>
            <a:r>
              <a:rPr lang="en-US" dirty="0" smtClean="0"/>
              <a:t>Almost like DNA</a:t>
            </a:r>
          </a:p>
          <a:p>
            <a:r>
              <a:rPr lang="en-US" dirty="0" smtClean="0"/>
              <a:t>Less Stable</a:t>
            </a:r>
          </a:p>
          <a:p>
            <a:r>
              <a:rPr lang="en-US" dirty="0" smtClean="0"/>
              <a:t>Uses </a:t>
            </a:r>
            <a:r>
              <a:rPr lang="en-US" dirty="0" err="1" smtClean="0"/>
              <a:t>Uracil</a:t>
            </a:r>
            <a:r>
              <a:rPr lang="en-US" dirty="0" smtClean="0"/>
              <a:t> instead of Thymine</a:t>
            </a:r>
          </a:p>
          <a:p>
            <a:r>
              <a:rPr lang="en-US" dirty="0" smtClean="0"/>
              <a:t>Can get some really cool structures if you try hard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381250"/>
            <a:ext cx="2895971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34000" y="5562600"/>
            <a:ext cx="1739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Just like DNA but more boring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 Transcription-y Things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905000"/>
            <a:ext cx="3447851" cy="275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8600" y="1524000"/>
            <a:ext cx="4267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In the presence of environmental stress, cells can undergo transcription faster than under normal conditions due to the HEAT SHOCK RESPONSE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Transcription complex sits at elongation point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In presence of heat, transcription begins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Can make way more proteins this way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Good to fight infections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410200" y="4800600"/>
            <a:ext cx="2044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Black would be awesome anywhere</a:t>
            </a:r>
          </a:p>
          <a:p>
            <a:r>
              <a:rPr lang="en-US" sz="1000" dirty="0" smtClean="0"/>
              <a:t>But here it is boring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600200"/>
            <a:ext cx="3733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This is the step that makes proteins</a:t>
            </a:r>
          </a:p>
          <a:p>
            <a:r>
              <a:rPr lang="en-US" dirty="0" smtClean="0"/>
              <a:t>mRNA (from transcription) gets translated into amino acids by </a:t>
            </a:r>
            <a:r>
              <a:rPr lang="en-US" dirty="0" err="1" smtClean="0"/>
              <a:t>tRNA</a:t>
            </a:r>
            <a:endParaRPr lang="en-US" dirty="0" smtClean="0"/>
          </a:p>
          <a:p>
            <a:r>
              <a:rPr lang="en-US" dirty="0" err="1" smtClean="0"/>
              <a:t>Ribosomes</a:t>
            </a:r>
            <a:r>
              <a:rPr lang="en-US" dirty="0" smtClean="0"/>
              <a:t> are the mechanism for this translation made by </a:t>
            </a:r>
            <a:r>
              <a:rPr lang="en-US" dirty="0" err="1" smtClean="0"/>
              <a:t>rRNA</a:t>
            </a:r>
            <a:endParaRPr lang="en-US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19200"/>
            <a:ext cx="2514600" cy="2177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" y="3429000"/>
            <a:ext cx="20425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tRNA</a:t>
            </a:r>
            <a:r>
              <a:rPr lang="en-US" sz="1000" dirty="0" smtClean="0"/>
              <a:t>… the most boring kind of RNA</a:t>
            </a:r>
            <a:endParaRPr lang="en-US" sz="10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429000"/>
            <a:ext cx="2447925" cy="251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438400" y="6019800"/>
            <a:ext cx="23294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Only slightly more boring than </a:t>
            </a:r>
            <a:r>
              <a:rPr lang="en-US" sz="1000" dirty="0" err="1" smtClean="0"/>
              <a:t>ribosomes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37719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752600"/>
            <a:ext cx="3953231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257800" y="5486400"/>
            <a:ext cx="24801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Don’t ask me any questions about this.</a:t>
            </a:r>
          </a:p>
          <a:p>
            <a:r>
              <a:rPr lang="en-US" sz="1000" dirty="0" smtClean="0"/>
              <a:t>Protein folding is boring… don’t believe me?</a:t>
            </a:r>
          </a:p>
          <a:p>
            <a:r>
              <a:rPr lang="en-US" sz="1000" dirty="0" smtClean="0"/>
              <a:t>Go to the Biophysical Society Meeting.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Translation is Awesome… I mean boring.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Making proteins that regulate the making of proteins (think about it)</a:t>
            </a:r>
          </a:p>
          <a:p>
            <a:r>
              <a:rPr lang="en-US" dirty="0" smtClean="0"/>
              <a:t>Different </a:t>
            </a:r>
            <a:r>
              <a:rPr lang="en-US" dirty="0" err="1" smtClean="0"/>
              <a:t>codons</a:t>
            </a:r>
            <a:r>
              <a:rPr lang="en-US" dirty="0" smtClean="0"/>
              <a:t> could code for the same amino acid</a:t>
            </a:r>
          </a:p>
          <a:p>
            <a:r>
              <a:rPr lang="en-US" dirty="0" smtClean="0"/>
              <a:t>Cool Proteins:</a:t>
            </a:r>
          </a:p>
          <a:p>
            <a:pPr lvl="1"/>
            <a:r>
              <a:rPr lang="en-US" dirty="0" smtClean="0"/>
              <a:t>GFP</a:t>
            </a:r>
          </a:p>
          <a:p>
            <a:pPr lvl="1"/>
            <a:r>
              <a:rPr lang="en-US" dirty="0" smtClean="0"/>
              <a:t>HSP</a:t>
            </a:r>
          </a:p>
          <a:p>
            <a:pPr lvl="1"/>
            <a:r>
              <a:rPr lang="en-US" dirty="0" smtClean="0"/>
              <a:t>Whatever makes Red Heads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48200" y="1600201"/>
            <a:ext cx="39624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24400" y="1600201"/>
            <a:ext cx="3962400" cy="1371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Alternative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splicing</a:t>
            </a:r>
            <a:r>
              <a:rPr lang="en-US" sz="2400" dirty="0"/>
              <a:t> </a:t>
            </a:r>
            <a:r>
              <a:rPr lang="en-US" sz="2400" dirty="0" smtClean="0"/>
              <a:t>(can’t show otherwise Larry will sue me)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3124200"/>
            <a:ext cx="4219575" cy="2998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943600" y="6248400"/>
            <a:ext cx="5485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Sweet!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Let’s Pause for a Moment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81400" y="5410200"/>
            <a:ext cx="1760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Pausing is boring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Restriction Enzymes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1801" t="18292" r="50926" b="44671"/>
          <a:stretch>
            <a:fillRect/>
          </a:stretch>
        </p:blipFill>
        <p:spPr bwMode="auto">
          <a:xfrm>
            <a:off x="228600" y="1676400"/>
            <a:ext cx="4114800" cy="352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447800"/>
            <a:ext cx="37719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648200" y="41148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Restriction enzymes may have evolved as a defense mechanism agains</a:t>
            </a:r>
            <a:r>
              <a:rPr lang="en-US" dirty="0" smtClean="0"/>
              <a:t>t viruses.</a:t>
            </a:r>
            <a:endParaRPr lang="en-US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Famous RE’s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752600"/>
            <a:ext cx="69416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NotI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SapI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EcoRI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XhoI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BstXI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1639669"/>
            <a:ext cx="1257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GCGGCCGC</a:t>
            </a:r>
          </a:p>
          <a:p>
            <a:r>
              <a:rPr lang="en-US" dirty="0" smtClean="0"/>
              <a:t>CGCCGGCG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2514600"/>
            <a:ext cx="1927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GCTCTTCNNNNNN</a:t>
            </a:r>
          </a:p>
          <a:p>
            <a:r>
              <a:rPr lang="en-US" dirty="0" smtClean="0"/>
              <a:t>CGAGAAGNNNNN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3352800"/>
            <a:ext cx="9291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GAATTC</a:t>
            </a:r>
          </a:p>
          <a:p>
            <a:r>
              <a:rPr lang="en-US" dirty="0" smtClean="0"/>
              <a:t>CTTAAG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28800" y="4114800"/>
            <a:ext cx="961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CTCGAG</a:t>
            </a:r>
          </a:p>
          <a:p>
            <a:r>
              <a:rPr lang="en-US" dirty="0" smtClean="0"/>
              <a:t>GAGCTC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28800" y="4953000"/>
            <a:ext cx="1856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CCANNNNNNTGG</a:t>
            </a:r>
          </a:p>
          <a:p>
            <a:r>
              <a:rPr lang="en-US" dirty="0" smtClean="0"/>
              <a:t>GGTNNNNNNACC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43400" y="2514600"/>
            <a:ext cx="1735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GCTCTTCN</a:t>
            </a:r>
          </a:p>
          <a:p>
            <a:r>
              <a:rPr lang="en-US" dirty="0" smtClean="0"/>
              <a:t>CGAGAAGNNNN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43400" y="1676400"/>
            <a:ext cx="1957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GC	GGCCGC</a:t>
            </a:r>
          </a:p>
          <a:p>
            <a:r>
              <a:rPr lang="en-US" dirty="0" smtClean="0"/>
              <a:t>CGCCGG	           CG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43400" y="4114800"/>
            <a:ext cx="1759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	TCGAG</a:t>
            </a:r>
          </a:p>
          <a:p>
            <a:r>
              <a:rPr lang="en-US" dirty="0" smtClean="0"/>
              <a:t>GAGCT	          C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343400" y="3352800"/>
            <a:ext cx="1729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	AATTC</a:t>
            </a:r>
          </a:p>
          <a:p>
            <a:r>
              <a:rPr lang="en-US" dirty="0" smtClean="0"/>
              <a:t>CTTAA	         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343400" y="4953000"/>
            <a:ext cx="2577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CCANNNNN	NTGG</a:t>
            </a:r>
          </a:p>
          <a:p>
            <a:r>
              <a:rPr lang="en-US" dirty="0" smtClean="0"/>
              <a:t>GGTN	       NNNNNACC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052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Circularized DNA</a:t>
            </a:r>
          </a:p>
          <a:p>
            <a:r>
              <a:rPr lang="en-US" sz="2800" dirty="0" smtClean="0"/>
              <a:t>Separate from chromosomal DNA</a:t>
            </a:r>
          </a:p>
          <a:p>
            <a:r>
              <a:rPr lang="en-US" sz="2800" dirty="0" smtClean="0"/>
              <a:t>Replicates on its own (in a cell)</a:t>
            </a:r>
          </a:p>
          <a:p>
            <a:r>
              <a:rPr lang="en-US" sz="2800" dirty="0" smtClean="0"/>
              <a:t>Very useful in molecular biology</a:t>
            </a:r>
            <a:endParaRPr lang="en-US" sz="28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1219200"/>
            <a:ext cx="27622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1219200"/>
            <a:ext cx="2400300" cy="2049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3886200"/>
            <a:ext cx="3048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</a:t>
            </a:r>
            <a:endParaRPr lang="en-US" dirty="0"/>
          </a:p>
        </p:txBody>
      </p:sp>
      <p:pic>
        <p:nvPicPr>
          <p:cNvPr id="11" name="Picture 322" descr="Ant's new DNA energy diagra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811179"/>
            <a:ext cx="4191000" cy="34783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52400" y="5392579"/>
            <a:ext cx="13548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This is a boring picture</a:t>
            </a:r>
            <a:endParaRPr lang="en-US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4800600" y="1600200"/>
            <a:ext cx="3886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Can be double stranded and single stranded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Single stranded DNA (</a:t>
            </a:r>
            <a:r>
              <a:rPr lang="en-US" dirty="0" err="1" smtClean="0"/>
              <a:t>ssDNA</a:t>
            </a:r>
            <a:r>
              <a:rPr lang="en-US" dirty="0" smtClean="0"/>
              <a:t>) is really floppy compared to </a:t>
            </a:r>
            <a:r>
              <a:rPr lang="en-US" dirty="0" err="1" smtClean="0"/>
              <a:t>dsDNA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Determined by </a:t>
            </a:r>
            <a:r>
              <a:rPr lang="en-US" dirty="0" err="1" smtClean="0"/>
              <a:t>persistance</a:t>
            </a:r>
            <a:r>
              <a:rPr lang="en-US" dirty="0" smtClean="0"/>
              <a:t> length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This stuff is the reason people can look like this: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r>
              <a:rPr lang="en-US" dirty="0" smtClean="0"/>
              <a:t>Or this: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14669" r="22240"/>
          <a:stretch>
            <a:fillRect/>
          </a:stretch>
        </p:blipFill>
        <p:spPr bwMode="auto">
          <a:xfrm>
            <a:off x="5867401" y="3276600"/>
            <a:ext cx="1066800" cy="170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5029200"/>
            <a:ext cx="1695450" cy="150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6248400" y="6477000"/>
            <a:ext cx="9044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No you’re not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famous plasmid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90750" y="1872456"/>
            <a:ext cx="47625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2400" y="3657600"/>
            <a:ext cx="24059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Things to note:</a:t>
            </a:r>
          </a:p>
          <a:p>
            <a:r>
              <a:rPr lang="en-US" dirty="0" smtClean="0"/>
              <a:t>Resistance to </a:t>
            </a:r>
            <a:r>
              <a:rPr lang="en-US" dirty="0" err="1" smtClean="0"/>
              <a:t>Ampecilin</a:t>
            </a:r>
            <a:endParaRPr lang="en-US" dirty="0" smtClean="0"/>
          </a:p>
          <a:p>
            <a:r>
              <a:rPr lang="en-US" dirty="0" smtClean="0"/>
              <a:t>Multiple Cloning Site</a:t>
            </a:r>
          </a:p>
          <a:p>
            <a:r>
              <a:rPr lang="en-US" dirty="0" err="1" smtClean="0"/>
              <a:t>lacZ</a:t>
            </a:r>
            <a:r>
              <a:rPr lang="en-US" dirty="0" smtClean="0"/>
              <a:t> gene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the two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33838" y="1600200"/>
            <a:ext cx="367632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81350" y="1814513"/>
            <a:ext cx="27813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828800"/>
            <a:ext cx="3371850" cy="4000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600258" y="1905000"/>
            <a:ext cx="1438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Read 3’ to 5’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71800" y="2286000"/>
            <a:ext cx="2746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Made of a sugar backbone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05200" y="2678668"/>
            <a:ext cx="2892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Joined by phosphate groups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62400" y="3048000"/>
            <a:ext cx="30653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Strands lined through 4 bases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Adenine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Guanine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Cytosine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Thymine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4572000"/>
            <a:ext cx="159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 binds with 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24400" y="4964668"/>
            <a:ext cx="1617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G binds with 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77000" y="4800600"/>
            <a:ext cx="24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That’s called </a:t>
            </a:r>
            <a:r>
              <a:rPr lang="en-US" dirty="0" err="1" smtClean="0"/>
              <a:t>basepairing</a:t>
            </a:r>
            <a:endParaRPr lang="en-US" dirty="0"/>
          </a:p>
        </p:txBody>
      </p:sp>
      <p:sp>
        <p:nvSpPr>
          <p:cNvPr id="12" name="Right Brace 11"/>
          <p:cNvSpPr/>
          <p:nvPr/>
        </p:nvSpPr>
        <p:spPr>
          <a:xfrm>
            <a:off x="6324600" y="4648200"/>
            <a:ext cx="152400" cy="609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828800" y="6019800"/>
            <a:ext cx="13195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Nothing creative here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in different organisms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752600"/>
            <a:ext cx="27622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2819400"/>
            <a:ext cx="315685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3719512"/>
            <a:ext cx="2118371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914400" y="6172200"/>
            <a:ext cx="17588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Nope nothing interesting here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DNA looks like that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19200"/>
            <a:ext cx="325755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143000"/>
            <a:ext cx="3267213" cy="541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 l="42599" r="30694" b="14138"/>
          <a:stretch>
            <a:fillRect/>
          </a:stretch>
        </p:blipFill>
        <p:spPr bwMode="auto">
          <a:xfrm>
            <a:off x="3657600" y="2362200"/>
            <a:ext cx="1219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133600" y="6400800"/>
            <a:ext cx="5212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boring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3962400" y="5334000"/>
            <a:ext cx="5212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boring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6096000" y="6477000"/>
            <a:ext cx="5212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boring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it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DNA contains all the genetic information of an organism</a:t>
            </a:r>
          </a:p>
          <a:p>
            <a:r>
              <a:rPr lang="en-US" dirty="0" smtClean="0"/>
              <a:t>The entire genome is in every cell</a:t>
            </a:r>
          </a:p>
          <a:p>
            <a:r>
              <a:rPr lang="en-US" dirty="0" smtClean="0"/>
              <a:t>It is important for:</a:t>
            </a:r>
          </a:p>
          <a:p>
            <a:pPr lvl="1"/>
            <a:r>
              <a:rPr lang="en-US" dirty="0" smtClean="0"/>
              <a:t>Cell Division</a:t>
            </a:r>
          </a:p>
          <a:p>
            <a:pPr lvl="1"/>
            <a:r>
              <a:rPr lang="en-US" dirty="0" smtClean="0"/>
              <a:t>Cell Metabolism</a:t>
            </a:r>
          </a:p>
          <a:p>
            <a:pPr lvl="1"/>
            <a:r>
              <a:rPr lang="en-US" dirty="0" smtClean="0"/>
              <a:t>Other Stuff</a:t>
            </a:r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352800"/>
            <a:ext cx="21145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953000" y="6248400"/>
            <a:ext cx="13981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Some of the other stuff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6705600" y="4648200"/>
            <a:ext cx="2310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Nothing not boring about the terminator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Main Mechanisms of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Replication</a:t>
            </a:r>
          </a:p>
          <a:p>
            <a:pPr lvl="1"/>
            <a:r>
              <a:rPr lang="en-US" dirty="0" smtClean="0"/>
              <a:t>Making more DNA from DNA</a:t>
            </a:r>
          </a:p>
          <a:p>
            <a:pPr lvl="1"/>
            <a:r>
              <a:rPr lang="en-US" dirty="0" smtClean="0"/>
              <a:t>Think “Make a copy”</a:t>
            </a:r>
          </a:p>
          <a:p>
            <a:r>
              <a:rPr lang="en-US" dirty="0" smtClean="0"/>
              <a:t>Transcription</a:t>
            </a:r>
          </a:p>
          <a:p>
            <a:pPr lvl="1"/>
            <a:r>
              <a:rPr lang="en-US" dirty="0" smtClean="0"/>
              <a:t>Making RNA from DNA</a:t>
            </a:r>
          </a:p>
          <a:p>
            <a:pPr lvl="1"/>
            <a:r>
              <a:rPr lang="en-US" dirty="0" smtClean="0"/>
              <a:t>Think “To write down”</a:t>
            </a:r>
          </a:p>
          <a:p>
            <a:r>
              <a:rPr lang="en-US" dirty="0" smtClean="0"/>
              <a:t>Translation</a:t>
            </a:r>
          </a:p>
          <a:p>
            <a:pPr lvl="1"/>
            <a:r>
              <a:rPr lang="en-US" dirty="0" smtClean="0"/>
              <a:t>Making proteins from RNA</a:t>
            </a:r>
          </a:p>
          <a:p>
            <a:pPr lvl="1"/>
            <a:r>
              <a:rPr lang="en-US" dirty="0" smtClean="0"/>
              <a:t>Think “</a:t>
            </a:r>
            <a:r>
              <a:rPr lang="en-US" dirty="0" err="1" smtClean="0"/>
              <a:t>english</a:t>
            </a:r>
            <a:r>
              <a:rPr lang="en-US" dirty="0" smtClean="0"/>
              <a:t> to </a:t>
            </a:r>
            <a:r>
              <a:rPr lang="en-US" dirty="0" err="1" smtClean="0"/>
              <a:t>spanish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48400" y="5410200"/>
            <a:ext cx="20377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Now this is actually a boring picture</a:t>
            </a:r>
            <a:endParaRPr lang="en-US" sz="1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3048000"/>
            <a:ext cx="1963363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Division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490" t="10102" r="4490" b="12452"/>
          <a:stretch>
            <a:fillRect/>
          </a:stretch>
        </p:blipFill>
        <p:spPr bwMode="auto">
          <a:xfrm>
            <a:off x="76200" y="2362200"/>
            <a:ext cx="4114800" cy="270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ight Arrow 4"/>
          <p:cNvSpPr/>
          <p:nvPr/>
        </p:nvSpPr>
        <p:spPr>
          <a:xfrm>
            <a:off x="4495800" y="3429000"/>
            <a:ext cx="533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981200"/>
            <a:ext cx="3505200" cy="362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791200" y="5638800"/>
            <a:ext cx="2321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Even though this is one sweet ass picture</a:t>
            </a:r>
          </a:p>
          <a:p>
            <a:r>
              <a:rPr lang="en-US" sz="1000" dirty="0" smtClean="0"/>
              <a:t>apparently it’s still boring as fuck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 Application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0"/>
            <a:ext cx="44143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368959" y="6172200"/>
            <a:ext cx="18517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This is awfully busy… and boring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1676400"/>
            <a:ext cx="4038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Protect ends of DNA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Prevents chromosomes from doing stupid shit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Made of repeating DNA sequence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Regulated by Telomerase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Can build DNA strand from nothing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Determines age of cell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Shorter telomeres indicate old age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Major role in cancer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Cancer cells have fucked up telomeres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571</Words>
  <Application>Microsoft Office PowerPoint</Application>
  <PresentationFormat>On-screen Show (4:3)</PresentationFormat>
  <Paragraphs>153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Biological things you should know when working in this lab… …or Koch will cut off your big toe. </vt:lpstr>
      <vt:lpstr>DNA</vt:lpstr>
      <vt:lpstr>Slide 3</vt:lpstr>
      <vt:lpstr>DNA in different organisms</vt:lpstr>
      <vt:lpstr>Why DNA looks like that</vt:lpstr>
      <vt:lpstr>Why is it important</vt:lpstr>
      <vt:lpstr>3 Main Mechanisms of DNA</vt:lpstr>
      <vt:lpstr>Cell Division</vt:lpstr>
      <vt:lpstr>Cool Application</vt:lpstr>
      <vt:lpstr>Transcription</vt:lpstr>
      <vt:lpstr>What is RNA?</vt:lpstr>
      <vt:lpstr>Cool Transcription-y Things</vt:lpstr>
      <vt:lpstr>Translation</vt:lpstr>
      <vt:lpstr>Proteins</vt:lpstr>
      <vt:lpstr>When Translation is Awesome… I mean boring.</vt:lpstr>
      <vt:lpstr>Let’s Pause for a Moment</vt:lpstr>
      <vt:lpstr>Restriction Enzymes</vt:lpstr>
      <vt:lpstr>Famous RE’s</vt:lpstr>
      <vt:lpstr>Plasmids</vt:lpstr>
      <vt:lpstr>A famous plasmid</vt:lpstr>
      <vt:lpstr>Combining the two</vt:lpstr>
      <vt:lpstr>End</vt:lpstr>
    </vt:vector>
  </TitlesOfParts>
  <Company>Koch 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Anthony Salvagno</dc:creator>
  <cp:lastModifiedBy>Anthony Salvagno</cp:lastModifiedBy>
  <cp:revision>25</cp:revision>
  <dcterms:created xsi:type="dcterms:W3CDTF">2009-05-14T19:41:38Z</dcterms:created>
  <dcterms:modified xsi:type="dcterms:W3CDTF">2009-05-14T23:42:24Z</dcterms:modified>
</cp:coreProperties>
</file>