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  <p:sldId id="261" r:id="rId9"/>
    <p:sldId id="262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3" autoAdjust="0"/>
    <p:restoredTop sz="94660"/>
  </p:normalViewPr>
  <p:slideViewPr>
    <p:cSldViewPr>
      <p:cViewPr varScale="1">
        <p:scale>
          <a:sx n="66" d="100"/>
          <a:sy n="66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7B081-F708-401E-A45F-61B751066EC7}" type="datetimeFigureOut">
              <a:rPr lang="en-US" smtClean="0"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B0399-602F-4E4E-BD2C-63A5CE3345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jid.oxfordjournals.org/content/196/2/313.long#aff-2" TargetMode="External"/><Relationship Id="rId13" Type="http://schemas.openxmlformats.org/officeDocument/2006/relationships/hyperlink" Target="http://jid.oxfordjournals.org/search?author1=Huldrych+F.+G%C3%BCnthard&amp;sortspec=date&amp;submit=Submit" TargetMode="External"/><Relationship Id="rId3" Type="http://schemas.openxmlformats.org/officeDocument/2006/relationships/hyperlink" Target="http://jid.oxfordjournals.org/content/196/2/313.long#aff-1" TargetMode="External"/><Relationship Id="rId7" Type="http://schemas.openxmlformats.org/officeDocument/2006/relationships/hyperlink" Target="http://jid.oxfordjournals.org/search?author1=J%C3%BCrg+B%C3%B6ni&amp;sortspec=date&amp;submit=Submit" TargetMode="External"/><Relationship Id="rId12" Type="http://schemas.openxmlformats.org/officeDocument/2006/relationships/hyperlink" Target="http://jid.oxfordjournals.org/search?author1=Alexandra+Trkola&amp;sortspec=date&amp;submit=Submit" TargetMode="External"/><Relationship Id="rId2" Type="http://schemas.openxmlformats.org/officeDocument/2006/relationships/hyperlink" Target="http://jid.oxfordjournals.org/search?author1=Beda+Joos&amp;sortspec=date&amp;submit=Subm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id.oxfordjournals.org/search?author1=Herbert+Kuster&amp;sortspec=date&amp;submit=Submit" TargetMode="External"/><Relationship Id="rId11" Type="http://schemas.openxmlformats.org/officeDocument/2006/relationships/hyperlink" Target="http://jid.oxfordjournals.org/search?author1=Rainer+Weber&amp;sortspec=date&amp;submit=Submit" TargetMode="External"/><Relationship Id="rId5" Type="http://schemas.openxmlformats.org/officeDocument/2006/relationships/hyperlink" Target="http://jid.oxfordjournals.org/search?author1=Andreas+Schweizer&amp;sortspec=date&amp;submit=Submit" TargetMode="External"/><Relationship Id="rId10" Type="http://schemas.openxmlformats.org/officeDocument/2006/relationships/hyperlink" Target="http://jid.oxfordjournals.org/content/196/2/313.long#aff-3" TargetMode="External"/><Relationship Id="rId4" Type="http://schemas.openxmlformats.org/officeDocument/2006/relationships/hyperlink" Target="http://jid.oxfordjournals.org/search?author1=Marek+Fischer&amp;sortspec=date&amp;submit=Submit" TargetMode="External"/><Relationship Id="rId9" Type="http://schemas.openxmlformats.org/officeDocument/2006/relationships/hyperlink" Target="http://jid.oxfordjournals.org/search?author1=Joseph+K.+Wong&amp;sortspec=date&amp;submit=Subm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62000"/>
            <a:ext cx="7772400" cy="146685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Changes In Protein Sequences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Of </a:t>
            </a:r>
            <a:r>
              <a:rPr lang="en-US" sz="4000" dirty="0"/>
              <a:t>the HIV-1 gp120 V3 Region In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Non-</a:t>
            </a:r>
            <a:r>
              <a:rPr lang="en-US" sz="4000" dirty="0" err="1" smtClean="0"/>
              <a:t>Progressor</a:t>
            </a:r>
            <a:r>
              <a:rPr lang="en-US" sz="4000" dirty="0" smtClean="0"/>
              <a:t> </a:t>
            </a:r>
            <a:r>
              <a:rPr lang="en-US" sz="4000" dirty="0"/>
              <a:t>Types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>
                <a:solidFill>
                  <a:schemeClr val="tx2">
                    <a:lumMod val="75000"/>
                  </a:schemeClr>
                </a:solidFill>
              </a:rPr>
              <a:t>Nicki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600" dirty="0" err="1" smtClean="0">
                <a:solidFill>
                  <a:schemeClr val="tx2">
                    <a:lumMod val="75000"/>
                  </a:schemeClr>
                </a:solidFill>
              </a:rPr>
              <a:t>S.Harmon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Samantha M. </a:t>
            </a:r>
            <a:r>
              <a:rPr lang="en-US" sz="2600" dirty="0" err="1" smtClean="0">
                <a:solidFill>
                  <a:schemeClr val="tx2">
                    <a:lumMod val="75000"/>
                  </a:schemeClr>
                </a:solidFill>
              </a:rPr>
              <a:t>Hurndon</a:t>
            </a:r>
            <a:endParaRPr lang="en-US" sz="2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Secondary Structure Is Maintained Throughout </a:t>
            </a:r>
            <a:r>
              <a:rPr lang="en-US" sz="3600" dirty="0"/>
              <a:t>T</a:t>
            </a:r>
            <a:r>
              <a:rPr lang="en-US" sz="3600" dirty="0" smtClean="0"/>
              <a:t>he Subjects   </a:t>
            </a:r>
            <a:endParaRPr lang="en-US" sz="3600" dirty="0"/>
          </a:p>
        </p:txBody>
      </p:sp>
      <p:pic>
        <p:nvPicPr>
          <p:cNvPr id="4" name="Content Placeholder 3" descr="Picture 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828800"/>
            <a:ext cx="8746001" cy="32766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Based Off Sequences From Subjects 2, 12, 13 &amp; 8 We Can Conclude that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001000" cy="4297363"/>
          </a:xfrm>
        </p:spPr>
        <p:txBody>
          <a:bodyPr/>
          <a:lstStyle/>
          <a:p>
            <a:r>
              <a:rPr lang="en-US" dirty="0" smtClean="0"/>
              <a:t>The Non-</a:t>
            </a:r>
            <a:r>
              <a:rPr lang="en-US" dirty="0" err="1" smtClean="0"/>
              <a:t>Progressor</a:t>
            </a:r>
            <a:r>
              <a:rPr lang="en-US" dirty="0" smtClean="0"/>
              <a:t> types had similar amino acid sequences.</a:t>
            </a:r>
          </a:p>
          <a:p>
            <a:r>
              <a:rPr lang="en-US" dirty="0" smtClean="0"/>
              <a:t>There were changes between the non-</a:t>
            </a:r>
            <a:r>
              <a:rPr lang="en-US" dirty="0" err="1" smtClean="0"/>
              <a:t>progressors</a:t>
            </a:r>
            <a:r>
              <a:rPr lang="en-US" dirty="0" smtClean="0"/>
              <a:t> and subject 8 that could account for subject 8 being a moderate </a:t>
            </a:r>
            <a:r>
              <a:rPr lang="en-US" dirty="0" err="1" smtClean="0"/>
              <a:t>progressor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Secondary structure was not affected by these changes in sequence.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Positive In Vivo Selection of the HIV-1 Envelope Protein gp120 Occurs at Surface-Exposed Regions</a:t>
            </a:r>
          </a:p>
          <a:p>
            <a:r>
              <a:rPr lang="en-US" dirty="0" smtClean="0">
                <a:hlinkClick r:id="rId2"/>
              </a:rPr>
              <a:t>Beda Joos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, </a:t>
            </a:r>
          </a:p>
          <a:p>
            <a:r>
              <a:rPr lang="en-US" dirty="0" err="1" smtClean="0">
                <a:hlinkClick r:id="rId4"/>
              </a:rPr>
              <a:t>Marek</a:t>
            </a:r>
            <a:r>
              <a:rPr lang="en-US" dirty="0" smtClean="0">
                <a:hlinkClick r:id="rId4"/>
              </a:rPr>
              <a:t> Fischer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, </a:t>
            </a:r>
          </a:p>
          <a:p>
            <a:r>
              <a:rPr lang="en-US" dirty="0" smtClean="0">
                <a:hlinkClick r:id="rId5"/>
              </a:rPr>
              <a:t>Andreas Schweizer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, </a:t>
            </a:r>
          </a:p>
          <a:p>
            <a:r>
              <a:rPr lang="en-US" dirty="0" smtClean="0">
                <a:hlinkClick r:id="rId6"/>
              </a:rPr>
              <a:t>Herbert Kuster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, </a:t>
            </a:r>
          </a:p>
          <a:p>
            <a:r>
              <a:rPr lang="en-US" dirty="0" err="1" smtClean="0">
                <a:hlinkClick r:id="rId7"/>
              </a:rPr>
              <a:t>Jürg</a:t>
            </a:r>
            <a:r>
              <a:rPr lang="en-US" dirty="0" smtClean="0">
                <a:hlinkClick r:id="rId7"/>
              </a:rPr>
              <a:t> Böni</a:t>
            </a:r>
            <a:r>
              <a:rPr lang="en-US" dirty="0" smtClean="0">
                <a:hlinkClick r:id="rId8"/>
              </a:rPr>
              <a:t>2</a:t>
            </a:r>
            <a:r>
              <a:rPr lang="en-US" dirty="0" smtClean="0"/>
              <a:t>, </a:t>
            </a:r>
          </a:p>
          <a:p>
            <a:r>
              <a:rPr lang="en-US" dirty="0" smtClean="0">
                <a:hlinkClick r:id="rId9"/>
              </a:rPr>
              <a:t>Joseph K. Wong</a:t>
            </a:r>
            <a:r>
              <a:rPr lang="en-US" dirty="0" smtClean="0">
                <a:hlinkClick r:id="rId10"/>
              </a:rPr>
              <a:t>3</a:t>
            </a:r>
            <a:r>
              <a:rPr lang="en-US" dirty="0" smtClean="0"/>
              <a:t>, </a:t>
            </a:r>
          </a:p>
          <a:p>
            <a:r>
              <a:rPr lang="en-US" dirty="0" smtClean="0">
                <a:hlinkClick r:id="rId11"/>
              </a:rPr>
              <a:t>Rainer Weber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, </a:t>
            </a:r>
          </a:p>
          <a:p>
            <a:r>
              <a:rPr lang="en-US" dirty="0" smtClean="0">
                <a:hlinkClick r:id="rId12"/>
              </a:rPr>
              <a:t>Alexandra Trkola</a:t>
            </a:r>
            <a:r>
              <a:rPr lang="en-US" dirty="0" smtClean="0">
                <a:hlinkClick r:id="rId3"/>
              </a:rPr>
              <a:t>1</a:t>
            </a:r>
            <a:r>
              <a:rPr lang="en-US" dirty="0" smtClean="0"/>
              <a:t> and </a:t>
            </a:r>
          </a:p>
          <a:p>
            <a:r>
              <a:rPr lang="en-US" dirty="0" err="1" smtClean="0">
                <a:hlinkClick r:id="rId13"/>
              </a:rPr>
              <a:t>Huldrych</a:t>
            </a:r>
            <a:r>
              <a:rPr lang="en-US" dirty="0" smtClean="0">
                <a:hlinkClick r:id="rId13"/>
              </a:rPr>
              <a:t> F. Günthard</a:t>
            </a:r>
            <a:r>
              <a:rPr lang="en-US" dirty="0" smtClean="0">
                <a:hlinkClick r:id="rId3"/>
              </a:rPr>
              <a:t>1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Outline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Markham’s non-</a:t>
            </a:r>
            <a:r>
              <a:rPr lang="en-US" sz="2600" dirty="0" err="1" smtClean="0"/>
              <a:t>progressors</a:t>
            </a:r>
            <a:r>
              <a:rPr lang="en-US" sz="2600" dirty="0" smtClean="0"/>
              <a:t> 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 Amino Acid Sequence of the V3 Region Plays A Significant Role in CD4 Binding.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V3 region of the </a:t>
            </a:r>
            <a:r>
              <a:rPr lang="en-US" dirty="0" err="1" smtClean="0"/>
              <a:t>gp</a:t>
            </a:r>
            <a:r>
              <a:rPr lang="en-US" dirty="0" smtClean="0"/>
              <a:t> 120 </a:t>
            </a:r>
            <a:r>
              <a:rPr lang="en-US" dirty="0" err="1" smtClean="0"/>
              <a:t>env</a:t>
            </a:r>
            <a:r>
              <a:rPr lang="en-US" dirty="0" smtClean="0"/>
              <a:t> protein is a variable loop with a high mutation rate.</a:t>
            </a:r>
          </a:p>
          <a:p>
            <a:endParaRPr lang="en-US" dirty="0"/>
          </a:p>
          <a:p>
            <a:r>
              <a:rPr lang="en-US" dirty="0" smtClean="0"/>
              <a:t>V3 is what binds to the CD4 receptor sites on cell.</a:t>
            </a:r>
          </a:p>
          <a:p>
            <a:endParaRPr lang="en-US" dirty="0"/>
          </a:p>
          <a:p>
            <a:r>
              <a:rPr lang="en-US" dirty="0" smtClean="0"/>
              <a:t> The amino acid sequence determines how the V3 region will function.</a:t>
            </a:r>
          </a:p>
          <a:p>
            <a:pPr lvl="1"/>
            <a:r>
              <a:rPr lang="en-US" dirty="0" smtClean="0"/>
              <a:t>And therefore, how the CD4 will interact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HIV-1 Progresses at Different Rate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Markham observed 3 types of </a:t>
            </a:r>
            <a:r>
              <a:rPr lang="en-US" sz="2600" dirty="0" err="1" smtClean="0"/>
              <a:t>progressors</a:t>
            </a:r>
            <a:r>
              <a:rPr lang="en-US" sz="2600" dirty="0" smtClean="0"/>
              <a:t> </a:t>
            </a:r>
          </a:p>
          <a:p>
            <a:pPr lvl="1"/>
            <a:r>
              <a:rPr lang="en-US" sz="2600" dirty="0" smtClean="0"/>
              <a:t>Non-</a:t>
            </a:r>
            <a:r>
              <a:rPr lang="en-US" sz="2600" dirty="0" err="1" smtClean="0"/>
              <a:t>progressors</a:t>
            </a:r>
            <a:endParaRPr lang="en-US" sz="2600" dirty="0"/>
          </a:p>
          <a:p>
            <a:pPr lvl="2"/>
            <a:r>
              <a:rPr lang="en-US" sz="2600" dirty="0" smtClean="0"/>
              <a:t>Maintained CD4 T cell levels above 650 throughout the Observation period. </a:t>
            </a:r>
          </a:p>
          <a:p>
            <a:pPr lvl="1"/>
            <a:r>
              <a:rPr lang="en-US" sz="2600" dirty="0" smtClean="0"/>
              <a:t>Moderate </a:t>
            </a:r>
          </a:p>
          <a:p>
            <a:pPr lvl="2"/>
            <a:r>
              <a:rPr lang="en-US" sz="2600" dirty="0" smtClean="0"/>
              <a:t>CD4 T cell levels declined to 200-650 during the observation period </a:t>
            </a:r>
          </a:p>
          <a:p>
            <a:pPr lvl="1"/>
            <a:r>
              <a:rPr lang="en-US" sz="2600" dirty="0" smtClean="0"/>
              <a:t>Rapid </a:t>
            </a:r>
          </a:p>
          <a:p>
            <a:pPr lvl="2"/>
            <a:r>
              <a:rPr lang="en-US" sz="2600" dirty="0" smtClean="0"/>
              <a:t>Having attained a level of fewer than 200 CD4 T cells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 Non-</a:t>
            </a:r>
            <a:r>
              <a:rPr lang="en-US" sz="3200" dirty="0" err="1" smtClean="0"/>
              <a:t>Progressor</a:t>
            </a:r>
            <a:r>
              <a:rPr lang="en-US" sz="3200" dirty="0" smtClean="0"/>
              <a:t> Types Should Have Amino Acid Sequences that are Closely Related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Methods were Based off Markham’s Findings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 subjects that we selected for our study were subjects 2, 12, 13 and 8. </a:t>
            </a:r>
          </a:p>
          <a:p>
            <a:endParaRPr lang="en-US" sz="2600" dirty="0" smtClean="0"/>
          </a:p>
          <a:p>
            <a:r>
              <a:rPr lang="en-US" sz="2600" dirty="0" smtClean="0"/>
              <a:t>Subject 2, 12 and 13 are non </a:t>
            </a:r>
            <a:r>
              <a:rPr lang="en-US" sz="2600" dirty="0" err="1" smtClean="0"/>
              <a:t>progressor</a:t>
            </a:r>
            <a:r>
              <a:rPr lang="en-US" sz="2600" dirty="0" smtClean="0"/>
              <a:t> types </a:t>
            </a:r>
          </a:p>
          <a:p>
            <a:endParaRPr lang="en-US" sz="2600" dirty="0"/>
          </a:p>
          <a:p>
            <a:r>
              <a:rPr lang="en-US" sz="2600" dirty="0" smtClean="0"/>
              <a:t>Subject 8 is a moderate </a:t>
            </a:r>
            <a:r>
              <a:rPr lang="en-US" sz="2600" dirty="0" err="1" smtClean="0"/>
              <a:t>progressor</a:t>
            </a:r>
            <a:r>
              <a:rPr lang="en-US" sz="2600" dirty="0" smtClean="0"/>
              <a:t> that will be used as a comparison to our non </a:t>
            </a:r>
            <a:r>
              <a:rPr lang="en-US" sz="2600" dirty="0" err="1" smtClean="0"/>
              <a:t>progressor</a:t>
            </a:r>
            <a:r>
              <a:rPr lang="en-US" sz="2600" dirty="0" smtClean="0"/>
              <a:t> subjects 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Determination of Sequence were Randomly Selected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Due to the nature of the non-</a:t>
            </a:r>
            <a:r>
              <a:rPr lang="en-US" sz="2600" dirty="0" err="1" smtClean="0"/>
              <a:t>progressor</a:t>
            </a:r>
            <a:r>
              <a:rPr lang="en-US" sz="2600" dirty="0" smtClean="0"/>
              <a:t> type, sequence selection can be random.</a:t>
            </a:r>
          </a:p>
          <a:p>
            <a:endParaRPr lang="en-US" sz="2600" dirty="0"/>
          </a:p>
          <a:p>
            <a:r>
              <a:rPr lang="en-US" sz="2600" dirty="0" smtClean="0"/>
              <a:t>Subject 8 showed a change over the course of the study.</a:t>
            </a:r>
          </a:p>
          <a:p>
            <a:endParaRPr lang="en-US" sz="2600" dirty="0"/>
          </a:p>
          <a:p>
            <a:r>
              <a:rPr lang="en-US" sz="2600" dirty="0" smtClean="0"/>
              <a:t>Due to this change sequences from the first and last visits were chosen.  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Amino Acid Sequences were Retrieved For Our Subjects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The program Bedrock was use to access our sequences. </a:t>
            </a:r>
          </a:p>
          <a:p>
            <a:endParaRPr lang="en-US" dirty="0"/>
          </a:p>
        </p:txBody>
      </p:sp>
      <p:pic>
        <p:nvPicPr>
          <p:cNvPr id="10" name="Picture 9" descr="Screen shot 2011-11-01 at 9.29.22 P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267200"/>
            <a:ext cx="9144000" cy="685800"/>
          </a:xfrm>
          <a:prstGeom prst="rect">
            <a:avLst/>
          </a:prstGeom>
        </p:spPr>
      </p:pic>
      <p:pic>
        <p:nvPicPr>
          <p:cNvPr id="11" name="Picture 10" descr="Screen shot 2011-11-01 at 9.29.40 P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029200"/>
            <a:ext cx="9144000" cy="642748"/>
          </a:xfrm>
          <a:prstGeom prst="rect">
            <a:avLst/>
          </a:prstGeom>
        </p:spPr>
      </p:pic>
      <p:pic>
        <p:nvPicPr>
          <p:cNvPr id="12" name="Picture 11" descr="Screen shot 2011-11-01 at 9.31.12 P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057400"/>
            <a:ext cx="9144000" cy="691258"/>
          </a:xfrm>
          <a:prstGeom prst="rect">
            <a:avLst/>
          </a:prstGeom>
        </p:spPr>
      </p:pic>
      <p:pic>
        <p:nvPicPr>
          <p:cNvPr id="13" name="Picture 12" descr="Screen shot 2011-11-01 at 9.29.40 P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657600"/>
            <a:ext cx="9144000" cy="642748"/>
          </a:xfrm>
          <a:prstGeom prst="rect">
            <a:avLst/>
          </a:prstGeom>
        </p:spPr>
      </p:pic>
      <p:pic>
        <p:nvPicPr>
          <p:cNvPr id="15" name="Picture 14" descr="Screen shot 2011-11-01 at 9.31.39 PM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743200"/>
            <a:ext cx="9144000" cy="798285"/>
          </a:xfrm>
          <a:prstGeom prst="rect">
            <a:avLst/>
          </a:prstGeom>
        </p:spPr>
      </p:pic>
      <p:pic>
        <p:nvPicPr>
          <p:cNvPr id="16" name="Picture 15" descr="Screen shot 2011-11-01 at 9.32.00 PM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429000"/>
            <a:ext cx="9144000" cy="70431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Analysis of Multiple Sequences Alignment Shows Conservation of Residues </a:t>
            </a:r>
            <a:endParaRPr lang="en-US" sz="3600" dirty="0"/>
          </a:p>
        </p:txBody>
      </p:sp>
      <p:pic>
        <p:nvPicPr>
          <p:cNvPr id="6" name="Content Placeholder 5" descr="Screen shot 2011-11-01 at 10.32.16 P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447800"/>
            <a:ext cx="7696200" cy="473809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375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Changes In Protein Sequences  Of the HIV-1 gp120 V3 Region In  Non-Progressor Types  </vt:lpstr>
      <vt:lpstr>Outline </vt:lpstr>
      <vt:lpstr>The Amino Acid Sequence of the V3 Region Plays A Significant Role in CD4 Binding.</vt:lpstr>
      <vt:lpstr>HIV-1 Progresses at Different Rate </vt:lpstr>
      <vt:lpstr>The Non-Progressor Types Should Have Amino Acid Sequences that are Closely Related</vt:lpstr>
      <vt:lpstr>Methods were Based off Markham’s Findings</vt:lpstr>
      <vt:lpstr>Determination of Sequence were Randomly Selected</vt:lpstr>
      <vt:lpstr>Amino Acid Sequences were Retrieved For Our Subjects  </vt:lpstr>
      <vt:lpstr>Analysis of Multiple Sequences Alignment Shows Conservation of Residues </vt:lpstr>
      <vt:lpstr>Secondary Structure Is Maintained Throughout The Subjects   </vt:lpstr>
      <vt:lpstr>Based Off Sequences From Subjects 2, 12, 13 &amp; 8 We Can Conclude that 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Protein Sequences  Of the HIV-1 gp120 V3 Region In  Non-Progressor Types</dc:title>
  <dc:creator>Shurndon</dc:creator>
  <cp:lastModifiedBy>Shurndon</cp:lastModifiedBy>
  <cp:revision>15</cp:revision>
  <dcterms:created xsi:type="dcterms:W3CDTF">2011-11-02T03:43:08Z</dcterms:created>
  <dcterms:modified xsi:type="dcterms:W3CDTF">2011-11-02T06:08:54Z</dcterms:modified>
</cp:coreProperties>
</file>