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82"/>
  </p:notesMasterIdLst>
  <p:handoutMasterIdLst>
    <p:handoutMasterId r:id="rId83"/>
  </p:handoutMasterIdLst>
  <p:sldIdLst>
    <p:sldId id="257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60" r:id="rId22"/>
    <p:sldId id="361" r:id="rId23"/>
    <p:sldId id="362" r:id="rId24"/>
    <p:sldId id="265" r:id="rId25"/>
    <p:sldId id="258" r:id="rId26"/>
    <p:sldId id="259" r:id="rId27"/>
    <p:sldId id="278" r:id="rId28"/>
    <p:sldId id="281" r:id="rId29"/>
    <p:sldId id="276" r:id="rId30"/>
    <p:sldId id="261" r:id="rId31"/>
    <p:sldId id="279" r:id="rId32"/>
    <p:sldId id="268" r:id="rId33"/>
    <p:sldId id="282" r:id="rId34"/>
    <p:sldId id="283" r:id="rId35"/>
    <p:sldId id="284" r:id="rId36"/>
    <p:sldId id="264" r:id="rId37"/>
    <p:sldId id="285" r:id="rId38"/>
    <p:sldId id="269" r:id="rId39"/>
    <p:sldId id="270" r:id="rId40"/>
    <p:sldId id="286" r:id="rId41"/>
    <p:sldId id="260" r:id="rId42"/>
    <p:sldId id="280" r:id="rId43"/>
    <p:sldId id="274" r:id="rId44"/>
    <p:sldId id="273" r:id="rId45"/>
    <p:sldId id="288" r:id="rId46"/>
    <p:sldId id="315" r:id="rId47"/>
    <p:sldId id="339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01" r:id="rId63"/>
    <p:sldId id="290" r:id="rId64"/>
    <p:sldId id="291" r:id="rId65"/>
    <p:sldId id="292" r:id="rId66"/>
    <p:sldId id="293" r:id="rId67"/>
    <p:sldId id="294" r:id="rId68"/>
    <p:sldId id="295" r:id="rId69"/>
    <p:sldId id="296" r:id="rId70"/>
    <p:sldId id="297" r:id="rId71"/>
    <p:sldId id="298" r:id="rId72"/>
    <p:sldId id="299" r:id="rId73"/>
    <p:sldId id="300" r:id="rId74"/>
    <p:sldId id="316" r:id="rId75"/>
    <p:sldId id="317" r:id="rId76"/>
    <p:sldId id="318" r:id="rId77"/>
    <p:sldId id="319" r:id="rId78"/>
    <p:sldId id="320" r:id="rId79"/>
    <p:sldId id="321" r:id="rId80"/>
    <p:sldId id="322" r:id="rId81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5F5CF-A453-4234-93B5-08AB067B7560}" type="datetimeFigureOut">
              <a:rPr lang="id-ID" smtClean="0"/>
              <a:t>09/10/2011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5D90A-DFA7-44B4-ADC7-6F69F35ABD7A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29A0E6-BD1A-42B3-9BB6-A599A9B7D4A6}" type="datetimeFigureOut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C90B61-ED3F-491B-8DB4-475524767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DA1FE7-BA46-4F07-B81E-E5120ABD571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BD0B03-55D5-4800-8D13-4D50874C2DF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752C45-C1EF-4EB6-9F9A-A46F5C9184E2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DD9032-BBB1-4D88-997F-412541FFAE9C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0E1E59-3DC3-419D-B4D0-339B64175487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562B51-AA44-4911-8641-27474540298A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50C952-B133-4E75-9CFC-0C2F2876670D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9CD617-5533-4299-8051-72C098ADCA80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2AABAC-7B7D-48B1-B99C-2F07B0CCF410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52D519-2C80-416A-A8E7-DA13E4587B2C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8357A7-B200-40DD-8990-12DE6C934E0E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90B61-ED3F-491B-8DB4-4755247671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86BA3-BD18-4C9A-8B23-9BC3A86D7ECA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350193-6276-4546-8DB5-97654B7C7CD0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90653-E672-4139-8B2C-788CA8F807DD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F89E06-C80D-44E4-B323-204BCCAA51CF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E0A5EC-D849-4C6C-ACF1-CB6218FD7BE5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FEAF4C-64F6-4329-A340-D70DACAD17B2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82C833-8FAC-4EEB-950C-90D83B7F35FC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679227-7DD6-4FC4-B3F5-159C97DFC152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F5565A-E0C7-47DB-B9D6-B55A3CE1CC14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80CF42-757D-475D-B5B8-2D7024C7B092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B1035F-C3B6-466C-9C1A-3805399072AA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81BC55-496B-4E1A-AA59-F41188975A22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744F94-3BA0-402E-8018-8DE3B7B52D74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A091C2-741E-44BF-B3C7-F400175271C3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842751-0C46-4CBB-A571-72107F9A6621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6A3D75-299D-44FC-A35E-172F61FF429A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EA7C2-1059-4104-8BD4-FFFB80DB12DB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60DF83-4701-4AF1-BCB4-0E3D20B89D9F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4AA019-9AD5-48D9-8016-62E51E349345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A66386-8937-4E69-9A0B-97EE6CF06787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95C7DF-055F-4E71-A1AC-FB1BDEFC3E7D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1483DB-CB62-47EB-96E6-3084A0D35C19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081E16-91F2-40CE-98E8-7D04D6B29632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5CE65C-C35A-4738-A27A-75472CF0E4A8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10A82E-4B39-49E6-BDBB-F23C3D08B3FC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46A193-2BFE-4EAE-88F6-8569814ABC40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7655E-61D4-425D-870F-D5E19C6B7323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7866F8-C464-468E-8B9D-EFBE64CEC481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FD44D6-9CC3-4698-9E15-158BED25FD3F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B059BD-134E-4EEA-9E57-8A3EBEFA1A4D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C34D9B-7A7E-4382-A806-7983D95D086A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3A3FC9-5307-48CC-979C-83FDB6F705ED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E9F290-EBC5-42F4-9E82-A7D5C45AAD49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986220-A4CB-41FA-BBEE-8709140B9032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BE006A-E620-4F47-A885-C4EFE7FFCD31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509151-35FE-4779-A723-58BB1615BD1F}" type="slidenum">
              <a:rPr lang="en-US" smtClean="0"/>
              <a:pPr/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8D8AC2-BDF5-4467-9330-70065D82F702}" type="slidenum">
              <a:rPr lang="en-US" smtClean="0"/>
              <a:pPr/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BCAB48-18DC-4E49-95BF-E7FA87CD18BC}" type="slidenum">
              <a:rPr lang="en-US" smtClean="0"/>
              <a:pPr/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526276-1F07-43AC-85DF-0E18ADC154C7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E2D6F2-5246-49C2-A667-115FA56FA633}" type="slidenum">
              <a:rPr lang="en-US" smtClean="0"/>
              <a:pPr/>
              <a:t>77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069281-16A2-44DF-8479-FECAC20FB080}" type="slidenum">
              <a:rPr lang="en-US" smtClean="0"/>
              <a:pPr/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F9E1B-2DB1-48CD-90C3-48F2A576C297}" type="slidenum">
              <a:rPr lang="en-US" smtClean="0"/>
              <a:pPr/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9A6B51-A13D-46E1-AC71-4673BE2BA64F}" type="slidenum">
              <a:rPr lang="en-US" smtClean="0"/>
              <a:pPr/>
              <a:t>80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465093-BD12-4E17-8D76-6B5AFBF47214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9C9B26-5BD7-4FE3-A01D-E09437D20C3A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74D2C0-FCDA-48FC-A28A-29C4DE5D1CB9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13F3E7-8238-48DE-81AA-BE917A516EC2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67DF22-9A08-46BC-B927-E702167F7B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EAEF9-4EDB-4C2D-8422-AE1B1F6AE0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6618C-AF45-4166-AA3D-44F6C48C9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442CD-8BC0-4E5A-A9C6-C6EB6F760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0061A-457F-4422-99BC-C04CD3973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A07F-1E16-446D-8972-30986311CC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B93AD36-5B47-4657-979F-34DD742B04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C34C09E9-08D4-4545-B901-DA0223EF45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7671C-F7B9-4EAE-A826-48C51FEAA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AC121-EA7A-4882-B2F9-43E57DADFC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235C3-5F68-41BA-BA8B-9B07F051F9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557FDD-735F-4064-AAD8-D8AA2E6B46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DISTRIBUSI </a:t>
            </a:r>
            <a:r>
              <a:rPr lang="id-ID" dirty="0" smtClean="0"/>
              <a:t>PROBABILITAS,DISTRIBUSI </a:t>
            </a:r>
            <a:r>
              <a:rPr lang="en-US" dirty="0" smtClean="0"/>
              <a:t>NORMAL </a:t>
            </a:r>
            <a:r>
              <a:rPr lang="en-US" dirty="0" smtClean="0"/>
              <a:t>&amp; DISTRIBUSI SAMPLING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800" dirty="0" smtClean="0"/>
              <a:t>DITA HASNI</a:t>
            </a:r>
          </a:p>
          <a:p>
            <a:pPr marR="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800" dirty="0" smtClean="0"/>
              <a:t>M. ANWAR</a:t>
            </a:r>
          </a:p>
          <a:p>
            <a:pPr marR="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id-ID" sz="1800" dirty="0" smtClean="0"/>
              <a:t>ERNAWATI SEMBIRING</a:t>
            </a:r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rumus</a:t>
            </a:r>
            <a:r>
              <a:rPr lang="en-US" dirty="0" smtClean="0"/>
              <a:t> binomial,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binomial, </a:t>
            </a:r>
            <a:r>
              <a:rPr lang="en-US" dirty="0" err="1" smtClean="0"/>
              <a:t>caranya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n.misalnya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4,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x,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r=2. p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paling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p=0,2, </a:t>
            </a:r>
            <a:r>
              <a:rPr lang="en-US" dirty="0" err="1" smtClean="0"/>
              <a:t>ditarik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p=20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n = 4dan r = 2, </a:t>
            </a:r>
            <a:r>
              <a:rPr lang="en-US" dirty="0" err="1" smtClean="0"/>
              <a:t>ditabel</a:t>
            </a:r>
            <a:r>
              <a:rPr lang="en-US" dirty="0" smtClean="0"/>
              <a:t> </a:t>
            </a:r>
            <a:r>
              <a:rPr lang="en-US" dirty="0" err="1" smtClean="0"/>
              <a:t>didapatkan</a:t>
            </a:r>
            <a:r>
              <a:rPr lang="en-US" dirty="0" smtClean="0"/>
              <a:t> 0,973.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kumulatif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 (r=0) + p (r=1) + p (r=2).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p(r=2)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0,973-0,819 = 0,154 </a:t>
            </a:r>
            <a:endParaRPr lang="id-ID" dirty="0" smtClean="0"/>
          </a:p>
          <a:p>
            <a:r>
              <a:rPr lang="en-US" dirty="0" smtClean="0"/>
              <a:t> 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DISTRIBUSI MULTINOMIAL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event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multinomial.</a:t>
            </a:r>
            <a:endParaRPr lang="id-ID" dirty="0" smtClean="0"/>
          </a:p>
          <a:p>
            <a:r>
              <a:rPr lang="en-US" dirty="0" err="1" smtClean="0"/>
              <a:t>Bila</a:t>
            </a:r>
            <a:r>
              <a:rPr lang="en-US" dirty="0" smtClean="0"/>
              <a:t> trial </a:t>
            </a:r>
            <a:r>
              <a:rPr lang="en-US" dirty="0" err="1" smtClean="0"/>
              <a:t>dilakukan</a:t>
            </a:r>
            <a:r>
              <a:rPr lang="en-US" dirty="0" smtClean="0"/>
              <a:t> n kali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r </a:t>
            </a:r>
            <a:r>
              <a:rPr lang="en-US" dirty="0" err="1" smtClean="0"/>
              <a:t>sukses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rumus</a:t>
            </a:r>
            <a:r>
              <a:rPr lang="en-US" dirty="0" smtClean="0"/>
              <a:t> multinomial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endParaRPr lang="id-ID" dirty="0" smtClean="0"/>
          </a:p>
          <a:p>
            <a:r>
              <a:rPr lang="en-US" dirty="0" smtClean="0"/>
              <a:t>P (r</a:t>
            </a:r>
            <a:r>
              <a:rPr lang="en-US" baseline="-25000" dirty="0" smtClean="0"/>
              <a:t>1</a:t>
            </a:r>
            <a:r>
              <a:rPr lang="en-US" dirty="0" smtClean="0"/>
              <a:t>,r</a:t>
            </a:r>
            <a:r>
              <a:rPr lang="en-US" baseline="-25000" dirty="0" smtClean="0"/>
              <a:t>2</a:t>
            </a:r>
            <a:r>
              <a:rPr lang="en-US" dirty="0" smtClean="0"/>
              <a:t>,r</a:t>
            </a:r>
            <a:r>
              <a:rPr lang="en-US" baseline="-25000" dirty="0" smtClean="0"/>
              <a:t>3</a:t>
            </a:r>
            <a:r>
              <a:rPr lang="en-US" dirty="0" smtClean="0"/>
              <a:t>,....</a:t>
            </a:r>
            <a:r>
              <a:rPr lang="en-US" dirty="0" err="1" smtClean="0"/>
              <a:t>r</a:t>
            </a:r>
            <a:r>
              <a:rPr lang="en-US" baseline="-25000" dirty="0" err="1" smtClean="0"/>
              <a:t>k</a:t>
            </a:r>
            <a:r>
              <a:rPr lang="en-US" dirty="0" smtClean="0"/>
              <a:t>)=      n!                 X (p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) (p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)......(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r>
              <a:rPr lang="en-US" baseline="30000" dirty="0" err="1" smtClean="0"/>
              <a:t>r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  <a:endParaRPr lang="id-ID" dirty="0" smtClean="0"/>
          </a:p>
          <a:p>
            <a:r>
              <a:rPr lang="en-US" dirty="0" smtClean="0"/>
              <a:t>                             r</a:t>
            </a:r>
            <a:r>
              <a:rPr lang="en-US" baseline="-25000" dirty="0" smtClean="0"/>
              <a:t>1</a:t>
            </a:r>
            <a:r>
              <a:rPr lang="en-US" dirty="0" smtClean="0"/>
              <a:t>!r</a:t>
            </a:r>
            <a:r>
              <a:rPr lang="en-US" baseline="-25000" dirty="0" smtClean="0"/>
              <a:t>2</a:t>
            </a:r>
            <a:r>
              <a:rPr lang="en-US" dirty="0" smtClean="0"/>
              <a:t>!.....</a:t>
            </a:r>
            <a:r>
              <a:rPr lang="en-US" dirty="0" err="1" smtClean="0"/>
              <a:t>r</a:t>
            </a:r>
            <a:r>
              <a:rPr lang="en-US" baseline="-25000" dirty="0" err="1" smtClean="0"/>
              <a:t>k</a:t>
            </a:r>
            <a:r>
              <a:rPr lang="en-US" dirty="0" smtClean="0"/>
              <a:t>!</a:t>
            </a:r>
            <a:endParaRPr lang="id-ID" dirty="0" smtClean="0"/>
          </a:p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2</a:t>
            </a:r>
            <a:r>
              <a:rPr lang="en-US" dirty="0" smtClean="0"/>
              <a:t>+r</a:t>
            </a:r>
            <a:r>
              <a:rPr lang="en-US" baseline="-25000" dirty="0" smtClean="0"/>
              <a:t>3</a:t>
            </a:r>
            <a:r>
              <a:rPr lang="en-US" dirty="0" smtClean="0"/>
              <a:t>..........</a:t>
            </a:r>
            <a:r>
              <a:rPr lang="en-US" dirty="0" err="1" smtClean="0"/>
              <a:t>r</a:t>
            </a:r>
            <a:r>
              <a:rPr lang="en-US" baseline="-25000" dirty="0" err="1" smtClean="0"/>
              <a:t>k</a:t>
            </a:r>
            <a:r>
              <a:rPr lang="en-US" dirty="0" smtClean="0"/>
              <a:t>= n</a:t>
            </a:r>
            <a:endParaRPr lang="id-ID" dirty="0" smtClean="0"/>
          </a:p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+p</a:t>
            </a:r>
            <a:r>
              <a:rPr lang="en-US" baseline="-25000" dirty="0" smtClean="0"/>
              <a:t>2</a:t>
            </a:r>
            <a:r>
              <a:rPr lang="en-US" dirty="0" smtClean="0"/>
              <a:t>+p</a:t>
            </a:r>
            <a:r>
              <a:rPr lang="en-US" baseline="-25000" dirty="0" smtClean="0"/>
              <a:t>3</a:t>
            </a:r>
            <a:r>
              <a:rPr lang="en-US" dirty="0" smtClean="0"/>
              <a:t>.......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r>
              <a:rPr lang="en-US" dirty="0" smtClean="0"/>
              <a:t>= 1</a:t>
            </a:r>
            <a:endParaRPr lang="id-ID" dirty="0" smtClean="0"/>
          </a:p>
          <a:p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86116" y="5214950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soal: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6 kali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infark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sembuh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, </a:t>
            </a:r>
            <a:r>
              <a:rPr lang="en-US" dirty="0" err="1" smtClean="0"/>
              <a:t>sembuh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meninggal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6 kali </a:t>
            </a: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2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sembuh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, 2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sembuh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2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meninggal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smtClean="0"/>
              <a:t> 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Penyelesaian soal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Sembuh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= A</a:t>
            </a:r>
            <a:endParaRPr lang="id-ID" dirty="0" smtClean="0"/>
          </a:p>
          <a:p>
            <a:r>
              <a:rPr lang="en-US" dirty="0" err="1" smtClean="0"/>
              <a:t>Sembuh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= B</a:t>
            </a:r>
            <a:endParaRPr lang="id-ID" dirty="0" smtClean="0"/>
          </a:p>
          <a:p>
            <a:r>
              <a:rPr lang="en-US" dirty="0" err="1" smtClean="0"/>
              <a:t>Meninggal</a:t>
            </a:r>
            <a:r>
              <a:rPr lang="en-US" dirty="0" smtClean="0"/>
              <a:t> = C</a:t>
            </a:r>
            <a:endParaRPr lang="id-ID" dirty="0" smtClean="0"/>
          </a:p>
          <a:p>
            <a:r>
              <a:rPr lang="en-US" dirty="0" err="1" smtClean="0"/>
              <a:t>Maka</a:t>
            </a:r>
            <a:r>
              <a:rPr lang="en-US" dirty="0" smtClean="0"/>
              <a:t> PA=PB=PC=1/3</a:t>
            </a:r>
            <a:endParaRPr lang="id-ID" dirty="0" smtClean="0"/>
          </a:p>
          <a:p>
            <a:r>
              <a:rPr lang="en-US" dirty="0" smtClean="0"/>
              <a:t>n= 6</a:t>
            </a:r>
            <a:endParaRPr lang="id-ID" dirty="0" smtClean="0"/>
          </a:p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=r</a:t>
            </a:r>
            <a:r>
              <a:rPr lang="en-US" baseline="-25000" dirty="0" smtClean="0"/>
              <a:t>2</a:t>
            </a:r>
            <a:r>
              <a:rPr lang="en-US" dirty="0" smtClean="0"/>
              <a:t>=r</a:t>
            </a:r>
            <a:r>
              <a:rPr lang="en-US" baseline="-25000" dirty="0" smtClean="0"/>
              <a:t>3</a:t>
            </a:r>
            <a:r>
              <a:rPr lang="en-US" dirty="0" smtClean="0"/>
              <a:t>= 2</a:t>
            </a:r>
            <a:endParaRPr lang="id-ID" dirty="0" smtClean="0"/>
          </a:p>
          <a:p>
            <a:r>
              <a:rPr lang="en-US" baseline="-25000" dirty="0" smtClean="0"/>
              <a:t>6</a:t>
            </a: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= 6!/ 2! 2! 2!</a:t>
            </a:r>
            <a:r>
              <a:rPr lang="en-US" baseline="-25000" dirty="0" smtClean="0"/>
              <a:t> </a:t>
            </a:r>
            <a:r>
              <a:rPr lang="en-US" dirty="0" smtClean="0"/>
              <a:t>X (1/3)</a:t>
            </a:r>
            <a:r>
              <a:rPr lang="en-US" baseline="30000" dirty="0" smtClean="0"/>
              <a:t>2</a:t>
            </a:r>
            <a:r>
              <a:rPr lang="en-US" dirty="0" smtClean="0"/>
              <a:t> (1/3)</a:t>
            </a:r>
            <a:r>
              <a:rPr lang="en-US" baseline="30000" dirty="0" smtClean="0"/>
              <a:t>2</a:t>
            </a:r>
            <a:r>
              <a:rPr lang="en-US" dirty="0" smtClean="0"/>
              <a:t> (1/3)</a:t>
            </a:r>
            <a:r>
              <a:rPr lang="en-US" baseline="30000" dirty="0" smtClean="0"/>
              <a:t>2</a:t>
            </a:r>
            <a:endParaRPr lang="id-ID" dirty="0" smtClean="0"/>
          </a:p>
          <a:p>
            <a:r>
              <a:rPr lang="en-US" dirty="0" smtClean="0"/>
              <a:t>     = 0,123.</a:t>
            </a:r>
            <a:endParaRPr lang="id-ID" dirty="0" smtClean="0"/>
          </a:p>
          <a:p>
            <a:r>
              <a:rPr lang="en-US" dirty="0" smtClean="0"/>
              <a:t> 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DISTRIBUSI POISON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Distribusi</a:t>
            </a:r>
            <a:r>
              <a:rPr lang="en-US" dirty="0" smtClean="0"/>
              <a:t> poison </a:t>
            </a:r>
            <a:r>
              <a:rPr lang="en-US" dirty="0" err="1" smtClean="0"/>
              <a:t>mula-mula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berkebangsaan</a:t>
            </a:r>
            <a:r>
              <a:rPr lang="en-US" dirty="0" smtClean="0"/>
              <a:t> </a:t>
            </a:r>
            <a:r>
              <a:rPr lang="en-US" dirty="0" err="1" smtClean="0"/>
              <a:t>Prancis</a:t>
            </a:r>
            <a:r>
              <a:rPr lang="en-US" dirty="0" smtClean="0"/>
              <a:t> </a:t>
            </a:r>
            <a:r>
              <a:rPr lang="en-US" dirty="0" err="1" smtClean="0"/>
              <a:t>bernama</a:t>
            </a:r>
            <a:r>
              <a:rPr lang="en-US" dirty="0" smtClean="0"/>
              <a:t> Simeon Denis Poison (1781-1849). </a:t>
            </a:r>
            <a:r>
              <a:rPr lang="en-US" dirty="0" err="1" smtClean="0"/>
              <a:t>Distribusi</a:t>
            </a:r>
            <a:r>
              <a:rPr lang="en-US" dirty="0" smtClean="0"/>
              <a:t> poison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yang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id-ID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poison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endParaRPr lang="id-ID" dirty="0" smtClean="0"/>
          </a:p>
          <a:p>
            <a:r>
              <a:rPr lang="id-ID" dirty="0" smtClean="0"/>
              <a:t>1.</a:t>
            </a:r>
            <a:r>
              <a:rPr lang="en-US" dirty="0" err="1" smtClean="0"/>
              <a:t>Terjadinya</a:t>
            </a:r>
            <a:r>
              <a:rPr lang="en-US" dirty="0" smtClean="0"/>
              <a:t> event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2.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konstan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3.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event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mendekati</a:t>
            </a:r>
            <a:r>
              <a:rPr lang="en-US" dirty="0" smtClean="0"/>
              <a:t> </a:t>
            </a:r>
            <a:r>
              <a:rPr lang="en-US" dirty="0" err="1" smtClean="0"/>
              <a:t>nol</a:t>
            </a:r>
            <a:endParaRPr lang="id-ID" dirty="0" smtClean="0"/>
          </a:p>
          <a:p>
            <a:r>
              <a:rPr lang="id-ID" dirty="0" smtClean="0"/>
              <a:t>4.</a:t>
            </a:r>
            <a:r>
              <a:rPr lang="en-US" dirty="0" err="1" smtClean="0"/>
              <a:t>Merupakan</a:t>
            </a:r>
            <a:r>
              <a:rPr lang="en-US" dirty="0" smtClean="0"/>
              <a:t> event yang independent</a:t>
            </a:r>
            <a:endParaRPr lang="id-ID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/>
          <a:lstStyle/>
          <a:p>
            <a:r>
              <a:rPr lang="en-US" dirty="0" err="1" smtClean="0"/>
              <a:t>Rumus</a:t>
            </a:r>
            <a:r>
              <a:rPr lang="en-US" dirty="0" smtClean="0"/>
              <a:t>: </a:t>
            </a:r>
            <a:endParaRPr lang="id-ID" dirty="0" smtClean="0"/>
          </a:p>
          <a:p>
            <a:r>
              <a:rPr lang="en-US" dirty="0" smtClean="0"/>
              <a:t>           </a:t>
            </a:r>
            <a:r>
              <a:rPr lang="id-ID" sz="3600" b="1" dirty="0" smtClean="0"/>
              <a:t>P(X) = </a:t>
            </a:r>
            <a:r>
              <a:rPr lang="en-US" sz="3600" b="1" dirty="0" smtClean="0"/>
              <a:t> </a:t>
            </a:r>
            <a:r>
              <a:rPr lang="en-US" sz="3600" b="1" dirty="0" smtClean="0"/>
              <a:t>λ</a:t>
            </a:r>
            <a:r>
              <a:rPr lang="en-US" sz="3600" b="1" baseline="30000" dirty="0" smtClean="0"/>
              <a:t> </a:t>
            </a:r>
            <a:r>
              <a:rPr lang="id-ID" sz="3600" b="1" baseline="30000" dirty="0" smtClean="0"/>
              <a:t>x</a:t>
            </a:r>
            <a:r>
              <a:rPr lang="en-US" sz="3600" b="1" dirty="0" smtClean="0"/>
              <a:t> </a:t>
            </a:r>
            <a:r>
              <a:rPr lang="en-US" sz="3600" b="1" dirty="0" smtClean="0"/>
              <a:t>e</a:t>
            </a:r>
            <a:r>
              <a:rPr lang="en-US" sz="3600" b="1" baseline="30000" dirty="0" smtClean="0"/>
              <a:t>- λ</a:t>
            </a:r>
            <a:r>
              <a:rPr lang="en-US" sz="3600" b="1" dirty="0" smtClean="0"/>
              <a:t> </a:t>
            </a:r>
            <a:endParaRPr lang="id-ID" sz="3600" b="1" dirty="0" smtClean="0"/>
          </a:p>
          <a:p>
            <a:pPr>
              <a:buNone/>
            </a:pPr>
            <a:r>
              <a:rPr lang="id-ID" sz="3600" b="1" dirty="0" smtClean="0"/>
              <a:t>                             x!</a:t>
            </a:r>
          </a:p>
          <a:p>
            <a:r>
              <a:rPr lang="en-US" dirty="0" smtClean="0"/>
              <a:t>               </a:t>
            </a:r>
            <a:endParaRPr lang="id-ID" dirty="0" smtClean="0"/>
          </a:p>
          <a:p>
            <a:r>
              <a:rPr lang="en-US" dirty="0" smtClean="0"/>
              <a:t>    P(X) =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event</a:t>
            </a:r>
            <a:endParaRPr lang="id-ID" dirty="0" smtClean="0"/>
          </a:p>
          <a:p>
            <a:r>
              <a:rPr lang="en-US" dirty="0" smtClean="0"/>
              <a:t>     x!     = x </a:t>
            </a:r>
            <a:r>
              <a:rPr lang="en-US" dirty="0" err="1" smtClean="0"/>
              <a:t>faktorial</a:t>
            </a:r>
            <a:endParaRPr lang="id-ID" dirty="0" smtClean="0"/>
          </a:p>
          <a:p>
            <a:r>
              <a:rPr lang="en-US" dirty="0" smtClean="0"/>
              <a:t>     λ      = rata-rata </a:t>
            </a:r>
            <a:r>
              <a:rPr lang="en-US" dirty="0" err="1" smtClean="0"/>
              <a:t>terjadinya</a:t>
            </a:r>
            <a:r>
              <a:rPr lang="en-US" dirty="0" smtClean="0"/>
              <a:t> event per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id-ID" dirty="0" smtClean="0"/>
          </a:p>
          <a:p>
            <a:r>
              <a:rPr lang="en-US" dirty="0" smtClean="0"/>
              <a:t>    e       = 2,71828</a:t>
            </a:r>
            <a:endParaRPr lang="id-ID" dirty="0" smtClean="0"/>
          </a:p>
          <a:p>
            <a:r>
              <a:rPr lang="en-US" dirty="0" smtClean="0"/>
              <a:t>    e</a:t>
            </a:r>
            <a:r>
              <a:rPr lang="en-US" baseline="30000" dirty="0" smtClean="0"/>
              <a:t>- λ</a:t>
            </a:r>
            <a:r>
              <a:rPr lang="en-US" dirty="0" smtClean="0"/>
              <a:t>    =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poison </a:t>
            </a:r>
            <a:endParaRPr lang="id-ID" dirty="0" smtClean="0"/>
          </a:p>
          <a:p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71802" y="2143116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31618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disuatu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1,5%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balita</a:t>
            </a:r>
            <a:r>
              <a:rPr lang="en-US" dirty="0" smtClean="0"/>
              <a:t> yang </a:t>
            </a:r>
            <a:r>
              <a:rPr lang="en-US" dirty="0" err="1" smtClean="0"/>
              <a:t>menderita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kurang.kita</a:t>
            </a:r>
            <a:r>
              <a:rPr lang="en-US" dirty="0" smtClean="0"/>
              <a:t> </a:t>
            </a:r>
            <a:r>
              <a:rPr lang="en-US" dirty="0" err="1" smtClean="0"/>
              <a:t>ambil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300 </a:t>
            </a:r>
            <a:r>
              <a:rPr lang="en-US" dirty="0" err="1" smtClean="0"/>
              <a:t>anak</a:t>
            </a:r>
            <a:r>
              <a:rPr lang="en-US" dirty="0" smtClean="0"/>
              <a:t>.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?</a:t>
            </a:r>
            <a:endParaRPr lang="id-ID" dirty="0" smtClean="0"/>
          </a:p>
          <a:p>
            <a:r>
              <a:rPr lang="en-US" dirty="0" err="1" smtClean="0"/>
              <a:t>Misalkan</a:t>
            </a:r>
            <a:r>
              <a:rPr lang="en-US" dirty="0" smtClean="0"/>
              <a:t> x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300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;</a:t>
            </a:r>
            <a:endParaRPr lang="id-ID" dirty="0" smtClean="0"/>
          </a:p>
          <a:p>
            <a:r>
              <a:rPr lang="en-US" dirty="0" smtClean="0"/>
              <a:t>     λ      = 1,5% x 300 =4,5</a:t>
            </a:r>
            <a:endParaRPr lang="id-ID" dirty="0" smtClean="0"/>
          </a:p>
          <a:p>
            <a:r>
              <a:rPr lang="en-US" dirty="0" smtClean="0"/>
              <a:t> </a:t>
            </a:r>
            <a:endParaRPr lang="id-ID" dirty="0" smtClean="0"/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:</a:t>
            </a:r>
            <a:endParaRPr lang="id-ID" dirty="0" smtClean="0"/>
          </a:p>
          <a:p>
            <a:r>
              <a:rPr lang="en-US" dirty="0" smtClean="0"/>
              <a:t>P(0) = (4,5)</a:t>
            </a:r>
            <a:r>
              <a:rPr lang="en-US" baseline="30000" dirty="0" smtClean="0"/>
              <a:t>0</a:t>
            </a:r>
            <a:r>
              <a:rPr lang="en-US" dirty="0" smtClean="0"/>
              <a:t> x e</a:t>
            </a:r>
            <a:r>
              <a:rPr lang="en-US" baseline="30000" dirty="0" smtClean="0"/>
              <a:t>-4,5</a:t>
            </a:r>
            <a:endParaRPr lang="id-ID" dirty="0" smtClean="0"/>
          </a:p>
          <a:p>
            <a:r>
              <a:rPr lang="en-US" dirty="0" smtClean="0"/>
              <a:t>       = 0,0111</a:t>
            </a:r>
            <a:endParaRPr lang="id-ID" dirty="0" smtClean="0"/>
          </a:p>
          <a:p>
            <a:r>
              <a:rPr lang="en-US" dirty="0" smtClean="0"/>
              <a:t>Dan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1-0,0111= 0,9889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Pendekatan</a:t>
            </a:r>
            <a:r>
              <a:rPr lang="en-US" b="1" dirty="0" smtClean="0"/>
              <a:t> </a:t>
            </a:r>
            <a:r>
              <a:rPr lang="en-US" b="1" dirty="0" err="1" smtClean="0"/>
              <a:t>distribusi</a:t>
            </a:r>
            <a:r>
              <a:rPr lang="en-US" b="1" dirty="0" smtClean="0"/>
              <a:t> binomial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distribusi</a:t>
            </a:r>
            <a:r>
              <a:rPr lang="en-US" b="1" dirty="0" smtClean="0"/>
              <a:t> poison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Rumus</a:t>
            </a:r>
            <a:r>
              <a:rPr lang="en-US" dirty="0" smtClean="0"/>
              <a:t>: </a:t>
            </a:r>
            <a:endParaRPr lang="id-ID" dirty="0" smtClean="0"/>
          </a:p>
          <a:p>
            <a:r>
              <a:rPr lang="en-US" sz="3200" dirty="0" smtClean="0"/>
              <a:t>           </a:t>
            </a:r>
            <a:r>
              <a:rPr lang="id-ID" sz="3200" b="1" dirty="0" smtClean="0"/>
              <a:t>P(X) = </a:t>
            </a:r>
            <a:r>
              <a:rPr lang="en-US" sz="3200" b="1" dirty="0" smtClean="0"/>
              <a:t> </a:t>
            </a:r>
            <a:r>
              <a:rPr lang="id-ID" sz="3200" b="1" dirty="0" smtClean="0"/>
              <a:t>(np)</a:t>
            </a:r>
            <a:r>
              <a:rPr lang="en-US" sz="3200" b="1" baseline="30000" dirty="0" smtClean="0"/>
              <a:t> </a:t>
            </a:r>
            <a:r>
              <a:rPr lang="id-ID" sz="3200" b="1" baseline="30000" dirty="0" smtClean="0"/>
              <a:t>x</a:t>
            </a:r>
            <a:r>
              <a:rPr lang="en-US" sz="3200" b="1" dirty="0" smtClean="0"/>
              <a:t> e</a:t>
            </a:r>
            <a:r>
              <a:rPr lang="en-US" sz="3200" b="1" baseline="30000" dirty="0" smtClean="0"/>
              <a:t>- </a:t>
            </a:r>
            <a:r>
              <a:rPr lang="id-ID" sz="3200" b="1" baseline="30000" dirty="0" smtClean="0"/>
              <a:t>np</a:t>
            </a:r>
            <a:r>
              <a:rPr lang="en-US" sz="3200" b="1" dirty="0" smtClean="0"/>
              <a:t> </a:t>
            </a:r>
            <a:endParaRPr lang="id-ID" sz="3200" b="1" dirty="0" smtClean="0"/>
          </a:p>
          <a:p>
            <a:pPr>
              <a:buNone/>
            </a:pPr>
            <a:r>
              <a:rPr lang="id-ID" sz="3200" b="1" dirty="0" smtClean="0"/>
              <a:t>                          </a:t>
            </a:r>
            <a:r>
              <a:rPr lang="id-ID" sz="3200" b="1" dirty="0" smtClean="0"/>
              <a:t>          </a:t>
            </a:r>
            <a:r>
              <a:rPr lang="id-ID" sz="3200" b="1" dirty="0" smtClean="0"/>
              <a:t>x</a:t>
            </a:r>
            <a:r>
              <a:rPr lang="id-ID" sz="3200" b="1" dirty="0" smtClean="0"/>
              <a:t>!</a:t>
            </a:r>
          </a:p>
          <a:p>
            <a:pPr>
              <a:buNone/>
            </a:pPr>
            <a:r>
              <a:rPr lang="en-US" sz="3200" dirty="0" err="1" smtClean="0"/>
              <a:t>Contoh</a:t>
            </a:r>
            <a:r>
              <a:rPr lang="en-US" sz="3200" dirty="0" smtClean="0"/>
              <a:t>:  </a:t>
            </a:r>
            <a:r>
              <a:rPr lang="en-US" sz="3200" dirty="0" err="1" smtClean="0"/>
              <a:t>dari</a:t>
            </a:r>
            <a:r>
              <a:rPr lang="en-US" sz="3200" dirty="0" smtClean="0"/>
              <a:t>  </a:t>
            </a:r>
            <a:r>
              <a:rPr lang="en-US" sz="3200" dirty="0" err="1" smtClean="0"/>
              <a:t>berbagai</a:t>
            </a:r>
            <a:r>
              <a:rPr lang="en-US" sz="3200" dirty="0" smtClean="0"/>
              <a:t> </a:t>
            </a:r>
            <a:r>
              <a:rPr lang="en-US" sz="3200" dirty="0" err="1" smtClean="0"/>
              <a:t>laporan</a:t>
            </a:r>
            <a:r>
              <a:rPr lang="en-US" sz="3200" dirty="0" smtClean="0"/>
              <a:t> </a:t>
            </a:r>
            <a:r>
              <a:rPr lang="en-US" sz="3200" dirty="0" err="1" smtClean="0"/>
              <a:t>diketahui</a:t>
            </a:r>
            <a:r>
              <a:rPr lang="en-US" sz="3200" dirty="0" smtClean="0"/>
              <a:t>  </a:t>
            </a:r>
            <a:r>
              <a:rPr lang="en-US" sz="3200" dirty="0" err="1" smtClean="0"/>
              <a:t>bahwa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terjadinya</a:t>
            </a:r>
            <a:r>
              <a:rPr lang="en-US" sz="3200" dirty="0" smtClean="0"/>
              <a:t> </a:t>
            </a:r>
            <a:r>
              <a:rPr lang="en-US" sz="3200" dirty="0" err="1" smtClean="0"/>
              <a:t>syok</a:t>
            </a:r>
            <a:r>
              <a:rPr lang="en-US" sz="3200" dirty="0" smtClean="0"/>
              <a:t> </a:t>
            </a:r>
            <a:r>
              <a:rPr lang="en-US" sz="3200" dirty="0" err="1" smtClean="0"/>
              <a:t>anafilaktik</a:t>
            </a:r>
            <a:r>
              <a:rPr lang="en-US" sz="3200" dirty="0" smtClean="0"/>
              <a:t> </a:t>
            </a:r>
            <a:r>
              <a:rPr lang="en-US" sz="3200" dirty="0" err="1" smtClean="0"/>
              <a:t>setelah</a:t>
            </a:r>
            <a:r>
              <a:rPr lang="en-US" sz="3200" dirty="0" smtClean="0"/>
              <a:t> </a:t>
            </a:r>
            <a:r>
              <a:rPr lang="en-US" sz="3200" dirty="0" err="1" smtClean="0"/>
              <a:t>mendapatkan</a:t>
            </a:r>
            <a:r>
              <a:rPr lang="en-US" sz="3200" dirty="0" smtClean="0"/>
              <a:t> </a:t>
            </a:r>
            <a:r>
              <a:rPr lang="en-US" sz="3200" dirty="0" err="1" smtClean="0"/>
              <a:t>suntikan</a:t>
            </a:r>
            <a:r>
              <a:rPr lang="en-US" sz="3200" dirty="0" smtClean="0"/>
              <a:t> </a:t>
            </a:r>
            <a:r>
              <a:rPr lang="en-US" sz="3200" dirty="0" err="1" smtClean="0"/>
              <a:t>penisilan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0,001. </a:t>
            </a:r>
            <a:r>
              <a:rPr lang="en-US" sz="3200" dirty="0" err="1" smtClean="0"/>
              <a:t>Bila</a:t>
            </a:r>
            <a:r>
              <a:rPr lang="en-US" sz="3200" dirty="0" smtClean="0"/>
              <a:t> </a:t>
            </a:r>
            <a:r>
              <a:rPr lang="en-US" sz="3200" dirty="0" err="1" smtClean="0"/>
              <a:t>kita</a:t>
            </a:r>
            <a:r>
              <a:rPr lang="en-US" sz="3200" dirty="0" smtClean="0"/>
              <a:t> </a:t>
            </a:r>
            <a:r>
              <a:rPr lang="en-US" sz="3200" dirty="0" err="1" smtClean="0"/>
              <a:t>ingin</a:t>
            </a:r>
            <a:r>
              <a:rPr lang="en-US" sz="3200" dirty="0" smtClean="0"/>
              <a:t> </a:t>
            </a:r>
            <a:r>
              <a:rPr lang="en-US" sz="3200" dirty="0" err="1" smtClean="0"/>
              <a:t>menyuntikkan</a:t>
            </a:r>
            <a:r>
              <a:rPr lang="en-US" sz="3200" dirty="0" smtClean="0"/>
              <a:t> </a:t>
            </a:r>
            <a:r>
              <a:rPr lang="en-US" sz="3200" dirty="0" err="1" smtClean="0"/>
              <a:t>penisilin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200 </a:t>
            </a:r>
            <a:r>
              <a:rPr lang="en-US" sz="3200" dirty="0" err="1" smtClean="0"/>
              <a:t>orang</a:t>
            </a:r>
            <a:r>
              <a:rPr lang="en-US" sz="3200" dirty="0" smtClean="0"/>
              <a:t>, </a:t>
            </a:r>
            <a:r>
              <a:rPr lang="en-US" sz="3200" dirty="0" err="1" smtClean="0"/>
              <a:t>berapa</a:t>
            </a:r>
            <a:r>
              <a:rPr lang="en-US" sz="3200" dirty="0" smtClean="0"/>
              <a:t> </a:t>
            </a:r>
            <a:r>
              <a:rPr lang="en-US" sz="3200" dirty="0" err="1" smtClean="0"/>
              <a:t>probabilitas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terjadinya</a:t>
            </a:r>
            <a:r>
              <a:rPr lang="en-US" sz="3200" dirty="0" smtClean="0"/>
              <a:t> </a:t>
            </a:r>
            <a:r>
              <a:rPr lang="en-US" sz="3200" dirty="0" err="1" smtClean="0"/>
              <a:t>syok</a:t>
            </a:r>
            <a:r>
              <a:rPr lang="en-US" sz="3200" dirty="0" smtClean="0"/>
              <a:t> </a:t>
            </a:r>
            <a:r>
              <a:rPr lang="en-US" sz="3200" dirty="0" err="1" smtClean="0"/>
              <a:t>anafilaktik</a:t>
            </a:r>
            <a:r>
              <a:rPr lang="en-US" sz="3200" dirty="0" smtClean="0"/>
              <a:t> </a:t>
            </a:r>
            <a:r>
              <a:rPr lang="en-US" sz="3200" dirty="0" err="1" smtClean="0"/>
              <a:t>sebanyak</a:t>
            </a:r>
            <a:r>
              <a:rPr lang="en-US" sz="3200" dirty="0" smtClean="0"/>
              <a:t> 0,1,2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2.</a:t>
            </a:r>
            <a:endParaRPr lang="id-ID" sz="3200" dirty="0" smtClean="0"/>
          </a:p>
          <a:p>
            <a:pPr>
              <a:buNone/>
            </a:pPr>
            <a:endParaRPr lang="id-ID" sz="3200" b="1" dirty="0" smtClean="0"/>
          </a:p>
          <a:p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28992" y="3143248"/>
            <a:ext cx="1857388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3161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np</a:t>
            </a:r>
            <a:r>
              <a:rPr lang="en-US" dirty="0" smtClean="0"/>
              <a:t> = 200 x 0,001 = 0,2</a:t>
            </a:r>
            <a:endParaRPr lang="id-ID" dirty="0" smtClean="0"/>
          </a:p>
          <a:p>
            <a:r>
              <a:rPr lang="en-US" dirty="0" smtClean="0"/>
              <a:t>P(0) = (0,2)</a:t>
            </a:r>
            <a:r>
              <a:rPr lang="en-US" baseline="30000" dirty="0" smtClean="0"/>
              <a:t>0</a:t>
            </a:r>
            <a:r>
              <a:rPr lang="en-US" dirty="0" smtClean="0"/>
              <a:t> (e</a:t>
            </a:r>
            <a:r>
              <a:rPr lang="en-US" baseline="30000" dirty="0" smtClean="0"/>
              <a:t>-0,2</a:t>
            </a:r>
            <a:r>
              <a:rPr lang="en-US" dirty="0" smtClean="0"/>
              <a:t>)/ 0!</a:t>
            </a:r>
            <a:endParaRPr lang="id-ID" dirty="0" smtClean="0"/>
          </a:p>
          <a:p>
            <a:r>
              <a:rPr lang="en-US" dirty="0" smtClean="0"/>
              <a:t>        = 0,8187</a:t>
            </a:r>
            <a:endParaRPr lang="id-ID" dirty="0" smtClean="0"/>
          </a:p>
          <a:p>
            <a:r>
              <a:rPr lang="en-US" dirty="0" smtClean="0"/>
              <a:t>P(1) =  (0,2)</a:t>
            </a:r>
            <a:r>
              <a:rPr lang="en-US" baseline="30000" dirty="0" smtClean="0"/>
              <a:t>1</a:t>
            </a:r>
            <a:r>
              <a:rPr lang="en-US" dirty="0" smtClean="0"/>
              <a:t> (e</a:t>
            </a:r>
            <a:r>
              <a:rPr lang="en-US" baseline="30000" dirty="0" smtClean="0"/>
              <a:t>-0,2</a:t>
            </a:r>
            <a:r>
              <a:rPr lang="en-US" dirty="0" smtClean="0"/>
              <a:t>)/ 1!</a:t>
            </a:r>
            <a:endParaRPr lang="id-ID" dirty="0" smtClean="0"/>
          </a:p>
          <a:p>
            <a:r>
              <a:rPr lang="en-US" dirty="0" smtClean="0"/>
              <a:t>        = 0,16</a:t>
            </a:r>
            <a:endParaRPr lang="id-ID" dirty="0" smtClean="0"/>
          </a:p>
          <a:p>
            <a:r>
              <a:rPr lang="en-US" dirty="0" smtClean="0"/>
              <a:t>P(2)= (0,2)</a:t>
            </a:r>
            <a:r>
              <a:rPr lang="en-US" baseline="30000" dirty="0" smtClean="0"/>
              <a:t>2</a:t>
            </a:r>
            <a:r>
              <a:rPr lang="en-US" dirty="0" smtClean="0"/>
              <a:t> (e</a:t>
            </a:r>
            <a:r>
              <a:rPr lang="en-US" baseline="30000" dirty="0" smtClean="0"/>
              <a:t>-0,2</a:t>
            </a:r>
            <a:r>
              <a:rPr lang="en-US" dirty="0" smtClean="0"/>
              <a:t>)/ 2!</a:t>
            </a:r>
            <a:endParaRPr lang="id-ID" dirty="0" smtClean="0"/>
          </a:p>
          <a:p>
            <a:r>
              <a:rPr lang="en-US" dirty="0" smtClean="0"/>
              <a:t>       = 0,01</a:t>
            </a:r>
            <a:endParaRPr lang="id-ID" dirty="0" smtClean="0"/>
          </a:p>
          <a:p>
            <a:r>
              <a:rPr lang="en-US" dirty="0" smtClean="0"/>
              <a:t>P(&gt;2)= 1- [ P(0)+P(1)+P(2)]     </a:t>
            </a:r>
            <a:endParaRPr lang="id-ID" dirty="0" smtClean="0"/>
          </a:p>
          <a:p>
            <a:r>
              <a:rPr lang="en-US" dirty="0" smtClean="0"/>
              <a:t>          = 1-[ 0,8187+0,16+0.01]</a:t>
            </a:r>
            <a:endParaRPr lang="id-ID" dirty="0" smtClean="0"/>
          </a:p>
          <a:p>
            <a:r>
              <a:rPr lang="en-US" dirty="0" smtClean="0"/>
              <a:t>          =1-0,9887</a:t>
            </a:r>
            <a:endParaRPr lang="id-ID" dirty="0" smtClean="0"/>
          </a:p>
          <a:p>
            <a:r>
              <a:rPr lang="en-US" dirty="0" smtClean="0"/>
              <a:t>         = 0,0113</a:t>
            </a:r>
            <a:endParaRPr lang="id-ID" dirty="0" smtClean="0"/>
          </a:p>
          <a:p>
            <a:r>
              <a:rPr lang="en-US" dirty="0" smtClean="0"/>
              <a:t>Dari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disimpulkan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2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syok</a:t>
            </a:r>
            <a:r>
              <a:rPr lang="en-US" dirty="0" smtClean="0"/>
              <a:t> </a:t>
            </a:r>
            <a:r>
              <a:rPr lang="en-US" dirty="0" err="1" smtClean="0"/>
              <a:t>anafilaktik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syok</a:t>
            </a:r>
            <a:r>
              <a:rPr lang="en-US" dirty="0" smtClean="0"/>
              <a:t> </a:t>
            </a:r>
            <a:r>
              <a:rPr lang="en-US" dirty="0" err="1" smtClean="0"/>
              <a:t>anafilaktik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penyuntikan</a:t>
            </a:r>
            <a:r>
              <a:rPr lang="en-US" dirty="0" smtClean="0"/>
              <a:t> 200 </a:t>
            </a:r>
            <a:r>
              <a:rPr lang="en-US" dirty="0" err="1" smtClean="0"/>
              <a:t>orang</a:t>
            </a:r>
            <a:endParaRPr lang="id-ID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DISTRIBUSI PROPABILITAS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yang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.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teoritis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distrib</a:t>
            </a:r>
            <a:r>
              <a:rPr lang="id-ID" dirty="0" smtClean="0"/>
              <a:t>u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id-ID" dirty="0" smtClean="0"/>
              <a:t>Distribusi hipergeometris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variasbel</a:t>
            </a:r>
            <a:r>
              <a:rPr lang="en-US" dirty="0" smtClean="0"/>
              <a:t> random </a:t>
            </a:r>
            <a:r>
              <a:rPr lang="en-US" dirty="0" err="1" smtClean="0"/>
              <a:t>diskrit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serupa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endParaRPr lang="id-ID" dirty="0" smtClean="0"/>
          </a:p>
          <a:p>
            <a:r>
              <a:rPr lang="en-US" dirty="0" smtClean="0"/>
              <a:t> </a:t>
            </a:r>
            <a:r>
              <a:rPr lang="id-ID" dirty="0" smtClean="0"/>
              <a:t>                          </a:t>
            </a:r>
            <a:r>
              <a:rPr lang="en-US" dirty="0" smtClean="0"/>
              <a:t>X</a:t>
            </a:r>
            <a:r>
              <a:rPr lang="en-US" dirty="0" smtClean="0"/>
              <a:t>!            </a:t>
            </a:r>
            <a:r>
              <a:rPr lang="en-US" dirty="0" smtClean="0"/>
              <a:t>x                    </a:t>
            </a:r>
            <a:r>
              <a:rPr lang="en-US" dirty="0" smtClean="0"/>
              <a:t>(N-X)!</a:t>
            </a:r>
            <a:endParaRPr lang="id-ID" dirty="0" smtClean="0"/>
          </a:p>
          <a:p>
            <a:r>
              <a:rPr lang="en-US" dirty="0" smtClean="0"/>
              <a:t>                      x!(X-x)!             </a:t>
            </a:r>
            <a:r>
              <a:rPr lang="en-US" dirty="0" smtClean="0"/>
              <a:t> </a:t>
            </a:r>
            <a:r>
              <a:rPr lang="en-US" dirty="0" smtClean="0"/>
              <a:t>(n-x)! [(N-X)-(n-x)!]</a:t>
            </a:r>
            <a:endParaRPr lang="id-ID" dirty="0" smtClean="0"/>
          </a:p>
          <a:p>
            <a:r>
              <a:rPr lang="en-US" dirty="0" smtClean="0"/>
              <a:t>P(x)=                                 N!</a:t>
            </a:r>
            <a:endParaRPr lang="id-ID" dirty="0" smtClean="0"/>
          </a:p>
          <a:p>
            <a:r>
              <a:rPr lang="en-US" dirty="0" smtClean="0"/>
              <a:t>                                      n! (N-n)!</a:t>
            </a:r>
            <a:endParaRPr lang="id-ID" dirty="0" smtClean="0"/>
          </a:p>
          <a:p>
            <a:r>
              <a:rPr lang="en-US" dirty="0" smtClean="0"/>
              <a:t> </a:t>
            </a:r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28860" y="4786322"/>
            <a:ext cx="607223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86050" y="4286256"/>
            <a:ext cx="1214446" cy="1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57818" y="4286256"/>
            <a:ext cx="3000396" cy="1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14810" y="5214950"/>
            <a:ext cx="1214446" cy="1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3056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bangsal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RS </a:t>
            </a:r>
            <a:r>
              <a:rPr lang="en-US" dirty="0" err="1" smtClean="0"/>
              <a:t>terdapat</a:t>
            </a:r>
            <a:r>
              <a:rPr lang="en-US" dirty="0" smtClean="0"/>
              <a:t> 60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5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hepatitis.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10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2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hepatitis.</a:t>
            </a:r>
            <a:endParaRPr lang="id-ID" dirty="0" smtClean="0"/>
          </a:p>
          <a:p>
            <a:r>
              <a:rPr lang="en-US" dirty="0" smtClean="0"/>
              <a:t>N= 60, X=5. n=10, x=2.</a:t>
            </a:r>
            <a:endParaRPr lang="id-ID" dirty="0" smtClean="0"/>
          </a:p>
          <a:p>
            <a:r>
              <a:rPr lang="en-US" dirty="0" smtClean="0"/>
              <a:t> </a:t>
            </a:r>
            <a:endParaRPr lang="id-ID" dirty="0" smtClean="0"/>
          </a:p>
          <a:p>
            <a:r>
              <a:rPr lang="en-US" dirty="0" smtClean="0"/>
              <a:t>                            5!       </a:t>
            </a:r>
            <a:r>
              <a:rPr lang="en-US" dirty="0" smtClean="0"/>
              <a:t>  </a:t>
            </a:r>
            <a:r>
              <a:rPr lang="en-US" dirty="0" smtClean="0"/>
              <a:t>x           </a:t>
            </a:r>
            <a:r>
              <a:rPr lang="en-US" dirty="0" smtClean="0"/>
              <a:t>(</a:t>
            </a:r>
            <a:r>
              <a:rPr lang="en-US" dirty="0" smtClean="0"/>
              <a:t>60-5)</a:t>
            </a:r>
            <a:endParaRPr lang="id-ID" dirty="0" smtClean="0"/>
          </a:p>
          <a:p>
            <a:r>
              <a:rPr lang="en-US" dirty="0" smtClean="0"/>
              <a:t>                      2!(5-2)!        </a:t>
            </a:r>
            <a:r>
              <a:rPr lang="en-US" dirty="0" smtClean="0"/>
              <a:t>  </a:t>
            </a:r>
            <a:r>
              <a:rPr lang="en-US" dirty="0" smtClean="0"/>
              <a:t>(10-2)! [(60-5)-(10-2)!]</a:t>
            </a:r>
            <a:endParaRPr lang="id-ID" dirty="0" smtClean="0"/>
          </a:p>
          <a:p>
            <a:r>
              <a:rPr lang="en-US" dirty="0" smtClean="0"/>
              <a:t>P(x)=                          </a:t>
            </a:r>
            <a:r>
              <a:rPr lang="en-US" dirty="0" smtClean="0"/>
              <a:t>  </a:t>
            </a:r>
            <a:r>
              <a:rPr lang="en-US" dirty="0" smtClean="0"/>
              <a:t>60!</a:t>
            </a:r>
            <a:endParaRPr lang="id-ID" dirty="0" smtClean="0"/>
          </a:p>
          <a:p>
            <a:r>
              <a:rPr lang="en-US" dirty="0" smtClean="0"/>
              <a:t>                               </a:t>
            </a:r>
            <a:r>
              <a:rPr lang="en-US" dirty="0" smtClean="0"/>
              <a:t>10</a:t>
            </a:r>
            <a:r>
              <a:rPr lang="en-US" dirty="0" smtClean="0"/>
              <a:t>! (60-10)!</a:t>
            </a:r>
            <a:endParaRPr lang="id-ID" dirty="0" smtClean="0"/>
          </a:p>
          <a:p>
            <a:r>
              <a:rPr lang="en-US" dirty="0" smtClean="0"/>
              <a:t>        = 0,16 </a:t>
            </a:r>
            <a:r>
              <a:rPr lang="en-US" dirty="0" err="1" smtClean="0"/>
              <a:t>atau</a:t>
            </a:r>
            <a:r>
              <a:rPr lang="en-US" dirty="0" smtClean="0"/>
              <a:t> 16 %</a:t>
            </a:r>
            <a:endParaRPr lang="id-ID" dirty="0" smtClean="0"/>
          </a:p>
          <a:p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57488" y="4572008"/>
            <a:ext cx="1214446" cy="1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29190" y="4572008"/>
            <a:ext cx="3571900" cy="1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0430" y="5500702"/>
            <a:ext cx="1714512" cy="1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43174" y="5143512"/>
            <a:ext cx="5715040" cy="1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DISTRIBUSI PASCAL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binomial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pascal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binomial.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trial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kesekian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percobaab</a:t>
            </a:r>
            <a:r>
              <a:rPr lang="en-US" dirty="0" smtClean="0"/>
              <a:t> </a:t>
            </a:r>
            <a:r>
              <a:rPr lang="en-US" dirty="0" err="1" smtClean="0"/>
              <a:t>Bernauli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en-US" dirty="0" smtClean="0"/>
              <a:t> </a:t>
            </a:r>
            <a:endParaRPr lang="id-ID" dirty="0" smtClean="0"/>
          </a:p>
          <a:p>
            <a:r>
              <a:rPr lang="en-US" dirty="0" smtClean="0"/>
              <a:t>P(x=r) =                    (n-1)!           </a:t>
            </a:r>
            <a:r>
              <a:rPr lang="en-US" dirty="0" smtClean="0"/>
              <a:t> </a:t>
            </a:r>
            <a:r>
              <a:rPr lang="en-US" dirty="0" smtClean="0"/>
              <a:t>x p</a:t>
            </a:r>
            <a:r>
              <a:rPr lang="en-US" baseline="30000" dirty="0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xq</a:t>
            </a:r>
            <a:r>
              <a:rPr lang="en-US" baseline="30000" dirty="0" err="1" smtClean="0"/>
              <a:t>x</a:t>
            </a:r>
            <a:r>
              <a:rPr lang="en-US" baseline="30000" dirty="0" smtClean="0"/>
              <a:t>-r</a:t>
            </a:r>
            <a:endParaRPr lang="id-ID" dirty="0" smtClean="0"/>
          </a:p>
          <a:p>
            <a:r>
              <a:rPr lang="en-US" dirty="0" smtClean="0"/>
              <a:t>               (r-1)! [ (x-1)!- (r-1)!]</a:t>
            </a:r>
            <a:endParaRPr lang="id-ID" dirty="0" smtClean="0"/>
          </a:p>
          <a:p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5984" y="5786454"/>
            <a:ext cx="3500462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3161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massal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TBC </a:t>
            </a:r>
            <a:r>
              <a:rPr lang="en-US" dirty="0" err="1" smtClean="0"/>
              <a:t>sebesar</a:t>
            </a:r>
            <a:r>
              <a:rPr lang="en-US" dirty="0" smtClean="0"/>
              <a:t> 0,10.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50 </a:t>
            </a:r>
            <a:r>
              <a:rPr lang="en-US" dirty="0" err="1" smtClean="0"/>
              <a:t>orang</a:t>
            </a:r>
            <a:r>
              <a:rPr lang="en-US" dirty="0" smtClean="0"/>
              <a:t> yang expose to risk </a:t>
            </a:r>
            <a:r>
              <a:rPr lang="en-US" dirty="0" err="1" smtClean="0"/>
              <a:t>terhadap</a:t>
            </a:r>
            <a:r>
              <a:rPr lang="en-US" dirty="0" smtClean="0"/>
              <a:t> TBC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berapakah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10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5 </a:t>
            </a:r>
            <a:r>
              <a:rPr lang="en-US" dirty="0" err="1" smtClean="0"/>
              <a:t>terkena</a:t>
            </a:r>
            <a:r>
              <a:rPr lang="en-US" dirty="0" smtClean="0"/>
              <a:t> TBC.</a:t>
            </a:r>
            <a:endParaRPr lang="id-ID" dirty="0" smtClean="0"/>
          </a:p>
          <a:p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:</a:t>
            </a:r>
            <a:endParaRPr lang="id-ID" dirty="0" smtClean="0"/>
          </a:p>
          <a:p>
            <a:endParaRPr lang="id-ID" dirty="0" smtClean="0"/>
          </a:p>
          <a:p>
            <a:r>
              <a:rPr lang="en-US" dirty="0" smtClean="0"/>
              <a:t>P(x=5) =            </a:t>
            </a:r>
            <a:r>
              <a:rPr lang="en-US" dirty="0" smtClean="0"/>
              <a:t>   </a:t>
            </a:r>
            <a:r>
              <a:rPr lang="en-US" dirty="0" smtClean="0"/>
              <a:t>(10-1)!                   x (0,1)</a:t>
            </a:r>
            <a:r>
              <a:rPr lang="en-US" baseline="30000" dirty="0" smtClean="0"/>
              <a:t>5</a:t>
            </a:r>
            <a:r>
              <a:rPr lang="en-US" dirty="0" smtClean="0"/>
              <a:t> x(0,9)</a:t>
            </a:r>
            <a:r>
              <a:rPr lang="en-US" baseline="30000" dirty="0" smtClean="0"/>
              <a:t>10-5</a:t>
            </a:r>
            <a:endParaRPr lang="id-ID" dirty="0" smtClean="0"/>
          </a:p>
          <a:p>
            <a:r>
              <a:rPr lang="en-US" dirty="0" smtClean="0"/>
              <a:t>               (5-1)! [ (10-1)!- (5-1)!]</a:t>
            </a:r>
            <a:endParaRPr lang="id-ID" dirty="0" smtClean="0"/>
          </a:p>
          <a:p>
            <a:r>
              <a:rPr lang="en-US" dirty="0" smtClean="0"/>
              <a:t>            = 126                       </a:t>
            </a:r>
            <a:r>
              <a:rPr lang="en-US" dirty="0" smtClean="0"/>
              <a:t>  </a:t>
            </a:r>
            <a:r>
              <a:rPr lang="en-US" dirty="0" smtClean="0"/>
              <a:t>x 0,00001x 0,59049</a:t>
            </a:r>
            <a:endParaRPr lang="id-ID" dirty="0" smtClean="0"/>
          </a:p>
          <a:p>
            <a:r>
              <a:rPr lang="en-US" dirty="0" smtClean="0"/>
              <a:t>           = 0,00074</a:t>
            </a:r>
            <a:endParaRPr lang="id-ID" dirty="0" smtClean="0"/>
          </a:p>
          <a:p>
            <a:r>
              <a:rPr lang="en-US" dirty="0" smtClean="0"/>
              <a:t> </a:t>
            </a:r>
            <a:endParaRPr lang="id-ID" dirty="0" smtClean="0"/>
          </a:p>
          <a:p>
            <a:r>
              <a:rPr lang="en-US" dirty="0" smtClean="0"/>
              <a:t> </a:t>
            </a:r>
            <a:endParaRPr lang="id-ID" dirty="0" smtClean="0"/>
          </a:p>
          <a:p>
            <a:r>
              <a:rPr lang="en-US" dirty="0" smtClean="0"/>
              <a:t> </a:t>
            </a:r>
            <a:endParaRPr lang="id-ID" dirty="0" smtClean="0"/>
          </a:p>
          <a:p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57422" y="3929066"/>
            <a:ext cx="3000396" cy="158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3225"/>
            <a:ext cx="6911975" cy="811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smtClean="0"/>
              <a:t/>
            </a:r>
            <a:br>
              <a:rPr lang="en-US" sz="3000" smtClean="0"/>
            </a:br>
            <a:r>
              <a:rPr lang="en-US" sz="3000" b="1" smtClean="0"/>
              <a:t>DISTRIBUSI NORMAL </a:t>
            </a:r>
            <a:br>
              <a:rPr lang="en-US" sz="3000" b="1" smtClean="0"/>
            </a:br>
            <a:endParaRPr lang="en-US" sz="3000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696200" cy="4144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smtClean="0"/>
              <a:t>Definisi : suatu distribusi teoritis dari variabel random kontinu.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smtClean="0"/>
              <a:t>Sering disebut juga distribusi gauss.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smtClean="0"/>
              <a:t>Karl  freidrich  gauss  mula - mula  mengamati  hasil pengukuran  ulang yang sering terjadi pada nilai rata-rata dan  penyimpangan ke kanan &amp; ke kiri yang jauh dari nilai rata-rata makin jarang terjadi.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800" smtClean="0"/>
              <a:t>     				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800" smtClean="0"/>
              <a:t>					distribusi simetris.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6" name="Down Arrow 5"/>
          <p:cNvSpPr/>
          <p:nvPr/>
        </p:nvSpPr>
        <p:spPr>
          <a:xfrm>
            <a:off x="5214938" y="4500563"/>
            <a:ext cx="1000125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 smtClean="0"/>
              <a:t>DISTRIBUSI NORMAL MEMEGANG PERANAN PENTING DALAM STATISTIK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82813"/>
            <a:ext cx="8229600" cy="4389437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smtClean="0"/>
              <a:t>Disebabkan  </a:t>
            </a:r>
            <a:r>
              <a:rPr lang="en-US" sz="4000" smtClean="0"/>
              <a:t>2 </a:t>
            </a:r>
            <a:r>
              <a:rPr lang="en-US" sz="2800" smtClean="0"/>
              <a:t>hal 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Mempunyai beberapa sifat yang memungkinkan untuk dipergunakan    dalam   pengambilan kesimpulan dari hasil sampel.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800" smtClean="0"/>
              <a:t>sangat sesuai dengan distribusi frekwensi empiris.semua peristiwa dalam alam akan membentuk distribusi ini, sehingga disebut distribusi normal</a:t>
            </a:r>
          </a:p>
          <a:p>
            <a:pPr marL="609600" indent="-609600" eaLnBrk="1" hangingPunct="1"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7188"/>
            <a:ext cx="6870700" cy="831850"/>
          </a:xfrm>
        </p:spPr>
        <p:txBody>
          <a:bodyPr/>
          <a:lstStyle/>
          <a:p>
            <a:pPr eaLnBrk="1" hangingPunct="1"/>
            <a:r>
              <a:rPr lang="en-US" sz="2800" smtClean="0"/>
              <a:t>CIRI-CIRI DISTRIBUSI NORMAL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7696200" cy="3657600"/>
          </a:xfrm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tx1"/>
              </a:buClr>
            </a:pPr>
            <a:r>
              <a:rPr lang="en-US" smtClean="0"/>
              <a:t>Disusun dari variable random kontinu</a:t>
            </a:r>
          </a:p>
          <a:p>
            <a:pPr marL="609600" indent="-609600" eaLnBrk="1" hangingPunct="1">
              <a:buClr>
                <a:schemeClr val="tx1"/>
              </a:buClr>
            </a:pPr>
            <a:r>
              <a:rPr lang="en-US" smtClean="0"/>
              <a:t>Kurva distribusi normal mempunyai satu puncak (uni-modal)</a:t>
            </a:r>
          </a:p>
          <a:p>
            <a:pPr marL="609600" indent="-609600" eaLnBrk="1" hangingPunct="1">
              <a:buClr>
                <a:schemeClr val="tx1"/>
              </a:buClr>
            </a:pPr>
            <a:r>
              <a:rPr lang="en-US" smtClean="0"/>
              <a:t>Kurva berbentuk simetris dan menyerupai lonceng hingga mean, median dan modus terletak pada satu titik.</a:t>
            </a:r>
          </a:p>
          <a:p>
            <a:pPr marL="609600" indent="-609600" eaLnBrk="1" hangingPunct="1">
              <a:buClr>
                <a:schemeClr val="tx1"/>
              </a:buClr>
            </a:pPr>
            <a:r>
              <a:rPr lang="en-US" smtClean="0"/>
              <a:t>Kurva normal dibentuk dengan N yang tak terhingga.</a:t>
            </a:r>
          </a:p>
          <a:p>
            <a:pPr marL="609600" indent="-609600" eaLnBrk="1" hangingPunct="1">
              <a:buClr>
                <a:schemeClr val="tx1"/>
              </a:buCl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7188"/>
            <a:ext cx="6870700" cy="831850"/>
          </a:xfrm>
        </p:spPr>
        <p:txBody>
          <a:bodyPr/>
          <a:lstStyle/>
          <a:p>
            <a:pPr eaLnBrk="1" hangingPunct="1"/>
            <a:r>
              <a:rPr lang="en-US" sz="2800" smtClean="0"/>
              <a:t>CIRI-CIRI DISTRIBUSI NORMAL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7696200" cy="3657600"/>
          </a:xfrm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tx1"/>
              </a:buClr>
            </a:pPr>
            <a:endParaRPr lang="en-US" smtClean="0"/>
          </a:p>
          <a:p>
            <a:pPr marL="609600" indent="-609600" eaLnBrk="1" hangingPunct="1">
              <a:buClr>
                <a:schemeClr val="tx1"/>
              </a:buClr>
            </a:pPr>
            <a:r>
              <a:rPr lang="en-US" smtClean="0"/>
              <a:t>Peristiwa yang dimiliki tetap independen.</a:t>
            </a:r>
          </a:p>
          <a:p>
            <a:pPr marL="609600" indent="-609600" eaLnBrk="1" hangingPunct="1">
              <a:buClr>
                <a:schemeClr val="tx1"/>
              </a:buClr>
            </a:pPr>
            <a:r>
              <a:rPr lang="en-US" smtClean="0"/>
              <a:t>Ekor kurva mendekati absis pada penyimpangan 3 SD ke kanan dan ke kiri dari rata-rata dan ekor grafik dapat dikembangkan sampai tak terhingga tanpa menyentuh sumbu absis.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2010_10_15\Grafik\statitsik_0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947738"/>
            <a:ext cx="8450263" cy="5338762"/>
          </a:xfrm>
          <a:noFill/>
        </p:spPr>
      </p:pic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G_0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/>
              <a:t>Dasar penyusunan distribusi propabilitas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1. berdasarkan teori peluang</a:t>
            </a:r>
          </a:p>
          <a:p>
            <a:r>
              <a:rPr lang="id-ID" dirty="0" smtClean="0"/>
              <a:t>2. berdasarkan subjektif</a:t>
            </a:r>
          </a:p>
          <a:p>
            <a:r>
              <a:rPr lang="id-ID" dirty="0" smtClean="0"/>
              <a:t>3. berdasarkan pengalaman</a:t>
            </a:r>
            <a:endParaRPr lang="id-ID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pPr eaLnBrk="1" hangingPunct="1"/>
            <a:r>
              <a:rPr lang="en-US" sz="2800" b="1" smtClean="0"/>
              <a:t>DISTRIBUSI NORMAL STANDAR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268413"/>
            <a:ext cx="7696200" cy="4217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Kurva distribusi normal bukan satu, tetapi merupakan sekumpulan kurva yang punya ciri-ciri yang sama.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smtClean="0"/>
              <a:t>	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smtClean="0"/>
              <a:t>	harus ditentukan satu distribusi normal yang standar.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Kurva ini disusun secara teoritis, hingga dalam kehidupan yang nyata tidaklah tepat, tetapi hanya mendekati atau mirip normal.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sp>
        <p:nvSpPr>
          <p:cNvPr id="7" name="Down Arrow 6"/>
          <p:cNvSpPr/>
          <p:nvPr/>
        </p:nvSpPr>
        <p:spPr>
          <a:xfrm>
            <a:off x="4357688" y="2214563"/>
            <a:ext cx="1143000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2500313" y="2643188"/>
            <a:ext cx="40163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Y = </a:t>
            </a:r>
            <a:r>
              <a:rPr lang="en-US" sz="2800" u="sng" smtClean="0"/>
              <a:t>    1    x </a:t>
            </a:r>
            <a:r>
              <a:rPr lang="en-US" sz="2800" smtClean="0"/>
              <a:t>e-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n-US" sz="2800" u="sng" smtClean="0"/>
              <a:t> (X - µ) ²</a:t>
            </a:r>
            <a:br>
              <a:rPr lang="en-US" sz="2800" u="sng" smtClean="0"/>
            </a:br>
            <a:r>
              <a:rPr lang="en-US" sz="2800" smtClean="0"/>
              <a:t>      </a:t>
            </a:r>
            <a:r>
              <a:rPr lang="el-GR" sz="2800" smtClean="0"/>
              <a:t>σ</a:t>
            </a:r>
            <a:r>
              <a:rPr lang="en-US" sz="2800" smtClean="0"/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√2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 smtClean="0"/>
              <a:t>             </a:t>
            </a:r>
            <a:r>
              <a:rPr lang="el-GR" sz="2800" smtClean="0"/>
              <a:t>σ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Ada 2 cara untuk menentukan distribusi normal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1. cara ordinat: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Menggunakan rumus distribusi normal berikut 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	</a:t>
            </a:r>
          </a:p>
          <a:p>
            <a:pPr eaLnBrk="1" hangingPunct="1"/>
            <a:endParaRPr lang="en-US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685800" y="3978275"/>
            <a:ext cx="7696200" cy="2379663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µ	=	</a:t>
            </a:r>
            <a:r>
              <a:rPr lang="en-US" sz="2400" dirty="0">
                <a:latin typeface="+mn-lt"/>
                <a:cs typeface="Times New Roman" pitchFamily="18" charset="0"/>
              </a:rPr>
              <a:t>rata-rata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l-GR" sz="2400" dirty="0">
                <a:latin typeface="+mn-lt"/>
                <a:cs typeface="Times New Roman" pitchFamily="18" charset="0"/>
              </a:rPr>
              <a:t>σ</a:t>
            </a:r>
            <a:r>
              <a:rPr lang="en-US" sz="2400" dirty="0">
                <a:latin typeface="+mn-lt"/>
                <a:cs typeface="Times New Roman" pitchFamily="18" charset="0"/>
              </a:rPr>
              <a:t>   =	</a:t>
            </a:r>
            <a:r>
              <a:rPr lang="en-US" sz="2400" dirty="0" err="1">
                <a:latin typeface="+mn-lt"/>
                <a:cs typeface="Times New Roman" pitchFamily="18" charset="0"/>
              </a:rPr>
              <a:t>simpang</a:t>
            </a:r>
            <a:r>
              <a:rPr lang="en-US" sz="2400" dirty="0"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+mn-lt"/>
                <a:cs typeface="Times New Roman" pitchFamily="18" charset="0"/>
              </a:rPr>
              <a:t>baku</a:t>
            </a:r>
            <a:endParaRPr lang="en-US" sz="2400" dirty="0">
              <a:latin typeface="+mn-lt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l-GR" sz="2400" dirty="0">
                <a:latin typeface="+mn-lt"/>
                <a:cs typeface="Times New Roman" pitchFamily="18" charset="0"/>
              </a:rPr>
              <a:t>π</a:t>
            </a:r>
            <a:r>
              <a:rPr lang="en-US" sz="2400" dirty="0">
                <a:latin typeface="+mn-lt"/>
                <a:cs typeface="Times New Roman" pitchFamily="18" charset="0"/>
              </a:rPr>
              <a:t>	=	3,1416 (</a:t>
            </a:r>
            <a:r>
              <a:rPr lang="en-US" sz="2400" dirty="0" err="1">
                <a:latin typeface="+mn-lt"/>
                <a:cs typeface="Times New Roman" pitchFamily="18" charset="0"/>
              </a:rPr>
              <a:t>bilangan</a:t>
            </a:r>
            <a:r>
              <a:rPr lang="en-US" sz="2400" dirty="0"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+mn-lt"/>
                <a:cs typeface="Times New Roman" pitchFamily="18" charset="0"/>
              </a:rPr>
              <a:t>konstan</a:t>
            </a:r>
            <a:r>
              <a:rPr lang="en-US" sz="2400" dirty="0">
                <a:latin typeface="+mn-lt"/>
                <a:cs typeface="Times New Roman" pitchFamily="18" charset="0"/>
              </a:rPr>
              <a:t>)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dirty="0">
                <a:latin typeface="+mn-lt"/>
                <a:cs typeface="Times New Roman" pitchFamily="18" charset="0"/>
              </a:rPr>
              <a:t>e	=	2,7183 (</a:t>
            </a:r>
            <a:r>
              <a:rPr lang="en-US" sz="2400" dirty="0" err="1">
                <a:latin typeface="+mn-lt"/>
                <a:cs typeface="Times New Roman" pitchFamily="18" charset="0"/>
              </a:rPr>
              <a:t>bilangan</a:t>
            </a:r>
            <a:r>
              <a:rPr lang="en-US" sz="2400" dirty="0"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+mn-lt"/>
                <a:cs typeface="Times New Roman" pitchFamily="18" charset="0"/>
              </a:rPr>
              <a:t>konstan</a:t>
            </a:r>
            <a:r>
              <a:rPr lang="en-US" sz="2400" dirty="0">
                <a:latin typeface="+mn-lt"/>
                <a:cs typeface="Times New Roman" pitchFamily="18" charset="0"/>
              </a:rPr>
              <a:t>)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dirty="0">
                <a:latin typeface="+mn-lt"/>
                <a:cs typeface="Times New Roman" pitchFamily="18" charset="0"/>
              </a:rPr>
              <a:t>X	=	</a:t>
            </a:r>
            <a:r>
              <a:rPr lang="en-US" sz="2400" dirty="0" err="1">
                <a:latin typeface="+mn-lt"/>
                <a:cs typeface="Times New Roman" pitchFamily="18" charset="0"/>
              </a:rPr>
              <a:t>absis</a:t>
            </a:r>
            <a:r>
              <a:rPr lang="en-US" sz="2400" dirty="0"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+mn-lt"/>
                <a:cs typeface="Times New Roman" pitchFamily="18" charset="0"/>
              </a:rPr>
              <a:t>dengan</a:t>
            </a:r>
            <a:r>
              <a:rPr lang="en-US" sz="2400" dirty="0"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latin typeface="+mn-lt"/>
                <a:cs typeface="Times New Roman" pitchFamily="18" charset="0"/>
              </a:rPr>
              <a:t>batas</a:t>
            </a:r>
            <a:r>
              <a:rPr lang="en-US" sz="2400" dirty="0">
                <a:latin typeface="+mn-lt"/>
                <a:cs typeface="Times New Roman" pitchFamily="18" charset="0"/>
              </a:rPr>
              <a:t> -∞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 X &lt;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l-GR" sz="24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39750"/>
          </a:xfrm>
        </p:spPr>
        <p:txBody>
          <a:bodyPr/>
          <a:lstStyle/>
          <a:p>
            <a:pPr eaLnBrk="1" hangingPunct="1"/>
            <a:r>
              <a:rPr lang="en-US" sz="2800" smtClean="0"/>
              <a:t>Dengan rumus diatas :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428625"/>
            <a:ext cx="7696200" cy="5572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Setiap harga X akan memperoleh harga Y, bila nilai X dilakukan dalam jumlah yang tak terhingga akan menghasilkan bentuk kurva distribusi normal.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mtClean="0"/>
              <a:t>				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mtClean="0"/>
              <a:t>					cara ordinat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Setiap pasangan µ dan </a:t>
            </a:r>
            <a:r>
              <a:rPr lang="el-GR" smtClean="0"/>
              <a:t>σ</a:t>
            </a:r>
            <a:r>
              <a:rPr lang="en-US" smtClean="0"/>
              <a:t> dapat membentuk kurva normal,shg terdapat banyak kurva normal dengan bentuk yang berlainan.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Bila </a:t>
            </a:r>
            <a:r>
              <a:rPr lang="el-GR" smtClean="0"/>
              <a:t>σ</a:t>
            </a:r>
            <a:r>
              <a:rPr lang="en-US" smtClean="0"/>
              <a:t> besar, kurva yang terbentuk mempunyai puncak yang rendah, </a:t>
            </a:r>
            <a:r>
              <a:rPr lang="en-US" b="1" smtClean="0"/>
              <a:t>sebaliknya</a:t>
            </a:r>
            <a:r>
              <a:rPr lang="en-US" smtClean="0"/>
              <a:t> bila </a:t>
            </a:r>
            <a:r>
              <a:rPr lang="el-GR" smtClean="0"/>
              <a:t>σ</a:t>
            </a:r>
            <a:r>
              <a:rPr lang="en-US" smtClean="0"/>
              <a:t> kecil akan menghasilkan puncak kurva yang tinggi.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Dapat pula bentuk kurva normal dengan µ yang  berbeda atau dengan µ dan </a:t>
            </a:r>
            <a:r>
              <a:rPr lang="el-GR" smtClean="0"/>
              <a:t>σ</a:t>
            </a:r>
            <a:r>
              <a:rPr lang="en-US" smtClean="0"/>
              <a:t> yang berbeda.</a:t>
            </a:r>
            <a:endParaRPr lang="el-GR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mtClean="0"/>
          </a:p>
        </p:txBody>
      </p:sp>
      <p:sp>
        <p:nvSpPr>
          <p:cNvPr id="6" name="Down Arrow 5"/>
          <p:cNvSpPr/>
          <p:nvPr/>
        </p:nvSpPr>
        <p:spPr>
          <a:xfrm>
            <a:off x="4929188" y="1928813"/>
            <a:ext cx="357187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2010_10_15\Grafik\statitsik_03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14375" y="1214438"/>
            <a:ext cx="7243763" cy="4643437"/>
          </a:xfrm>
          <a:noFill/>
        </p:spPr>
      </p:pic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2010_10_15\Grafik\statitsik_0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142875" y="1357313"/>
            <a:ext cx="9501188" cy="4724400"/>
          </a:xfrm>
          <a:noFill/>
        </p:spPr>
      </p:pic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2010_10_15\Grafik\statitsik_04a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84200" y="785813"/>
            <a:ext cx="8131175" cy="5072062"/>
          </a:xfrm>
          <a:noFill/>
        </p:spPr>
      </p:pic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tx1"/>
                </a:solidFill>
              </a:rPr>
              <a:t>2. Cara luas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28750"/>
            <a:ext cx="7696200" cy="4433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smtClean="0"/>
              <a:t>Seluruh luas kurva = 1 atau 100% dan rata-rata (µ) membagi luas kurva menjadi 2 bagian yang sama.</a:t>
            </a:r>
          </a:p>
          <a:p>
            <a:pPr eaLnBrk="1" hangingPunct="1"/>
            <a:r>
              <a:rPr lang="en-US" sz="2400" smtClean="0"/>
              <a:t>Berarti luas tiap belahan adalah 50%.</a:t>
            </a:r>
          </a:p>
          <a:p>
            <a:pPr eaLnBrk="1" hangingPunct="1"/>
            <a:r>
              <a:rPr lang="en-US" sz="2400" smtClean="0"/>
              <a:t>Setiap penyimpangan rata-rata dapat ditentukan presentase terhadap seluruh luas kurva.</a:t>
            </a:r>
          </a:p>
          <a:p>
            <a:pPr eaLnBrk="1" hangingPunct="1"/>
            <a:r>
              <a:rPr lang="en-US" sz="2400" smtClean="0"/>
              <a:t>Untuk penyimpangan ke kanan dan ke kiri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-.penyimpangan  1 SD, 68,2% dari seluruh luas kurva.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-.penyimpangan 2 SD, 95,5% dari seluruh luas kurva.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-.penyimpangan 3 SD, 99,7% dari seluruh luas kurva.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2010_10_15\Grafik\statitsik_05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85875" y="250825"/>
            <a:ext cx="6858000" cy="6607175"/>
          </a:xfrm>
          <a:noFill/>
        </p:spPr>
      </p:pic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6870700" cy="755650"/>
          </a:xfrm>
        </p:spPr>
        <p:txBody>
          <a:bodyPr/>
          <a:lstStyle/>
          <a:p>
            <a:pPr eaLnBrk="1" hangingPunct="1"/>
            <a:r>
              <a:rPr lang="en-US" sz="2800" smtClean="0"/>
              <a:t> “Kurva normal standar”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96975"/>
            <a:ext cx="7696200" cy="4946650"/>
          </a:xfrm>
        </p:spPr>
        <p:txBody>
          <a:bodyPr/>
          <a:lstStyle/>
          <a:p>
            <a:pPr eaLnBrk="1" hangingPunct="1"/>
            <a:r>
              <a:rPr lang="en-US" sz="2400" smtClean="0"/>
              <a:t>Standarisasi dapat dilakukan dengan transformasi rumus :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	Z = x - µ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          σ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 x = nilai variable random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µ = rata-rata distribusi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</a:t>
            </a:r>
            <a:r>
              <a:rPr lang="el-GR" sz="2400" smtClean="0"/>
              <a:t>σ</a:t>
            </a:r>
            <a:r>
              <a:rPr lang="en-US" sz="2400" smtClean="0"/>
              <a:t> = simpang baku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Z = nilai standar, yaitu besarnya penyimpangan suatu nilai terhadap  rata-rata yang dinyatakan dari unit SD.</a:t>
            </a:r>
            <a:endParaRPr lang="el-GR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6922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2411413" y="5734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769938" y="439738"/>
            <a:ext cx="7088187" cy="1346200"/>
          </a:xfrm>
        </p:spPr>
        <p:txBody>
          <a:bodyPr/>
          <a:lstStyle/>
          <a:p>
            <a:pPr eaLnBrk="1" hangingPunct="1"/>
            <a:r>
              <a:rPr lang="en-US" sz="2400" smtClean="0"/>
              <a:t>Standar perlu karena variabel random distribusi normal mempunyai satuan yang berbeda-beda. Misalnya: cm, kg, tahun dll.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idx="1"/>
          </p:nvPr>
        </p:nvSpPr>
        <p:spPr>
          <a:xfrm>
            <a:off x="684213" y="2276475"/>
            <a:ext cx="7696200" cy="3867150"/>
          </a:xfrm>
        </p:spPr>
        <p:txBody>
          <a:bodyPr/>
          <a:lstStyle/>
          <a:p>
            <a:pPr eaLnBrk="1" hangingPunct="1"/>
            <a:r>
              <a:rPr lang="en-US" sz="2400" smtClean="0"/>
              <a:t>Untuk memudahkan perhitungan dapat digunakan sebuah table yang menunjukkan luas area di bawah kurva normal antara nilai rata-rata dan suatu nilai variable random yang dinyatakan dalam unit SD.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Misalnya : luas 95% adalah 1,96 SD.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 untuk transformasi menjadi distribusi normal  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  standar dinyatakan  µ = 0 dan </a:t>
            </a:r>
            <a:r>
              <a:rPr lang="el-GR" sz="2400" smtClean="0"/>
              <a:t>σ</a:t>
            </a:r>
            <a:r>
              <a:rPr lang="en-US" sz="2400" smtClean="0"/>
              <a:t> = 1</a:t>
            </a:r>
            <a:endParaRPr lang="el-GR" sz="2400" smtClean="0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 lnSpcReduction="10000"/>
          </a:bodyPr>
          <a:lstStyle/>
          <a:p>
            <a:r>
              <a:rPr lang="en-US" sz="3200" dirty="0" err="1" smtClean="0"/>
              <a:t>Berdasarkan</a:t>
            </a:r>
            <a:r>
              <a:rPr lang="en-US" sz="3200" dirty="0" smtClean="0"/>
              <a:t> data yang </a:t>
            </a:r>
            <a:r>
              <a:rPr lang="en-US" sz="3200" dirty="0" err="1" smtClean="0"/>
              <a:t>diperoleh</a:t>
            </a:r>
            <a:r>
              <a:rPr lang="en-US" sz="3200" dirty="0" smtClean="0"/>
              <a:t> </a:t>
            </a:r>
            <a:r>
              <a:rPr lang="en-US" sz="3200" dirty="0" err="1" smtClean="0"/>
              <a:t>maka</a:t>
            </a:r>
            <a:r>
              <a:rPr lang="id-ID" sz="3200" dirty="0" smtClean="0"/>
              <a:t> </a:t>
            </a:r>
            <a:r>
              <a:rPr lang="en-US" sz="3200" dirty="0" err="1" smtClean="0"/>
              <a:t>distribusi</a:t>
            </a:r>
            <a:r>
              <a:rPr lang="en-US" sz="3200" dirty="0" smtClean="0"/>
              <a:t> </a:t>
            </a:r>
            <a:r>
              <a:rPr lang="en-US" sz="3200" dirty="0" err="1" smtClean="0"/>
              <a:t>probabilitas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dibagi</a:t>
            </a:r>
            <a:r>
              <a:rPr lang="en-US" sz="3200" dirty="0" smtClean="0"/>
              <a:t> </a:t>
            </a:r>
            <a:r>
              <a:rPr lang="id-ID" sz="3200" dirty="0" smtClean="0"/>
              <a:t>:</a:t>
            </a:r>
          </a:p>
          <a:p>
            <a:r>
              <a:rPr lang="en-US" sz="3200" dirty="0" err="1" smtClean="0"/>
              <a:t>distribusi</a:t>
            </a:r>
            <a:r>
              <a:rPr lang="en-US" sz="3200" dirty="0" smtClean="0"/>
              <a:t> </a:t>
            </a:r>
            <a:r>
              <a:rPr lang="en-US" sz="3200" dirty="0" err="1" smtClean="0"/>
              <a:t>probabilitas</a:t>
            </a:r>
            <a:r>
              <a:rPr lang="en-US" sz="3200" dirty="0" smtClean="0"/>
              <a:t> yang </a:t>
            </a:r>
            <a:r>
              <a:rPr lang="en-US" sz="3200" dirty="0" err="1" smtClean="0"/>
              <a:t>deskrit</a:t>
            </a:r>
            <a:r>
              <a:rPr lang="en-US" sz="3200" dirty="0" smtClean="0"/>
              <a:t> </a:t>
            </a:r>
            <a:r>
              <a:rPr lang="en-US" sz="3200" dirty="0" err="1" smtClean="0"/>
              <a:t>yaitu</a:t>
            </a:r>
            <a:endParaRPr lang="id-ID" sz="3200" dirty="0" smtClean="0"/>
          </a:p>
          <a:p>
            <a:pPr lvl="1"/>
            <a:r>
              <a:rPr lang="id-ID" sz="3000" dirty="0" smtClean="0"/>
              <a:t>Distribusi binomial</a:t>
            </a:r>
            <a:endParaRPr lang="id-ID" sz="3000" dirty="0" smtClean="0"/>
          </a:p>
          <a:p>
            <a:pPr lvl="1"/>
            <a:r>
              <a:rPr lang="en-US" sz="3200" dirty="0" err="1" smtClean="0"/>
              <a:t>distribusi</a:t>
            </a:r>
            <a:r>
              <a:rPr lang="en-US" sz="3200" dirty="0" smtClean="0"/>
              <a:t> </a:t>
            </a:r>
            <a:r>
              <a:rPr lang="en-US" sz="3200" dirty="0" smtClean="0"/>
              <a:t>multinomial, </a:t>
            </a:r>
            <a:endParaRPr lang="id-ID" sz="3200" dirty="0" smtClean="0"/>
          </a:p>
          <a:p>
            <a:pPr lvl="1"/>
            <a:r>
              <a:rPr lang="en-US" sz="3200" dirty="0" err="1" smtClean="0"/>
              <a:t>distribusi</a:t>
            </a:r>
            <a:r>
              <a:rPr lang="en-US" sz="3200" dirty="0" smtClean="0"/>
              <a:t> poison</a:t>
            </a:r>
            <a:endParaRPr lang="id-ID" sz="3200" dirty="0" smtClean="0"/>
          </a:p>
          <a:p>
            <a:pPr lvl="1"/>
            <a:r>
              <a:rPr lang="en-US" sz="3200" dirty="0" smtClean="0"/>
              <a:t> </a:t>
            </a:r>
            <a:r>
              <a:rPr lang="en-US" sz="3200" dirty="0" err="1" smtClean="0"/>
              <a:t>distribusi</a:t>
            </a:r>
            <a:r>
              <a:rPr lang="en-US" sz="3200" dirty="0" smtClean="0"/>
              <a:t> </a:t>
            </a:r>
            <a:r>
              <a:rPr lang="en-US" sz="3200" dirty="0" err="1" smtClean="0"/>
              <a:t>hipergeometris</a:t>
            </a:r>
            <a:endParaRPr lang="id-ID" sz="3200" dirty="0" smtClean="0"/>
          </a:p>
          <a:p>
            <a:pPr lvl="1"/>
            <a:r>
              <a:rPr lang="en-US" sz="3200" dirty="0" err="1" smtClean="0"/>
              <a:t>distribusi</a:t>
            </a:r>
            <a:r>
              <a:rPr lang="en-US" sz="3200" dirty="0" smtClean="0"/>
              <a:t> </a:t>
            </a:r>
            <a:r>
              <a:rPr lang="en-US" sz="3200" dirty="0" err="1" smtClean="0"/>
              <a:t>pascal</a:t>
            </a:r>
            <a:r>
              <a:rPr lang="en-US" sz="3200" dirty="0" smtClean="0"/>
              <a:t>.</a:t>
            </a:r>
            <a:endParaRPr lang="id-ID" sz="3200" dirty="0" smtClean="0"/>
          </a:p>
          <a:p>
            <a:endParaRPr lang="id-ID" sz="3200" dirty="0" smtClean="0"/>
          </a:p>
          <a:p>
            <a:r>
              <a:rPr lang="en-US" sz="3200" dirty="0" err="1" smtClean="0"/>
              <a:t>distribusi</a:t>
            </a:r>
            <a:r>
              <a:rPr lang="en-US" sz="3200" dirty="0" smtClean="0"/>
              <a:t> </a:t>
            </a:r>
            <a:r>
              <a:rPr lang="en-US" sz="3200" dirty="0" err="1" smtClean="0"/>
              <a:t>probabilitas</a:t>
            </a:r>
            <a:r>
              <a:rPr lang="en-US" sz="3200" dirty="0" smtClean="0"/>
              <a:t> </a:t>
            </a:r>
            <a:r>
              <a:rPr lang="en-US" sz="3200" dirty="0" err="1" smtClean="0"/>
              <a:t>kontinu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distribusi</a:t>
            </a:r>
            <a:r>
              <a:rPr lang="en-US" sz="3200" dirty="0" smtClean="0"/>
              <a:t> normal</a:t>
            </a:r>
            <a:endParaRPr lang="id-ID" sz="3200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2010_10_15\Grafik\statitsik_0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41313" y="1233488"/>
            <a:ext cx="8588375" cy="4552950"/>
          </a:xfrm>
          <a:noFill/>
        </p:spPr>
      </p:pic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486650" cy="755650"/>
          </a:xfrm>
        </p:spPr>
        <p:txBody>
          <a:bodyPr/>
          <a:lstStyle/>
          <a:p>
            <a:pPr eaLnBrk="1" hangingPunct="1"/>
            <a:r>
              <a:rPr lang="en-US" sz="2800" b="1" smtClean="0"/>
              <a:t>PENGGUNAAN TABEL DISTRIBUSI NORMAL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2725"/>
            <a:ext cx="7989888" cy="33750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normal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/>
              <a:t>Kolom</a:t>
            </a:r>
            <a:r>
              <a:rPr lang="en-US" dirty="0"/>
              <a:t> paling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Z, </a:t>
            </a:r>
            <a:r>
              <a:rPr lang="en-US" dirty="0" err="1"/>
              <a:t>tertera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0 </a:t>
            </a:r>
            <a:r>
              <a:rPr lang="en-US" dirty="0" err="1"/>
              <a:t>sampai</a:t>
            </a:r>
            <a:r>
              <a:rPr lang="en-US" dirty="0"/>
              <a:t> 3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desimal</a:t>
            </a:r>
            <a:r>
              <a:rPr lang="en-US" dirty="0"/>
              <a:t> </a:t>
            </a:r>
            <a:r>
              <a:rPr lang="en-US" dirty="0" err="1"/>
              <a:t>dibelakangnya</a:t>
            </a:r>
            <a:r>
              <a:rPr lang="en-US" dirty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/>
              <a:t>Desimal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paling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0 </a:t>
            </a:r>
            <a:r>
              <a:rPr lang="en-US" dirty="0" err="1"/>
              <a:t>sampai</a:t>
            </a:r>
            <a:r>
              <a:rPr lang="en-US" dirty="0"/>
              <a:t> 9.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486650" cy="755650"/>
          </a:xfrm>
        </p:spPr>
        <p:txBody>
          <a:bodyPr/>
          <a:lstStyle/>
          <a:p>
            <a:pPr eaLnBrk="1" hangingPunct="1"/>
            <a:r>
              <a:rPr lang="en-US" sz="2800" b="1" smtClean="0"/>
              <a:t>PENGGUNAAN TABEL DISTRIBUSI NORMAL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96975"/>
            <a:ext cx="7989888" cy="49466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Z = 1,96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cari</a:t>
            </a:r>
            <a:r>
              <a:rPr lang="en-US" sz="2400" dirty="0"/>
              <a:t> nilai1,9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cari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6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Dari </a:t>
            </a:r>
            <a:r>
              <a:rPr lang="en-US" sz="2400" dirty="0" err="1"/>
              <a:t>kolom</a:t>
            </a:r>
            <a:r>
              <a:rPr lang="en-US" sz="2400" dirty="0"/>
              <a:t> 6 </a:t>
            </a:r>
            <a:r>
              <a:rPr lang="en-US" sz="2400" dirty="0" err="1"/>
              <a:t>bergarak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,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pertamuan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yana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smtClean="0"/>
              <a:t>4750,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47,5%</a:t>
            </a: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memuat</a:t>
            </a:r>
            <a:r>
              <a:rPr lang="en-US" sz="2400" dirty="0" smtClean="0"/>
              <a:t> ½ </a:t>
            </a:r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kurva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Z ± 1,96 = 2 x 47,5 % = 95 %</a:t>
            </a: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kurva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penyimpangan</a:t>
            </a:r>
            <a:r>
              <a:rPr lang="en-US" sz="2400" dirty="0"/>
              <a:t> 1,96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rata-rata </a:t>
            </a:r>
            <a:r>
              <a:rPr lang="en-US" sz="2400" dirty="0" err="1"/>
              <a:t>adalah</a:t>
            </a:r>
            <a:r>
              <a:rPr lang="en-US" sz="2400" dirty="0"/>
              <a:t> 0,95 (95%).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 </a:t>
            </a: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/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42875"/>
            <a:ext cx="702468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I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0"/>
            <a:ext cx="702468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Contoh penggunaan tabel distri busi normal: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5038"/>
            <a:ext cx="7696200" cy="3281362"/>
          </a:xfrm>
        </p:spPr>
        <p:txBody>
          <a:bodyPr/>
          <a:lstStyle/>
          <a:p>
            <a:pPr eaLnBrk="1" hangingPunct="1"/>
            <a:r>
              <a:rPr lang="en-US" sz="1800" smtClean="0"/>
              <a:t>Diketahui nilai Z = 0,2054</a:t>
            </a:r>
          </a:p>
          <a:p>
            <a:pPr eaLnBrk="1" hangingPunct="1"/>
            <a:r>
              <a:rPr lang="en-US" sz="1800" smtClean="0"/>
              <a:t>Berapakah nilai kolom kiri dan baris atasnya ?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sz="2800" smtClean="0"/>
              <a:t>Aplikasi distribusi normal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25"/>
            <a:ext cx="8229600" cy="438943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smtClean="0"/>
              <a:t> Sebagai contoh aplikasi distribusi normal, dilakukan suatu evaluasi thd pengobatan TB menggunakan Rifampicin dengan rata-rata kesimpulan 200 hari dan standar deviasinya sebesar 10. Berapakah probabilitas kesembuhan antara 190 dan 210?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/>
              <a:t>    Jawab :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/>
              <a:t>     Mula-mula dihitung nilai Z =210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/>
              <a:t>     Z= (210-200)/10 = 1=0,3413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/>
              <a:t>     jadi probabilitas kesembuhan 190 sampai 210 = 0,3413+0,3413=0,6826=68,26%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700213" y="2428875"/>
            <a:ext cx="8229600" cy="1143000"/>
          </a:xfrm>
        </p:spPr>
        <p:txBody>
          <a:bodyPr/>
          <a:lstStyle/>
          <a:p>
            <a:r>
              <a:rPr lang="en-US" smtClean="0"/>
              <a:t>Distribusi Sampling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351087"/>
          </a:xfrm>
        </p:spPr>
        <p:txBody>
          <a:bodyPr/>
          <a:lstStyle/>
          <a:p>
            <a:r>
              <a:rPr lang="en-US" sz="3200" smtClean="0"/>
              <a:t>Distribusi sampling adalah distribusi dari mean-mean yang diambil secara berulang kali dari suatu populasi </a:t>
            </a:r>
          </a:p>
          <a:p>
            <a:pPr>
              <a:buFont typeface="Wingdings 2" pitchFamily="18" charset="2"/>
              <a:buNone/>
            </a:pPr>
            <a:endParaRPr lang="en-US" sz="3200" smtClean="0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-76200"/>
            <a:ext cx="7313612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id-ID" sz="32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600200"/>
            <a:ext cx="7313612" cy="434181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Merupakan dasar atau langkah awal dalam statistic inferensial sebelum mempelajari teori estimasi, dan uji hipotesis .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Sifat distribusi Sampling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Central limit theorem (teorema nilai tengah)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sifat 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Sampel random n elemen diambil dari populasi normal, mempunyai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Mean=µ, Varian=</a:t>
            </a:r>
            <a:r>
              <a:rPr lang="el-GR" smtClean="0"/>
              <a:t>σ</a:t>
            </a:r>
            <a:r>
              <a:rPr lang="en-US" smtClean="0"/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Distribusi binomial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berkebangsaan</a:t>
            </a:r>
            <a:r>
              <a:rPr lang="en-US" dirty="0" smtClean="0"/>
              <a:t> Swiss </a:t>
            </a:r>
            <a:r>
              <a:rPr lang="en-US" dirty="0" err="1" smtClean="0"/>
              <a:t>bernama</a:t>
            </a:r>
            <a:r>
              <a:rPr lang="en-US" dirty="0" smtClean="0"/>
              <a:t> Jacob </a:t>
            </a:r>
            <a:r>
              <a:rPr lang="en-US" dirty="0" err="1" smtClean="0"/>
              <a:t>Bernauli</a:t>
            </a:r>
            <a:r>
              <a:rPr lang="en-US" dirty="0" smtClean="0"/>
              <a:t>.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binomial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bernauli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binomial </a:t>
            </a:r>
            <a:r>
              <a:rPr lang="en-US" dirty="0" err="1" smtClean="0"/>
              <a:t>terdapat</a:t>
            </a:r>
            <a:r>
              <a:rPr lang="en-US" dirty="0" smtClean="0"/>
              <a:t> 3 </a:t>
            </a:r>
            <a:r>
              <a:rPr lang="en-US" dirty="0" err="1" smtClean="0"/>
              <a:t>syarat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dipenuhi,yaitu</a:t>
            </a:r>
            <a:r>
              <a:rPr lang="en-US" dirty="0" smtClean="0"/>
              <a:t>:</a:t>
            </a:r>
            <a:endParaRPr lang="id-ID" dirty="0" smtClean="0"/>
          </a:p>
          <a:p>
            <a:r>
              <a:rPr lang="id-ID" dirty="0" smtClean="0"/>
              <a:t>1.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2 </a:t>
            </a:r>
            <a:r>
              <a:rPr lang="en-US" dirty="0" err="1" smtClean="0"/>
              <a:t>hasil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2.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3.</a:t>
            </a:r>
            <a:r>
              <a:rPr lang="en-US" dirty="0" smtClean="0"/>
              <a:t>Event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indep</a:t>
            </a:r>
            <a:endParaRPr lang="id-ID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Distribusi sampling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Mean =µ, Varian =</a:t>
            </a:r>
            <a:r>
              <a:rPr lang="el-GR" smtClean="0"/>
              <a:t>σ</a:t>
            </a:r>
            <a:r>
              <a:rPr lang="en-US" baseline="30000" smtClean="0"/>
              <a:t>2</a:t>
            </a:r>
            <a:r>
              <a:rPr lang="en-US" smtClean="0"/>
              <a:t>/n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sd (SE)=</a:t>
            </a:r>
            <a:r>
              <a:rPr lang="el-GR" smtClean="0"/>
              <a:t>σ</a:t>
            </a:r>
            <a:r>
              <a:rPr lang="en-US" smtClean="0"/>
              <a:t>/√n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(Standar deviasi distribusi sampel harga mean)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-76200"/>
            <a:ext cx="7313612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id-ID" sz="32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381000"/>
            <a:ext cx="7313612" cy="5561013"/>
          </a:xfrm>
        </p:spPr>
        <p:txBody>
          <a:bodyPr/>
          <a:lstStyle/>
          <a:p>
            <a:pPr eaLnBrk="1" hangingPunct="1"/>
            <a:r>
              <a:rPr lang="en-US" smtClean="0"/>
              <a:t>Sifat 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Bila populasi distribusi normal,distribusi harga mean juga  normal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X - µ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Z= ________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(Z score=nilai deviasi relatif antara nilai sampel dan populasi=nilai dist normal standar)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79375"/>
          </a:xfrm>
        </p:spPr>
        <p:txBody>
          <a:bodyPr>
            <a:normAutofit fontScale="90000"/>
          </a:bodyPr>
          <a:lstStyle/>
          <a:p>
            <a:pPr eaLnBrk="1" hangingPunct="1"/>
            <a:endParaRPr lang="id-ID" sz="32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371600"/>
            <a:ext cx="7313612" cy="4570413"/>
          </a:xfrm>
        </p:spPr>
        <p:txBody>
          <a:bodyPr/>
          <a:lstStyle/>
          <a:p>
            <a:pPr eaLnBrk="1" hangingPunct="1"/>
            <a:r>
              <a:rPr lang="en-US" smtClean="0"/>
              <a:t>Sifat 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Bila populasi tidak distribusi normal tetapi n besar, diambil sampel berulang kali secara random, distribusi harga mean akan membentuk distribusi normal.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Contoh soal</a:t>
            </a:r>
            <a:br>
              <a:rPr lang="en-US" smtClean="0"/>
            </a:b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5 orang penderita penyakit TBC,masa kesembuhan,sbb.</a:t>
            </a:r>
          </a:p>
          <a:p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2895600"/>
          <a:ext cx="6172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/>
                <a:gridCol w="3086100"/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No </a:t>
                      </a:r>
                      <a:r>
                        <a:rPr lang="en-US" dirty="0" err="1" smtClean="0"/>
                        <a:t>pasien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inkubasi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hari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Rata-rata = 36/5 =72</a:t>
            </a:r>
          </a:p>
          <a:p>
            <a:endParaRPr lang="en-US" smtClean="0"/>
          </a:p>
          <a:p>
            <a:r>
              <a:rPr lang="en-US" smtClean="0"/>
              <a:t>Bila dari 5 orang penderita TBC tersebut kita ambil sampel sebanyak 3 orang maka akan diperoleh sejumlah permutasi sbb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(lihat tabel)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Dari hasil perhitungan di atas ternyata pengambilan sampel pada populasi yang tidak berdistribusi normal akan menghasilkan rata-rata sampel yang sama dengan rata-rata populasi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		   µ =µ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3789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3933825"/>
            <a:ext cx="168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676400"/>
          <a:ext cx="7313613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/>
                <a:gridCol w="2437871"/>
                <a:gridCol w="24378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Permutasi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Jumlah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kesembuhan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Rata-rata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3+3+7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3+7+9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3+7+14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3+9+14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3+3+9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3+3+14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3+7+9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3+7+14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3+9+14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7+9+14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=72/10</a:t>
                      </a:r>
                      <a:r>
                        <a:rPr lang="en-US" baseline="0" dirty="0" smtClean="0"/>
                        <a:t> =7,2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72,0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6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38970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6096000"/>
            <a:ext cx="15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Distribusi rata-rata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Diperoleh dengan pengambilan sampel yang dilakukan berulang hingga semua kemungkinan sampel yang dapat diambil dari populasi tersebut terpenuhi.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X</a:t>
            </a:r>
            <a:r>
              <a:rPr lang="en-US" baseline="-25000" smtClean="0"/>
              <a:t>1</a:t>
            </a:r>
            <a:r>
              <a:rPr lang="en-US" smtClean="0"/>
              <a:t>,X</a:t>
            </a:r>
            <a:r>
              <a:rPr lang="en-US" baseline="-25000" smtClean="0"/>
              <a:t>2</a:t>
            </a:r>
            <a:r>
              <a:rPr lang="en-US" smtClean="0"/>
              <a:t>,X</a:t>
            </a:r>
            <a:r>
              <a:rPr lang="en-US" baseline="-25000" smtClean="0"/>
              <a:t>3</a:t>
            </a:r>
            <a:r>
              <a:rPr lang="en-US" smtClean="0"/>
              <a:t>,…,..X</a:t>
            </a:r>
            <a:r>
              <a:rPr lang="en-US" baseline="-25000" smtClean="0"/>
              <a:t>k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Rata-rata dari distribusi rata-rata sampel akan sama dengan rata-rata populasi dan deviasi standar distribusi rata-rata dinamakan kesalahan baku (</a:t>
            </a:r>
            <a:r>
              <a:rPr lang="en-US" i="1" smtClean="0"/>
              <a:t>standard error= SE)</a:t>
            </a:r>
            <a:r>
              <a:rPr lang="en-US" smtClean="0"/>
              <a:t> sama dengan deviasi standar populasi dibagi dengan akar 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612775"/>
          </a:xfrm>
        </p:spPr>
        <p:txBody>
          <a:bodyPr>
            <a:normAutofit fontScale="90000"/>
          </a:bodyPr>
          <a:lstStyle/>
          <a:p>
            <a:pPr eaLnBrk="1" hangingPunct="1"/>
            <a:endParaRPr lang="id-ID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µ</a:t>
            </a:r>
            <a:r>
              <a:rPr lang="en-US" baseline="-25000" smtClean="0"/>
              <a:t>x</a:t>
            </a:r>
            <a:r>
              <a:rPr lang="en-US" smtClean="0"/>
              <a:t> = µ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σ</a:t>
            </a:r>
            <a:r>
              <a:rPr lang="en-US" baseline="-25000" smtClean="0"/>
              <a:t>x = </a:t>
            </a:r>
            <a:r>
              <a:rPr lang="en-US" u="sng" smtClean="0"/>
              <a:t>σ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     √n</a:t>
            </a:r>
          </a:p>
          <a:p>
            <a:pPr eaLnBrk="1" hangingPunct="1"/>
            <a:r>
              <a:rPr lang="en-US" smtClean="0"/>
              <a:t>Pengambilan sampel dari populasi tak terhingga dibedakan berdasarkan bentuk distribusi populasi, yaitu </a:t>
            </a:r>
            <a:r>
              <a:rPr lang="en-US" i="1" smtClean="0"/>
              <a:t>populasi yang berdistribusi normal </a:t>
            </a:r>
            <a:r>
              <a:rPr lang="en-US" smtClean="0"/>
              <a:t>dan </a:t>
            </a:r>
            <a:r>
              <a:rPr lang="en-US" i="1" smtClean="0"/>
              <a:t>populasi yang tidak berdistribusi normal</a:t>
            </a:r>
            <a:endParaRPr lang="en-US" smtClean="0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/>
          <a:lstStyle/>
          <a:p>
            <a:r>
              <a:rPr lang="en-US" sz="3600" b="1" dirty="0" err="1" smtClean="0"/>
              <a:t>Rumus</a:t>
            </a:r>
            <a:r>
              <a:rPr lang="en-US" sz="3600" b="1" dirty="0" smtClean="0"/>
              <a:t> </a:t>
            </a:r>
            <a:r>
              <a:rPr lang="en-US" sz="3600" b="1" dirty="0" smtClean="0"/>
              <a:t> </a:t>
            </a:r>
            <a:r>
              <a:rPr lang="id-ID" sz="3600" b="1" dirty="0" smtClean="0"/>
              <a:t> </a:t>
            </a:r>
            <a:r>
              <a:rPr lang="en-US" sz="3600" b="1" baseline="-25000" dirty="0" err="1" smtClean="0"/>
              <a:t>n</a:t>
            </a:r>
            <a:r>
              <a:rPr lang="en-US" sz="3600" b="1" dirty="0" err="1" smtClean="0"/>
              <a:t>P</a:t>
            </a:r>
            <a:r>
              <a:rPr lang="en-US" sz="3600" b="1" baseline="-25000" dirty="0" err="1" smtClean="0"/>
              <a:t>r</a:t>
            </a:r>
            <a:r>
              <a:rPr lang="en-US" sz="3600" b="1" dirty="0" smtClean="0"/>
              <a:t> </a:t>
            </a:r>
            <a:r>
              <a:rPr lang="en-US" sz="3600" b="1" dirty="0" smtClean="0"/>
              <a:t>=         n!           P</a:t>
            </a:r>
            <a:r>
              <a:rPr lang="en-US" sz="3600" b="1" baseline="30000" dirty="0" smtClean="0"/>
              <a:t>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</a:t>
            </a:r>
            <a:r>
              <a:rPr lang="en-US" sz="3600" b="1" baseline="30000" dirty="0" err="1" smtClean="0"/>
              <a:t>n</a:t>
            </a:r>
            <a:r>
              <a:rPr lang="en-US" sz="3600" b="1" baseline="30000" dirty="0" smtClean="0"/>
              <a:t>-r</a:t>
            </a:r>
            <a:endParaRPr lang="id-ID" sz="3600" b="1" dirty="0" smtClean="0"/>
          </a:p>
          <a:p>
            <a:r>
              <a:rPr lang="en-US" sz="3600" b="1" dirty="0" smtClean="0"/>
              <a:t>                                 </a:t>
            </a:r>
            <a:r>
              <a:rPr lang="en-US" sz="3600" b="1" dirty="0" smtClean="0"/>
              <a:t>r</a:t>
            </a:r>
            <a:r>
              <a:rPr lang="en-US" sz="3600" b="1" dirty="0" smtClean="0"/>
              <a:t>! (n-r)!</a:t>
            </a:r>
            <a:endParaRPr lang="id-ID" sz="3600" b="1" dirty="0" smtClean="0"/>
          </a:p>
          <a:p>
            <a:r>
              <a:rPr lang="en-US" dirty="0" smtClean="0"/>
              <a:t>P= </a:t>
            </a:r>
            <a:r>
              <a:rPr lang="en-US" dirty="0" err="1" smtClean="0"/>
              <a:t>probabilitas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inginkan</a:t>
            </a:r>
            <a:endParaRPr lang="id-ID" dirty="0" smtClean="0"/>
          </a:p>
          <a:p>
            <a:r>
              <a:rPr lang="en-US" dirty="0" smtClean="0"/>
              <a:t>q= 1-p</a:t>
            </a:r>
            <a:endParaRPr lang="id-ID" dirty="0" smtClean="0"/>
          </a:p>
          <a:p>
            <a:r>
              <a:rPr lang="en-US" dirty="0" smtClean="0"/>
              <a:t>n=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endParaRPr lang="id-ID" dirty="0" smtClean="0"/>
          </a:p>
          <a:p>
            <a:r>
              <a:rPr lang="en-US" dirty="0" smtClean="0"/>
              <a:t>r=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sukses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endParaRPr lang="id-ID" dirty="0" smtClean="0"/>
          </a:p>
          <a:p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86248" y="1500174"/>
            <a:ext cx="2357454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Dalil</a:t>
            </a:r>
            <a:r>
              <a:rPr lang="en-US" dirty="0" smtClean="0"/>
              <a:t> Limit </a:t>
            </a:r>
            <a:r>
              <a:rPr lang="en-US" dirty="0" err="1" smtClean="0"/>
              <a:t>Pusat</a:t>
            </a:r>
            <a:r>
              <a:rPr lang="en-US" dirty="0" smtClean="0"/>
              <a:t> (central limit theorem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73136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sampling rata-rata</a:t>
            </a:r>
          </a:p>
          <a:p>
            <a:r>
              <a:rPr lang="en-US" dirty="0" smtClean="0"/>
              <a:t> Rata-rata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rata-rata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rata-rata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µ =µ</a:t>
            </a:r>
          </a:p>
          <a:p>
            <a:endParaRPr lang="en-US" dirty="0" smtClean="0"/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4301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791200"/>
            <a:ext cx="1524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22860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Dengan penambahan jumlah sampel ,maka distribusi rata-rata sampel akan mendekati distribusi normal dan tidak bergantung pada bentuk distribusi populasi</a:t>
            </a:r>
          </a:p>
          <a:p>
            <a:endParaRPr lang="en-US" smtClean="0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  <a:latin typeface="Times New Roman" pitchFamily="18" charset="0"/>
              </a:rPr>
              <a:t>DISTRIBUSI PROPORSI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3435350"/>
            <a:ext cx="8229600" cy="2565400"/>
          </a:xfrm>
        </p:spPr>
        <p:txBody>
          <a:bodyPr/>
          <a:lstStyle/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sz="2800" smtClean="0">
                <a:latin typeface="Times New Roman" pitchFamily="18" charset="0"/>
              </a:rPr>
              <a:t>Distribusi proporsi sampel tidak berbeda dengan distribusi rata-rata. Oleh karena itu, semua ketentuan yang berlaku untuk distribusi rata-rata sampel berlaku pula untuk distribusi proporsi.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-642938"/>
            <a:ext cx="7845425" cy="601980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		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		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		Bila pengambilan sampel dilakukan berulang dan masing-masing sampel dihitung proporsinya maka akan diperoleh nilai proporsi yang berbeda-beda. Nilai-nilai tersebut dapat disusun menjadi distribusi yang disebut </a:t>
            </a:r>
            <a:r>
              <a:rPr lang="en-US" sz="2800" i="1" smtClean="0">
                <a:latin typeface="Times New Roman" pitchFamily="18" charset="0"/>
              </a:rPr>
              <a:t>disribusi proporsi</a:t>
            </a:r>
            <a:r>
              <a:rPr lang="en-US" sz="2800" smtClean="0">
                <a:latin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	</a:t>
            </a:r>
            <a:r>
              <a:rPr lang="en-US" sz="2800" b="1" smtClean="0">
                <a:latin typeface="Times New Roman" pitchFamily="18" charset="0"/>
              </a:rPr>
              <a:t>Rumus : µ prop = p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                   σ prop = √ pq/n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-214313"/>
            <a:ext cx="8077200" cy="594360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		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		Bila fraksi sampel </a:t>
            </a:r>
            <a:r>
              <a:rPr lang="en-US" sz="2800" i="1" smtClean="0">
                <a:latin typeface="Times New Roman" pitchFamily="18" charset="0"/>
              </a:rPr>
              <a:t>lebih besar dari 5%</a:t>
            </a:r>
            <a:r>
              <a:rPr lang="en-US" sz="2800" smtClean="0">
                <a:latin typeface="Times New Roman" pitchFamily="18" charset="0"/>
              </a:rPr>
              <a:t> atau populasi terbatas maka rumus di atas harus dikalikan dengan faktor perkalian seperti pada distribusi rata-rata hingga rumus kesalahan baku proporsi menjadi sebagai berikut.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	Rumus : σ prop = (√ pq/n) x (√ N-n/n-1)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-71438"/>
            <a:ext cx="8001000" cy="601980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		Jika sampel kurang dari 30 maka kurva akan menjauhi distribusi normal sehingga perlu dilakukan perhitungan nilai Z. Nilai Z dapat diperoleh dengan transformasi sebagai berikut.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       </a:t>
            </a:r>
            <a:r>
              <a:rPr lang="en-US" sz="2800" b="1" smtClean="0">
                <a:latin typeface="Times New Roman" pitchFamily="18" charset="0"/>
              </a:rPr>
              <a:t>(x/n) - p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    Z =     σ prop </a:t>
            </a:r>
          </a:p>
        </p:txBody>
      </p:sp>
      <p:sp>
        <p:nvSpPr>
          <p:cNvPr id="48131" name="Line 4"/>
          <p:cNvSpPr>
            <a:spLocks noChangeShapeType="1"/>
          </p:cNvSpPr>
          <p:nvPr/>
        </p:nvSpPr>
        <p:spPr bwMode="auto">
          <a:xfrm flipV="1">
            <a:off x="1776413" y="4572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066800"/>
            <a:ext cx="80010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Contoh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		Dari hasil pengamatan yang lalu diperkirakan terdapat 15% penduduk balita menderita gizi kurang. Dari populasi itu diambil sampel sebanyak 100 anak. Tentukan probabilitas dari 100 anak tersebut terdapat lebih dari 20 anak dengan gizi kurang.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p = 0,15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q = 0,85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n = 100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x = 20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533400"/>
            <a:ext cx="7693025" cy="6172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p = x  = 20/100 = 0,2 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      n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σ prop = √ pq/100 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            = √ (0,15 0,85)/100                	     	   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	        = 0,036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	    (x/n) - p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Z =  σ­prop           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	= (0,20-0,15)/0,036 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	= 1,39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Dari distribusi normal standar diperoleh nilai 0,4177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Probabilitas untuk mendapatkan lebih dari 20 anak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menderita gizi kurang adalah 0,5 – 0,4177 = 0,0823. </a:t>
            </a:r>
          </a:p>
        </p:txBody>
      </p:sp>
      <p:sp>
        <p:nvSpPr>
          <p:cNvPr id="50179" name="Line 4"/>
          <p:cNvSpPr>
            <a:spLocks noChangeShapeType="1"/>
          </p:cNvSpPr>
          <p:nvPr/>
        </p:nvSpPr>
        <p:spPr bwMode="auto">
          <a:xfrm>
            <a:off x="1524000" y="106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0180" name="Line 5"/>
          <p:cNvSpPr>
            <a:spLocks noChangeShapeType="1"/>
          </p:cNvSpPr>
          <p:nvPr/>
        </p:nvSpPr>
        <p:spPr bwMode="auto">
          <a:xfrm>
            <a:off x="1600200" y="3200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8382000" cy="1143000"/>
          </a:xfrm>
        </p:spPr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</a:rPr>
              <a:t>DISTRIBUSI SIMPANGAN BAKU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7213"/>
            <a:ext cx="8001000" cy="434498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		Seperti biasa kita mempunyai populasi berukuran N. Diambil sampel-sampel acak berukuran n, lalu untuk tiap sampel dihitung simpangan bakunya, yaitu s. Dari kumpulan ini sekarang dapat dihitung rata-ratanya, diberi simbol µ­s dan simpangan bakunya, diberi simbol σs. 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457200"/>
            <a:ext cx="7616825" cy="5715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5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5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50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		Jika populasi berdistribusi normal atau hampir normal, maka distribusi simpangan baku, untuk n besar, biasanya n </a:t>
            </a:r>
            <a:r>
              <a:rPr lang="en-US" sz="2400" u="sng" smtClean="0">
                <a:latin typeface="Times New Roman" pitchFamily="18" charset="0"/>
              </a:rPr>
              <a:t>&gt;</a:t>
            </a:r>
            <a:r>
              <a:rPr lang="en-US" sz="2400" smtClean="0">
                <a:latin typeface="Times New Roman" pitchFamily="18" charset="0"/>
              </a:rPr>
              <a:t>  100, sangat mendekati distribusi normal dengan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500" smtClean="0"/>
              <a:t>	</a:t>
            </a:r>
            <a:r>
              <a:rPr lang="en-US" sz="2800" b="1" smtClean="0">
                <a:latin typeface="Times New Roman" pitchFamily="18" charset="0"/>
              </a:rPr>
              <a:t>µs = 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              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   σs =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            √ 2n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dengan σ = simpangan baku populasi.</a:t>
            </a:r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>
            <a:off x="2209800" y="4953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CIRI-CIRI DISTRIBUSI BINOMIAL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id-ID" dirty="0" smtClean="0"/>
          </a:p>
          <a:p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binomial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n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miring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p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kemiringan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p </a:t>
            </a:r>
            <a:r>
              <a:rPr lang="en-US" dirty="0" err="1" smtClean="0"/>
              <a:t>mencapai</a:t>
            </a:r>
            <a:r>
              <a:rPr lang="en-US" dirty="0" smtClean="0"/>
              <a:t> 0,5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simetris</a:t>
            </a:r>
            <a:r>
              <a:rPr lang="en-US" dirty="0" smtClean="0"/>
              <a:t>. </a:t>
            </a:r>
            <a:r>
              <a:rPr lang="en-US" dirty="0" err="1" smtClean="0"/>
              <a:t>Bila</a:t>
            </a:r>
            <a:r>
              <a:rPr lang="en-US" dirty="0" smtClean="0"/>
              <a:t> p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0,5,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miring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p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n yang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yang </a:t>
            </a:r>
            <a:r>
              <a:rPr lang="en-US" dirty="0" err="1" smtClean="0"/>
              <a:t>mendekati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simetris</a:t>
            </a:r>
            <a:endParaRPr lang="id-ID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457200"/>
            <a:ext cx="7693025" cy="5484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		Transformasi yang diperlukan untuk membuat distribusi menjadi normal baku adalah :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z="2800" b="1" smtClean="0">
                <a:latin typeface="Times New Roman" pitchFamily="18" charset="0"/>
              </a:rPr>
              <a:t>z =    s - σ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               σs</a:t>
            </a:r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2057400" y="3962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381000"/>
            <a:ext cx="7769225" cy="5561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z="2800" smtClean="0">
                <a:latin typeface="Times New Roman" pitchFamily="18" charset="0"/>
              </a:rPr>
              <a:t>Contoh 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	 	Varians sebuah populasi yang berdistribusi normal 6,25 diambil sampel berukuran 225. Tentukan peluang sampel tersebut akan mempunyai simpangan baku lebih dari 3,5.</a:t>
            </a: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04800"/>
            <a:ext cx="7845425" cy="632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500" smtClean="0"/>
              <a:t>	</a:t>
            </a:r>
            <a:r>
              <a:rPr lang="en-US" sz="2400" smtClean="0">
                <a:latin typeface="Times New Roman" pitchFamily="18" charset="0"/>
              </a:rPr>
              <a:t>Jawab :  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		Varians 6,25 berarti σ = 2,5. Ukuran sampel 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    cukup besar, maka distribusi simpangan baku mendekati distribusi normal dengan rata-rata µ­s = 2,5 dan simpangan baku </a:t>
            </a:r>
          </a:p>
          <a:p>
            <a:pPr>
              <a:buFont typeface="Wingdings" pitchFamily="2" charset="2"/>
              <a:buNone/>
            </a:pPr>
            <a:r>
              <a:rPr lang="en-US" sz="2500" smtClean="0"/>
              <a:t>	      </a:t>
            </a:r>
            <a:r>
              <a:rPr lang="en-US" sz="2400" smtClean="0">
                <a:latin typeface="Times New Roman" pitchFamily="18" charset="0"/>
              </a:rPr>
              <a:t>2,5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  σs =                = 0,118.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           √ 450</a:t>
            </a:r>
          </a:p>
          <a:p>
            <a:pPr>
              <a:buFont typeface="Wingdings" pitchFamily="2" charset="2"/>
              <a:buNone/>
            </a:pPr>
            <a:r>
              <a:rPr lang="en-US" sz="2500" smtClean="0"/>
              <a:t> </a:t>
            </a:r>
            <a:r>
              <a:rPr lang="en-US" sz="2400" smtClean="0">
                <a:latin typeface="Times New Roman" pitchFamily="18" charset="0"/>
              </a:rPr>
              <a:t>Bilangan z untuk s = 3,5 adalah</a:t>
            </a:r>
          </a:p>
          <a:p>
            <a:pPr>
              <a:buFont typeface="Wingdings" pitchFamily="2" charset="2"/>
              <a:buNone/>
            </a:pPr>
            <a:r>
              <a:rPr lang="en-US" sz="2500" smtClean="0"/>
              <a:t>	   </a:t>
            </a:r>
            <a:r>
              <a:rPr lang="en-US" sz="2400" smtClean="0">
                <a:latin typeface="Times New Roman" pitchFamily="18" charset="0"/>
              </a:rPr>
              <a:t>3,5 – 2,5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z =                      = 8,47.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        0,118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	Praktis tidak terjadi sampel berukuran 225 dengan simpangan baku lebih dari 3,5.</a:t>
            </a:r>
          </a:p>
        </p:txBody>
      </p:sp>
      <p:sp>
        <p:nvSpPr>
          <p:cNvPr id="55299" name="Line 4"/>
          <p:cNvSpPr>
            <a:spLocks noChangeShapeType="1"/>
          </p:cNvSpPr>
          <p:nvPr/>
        </p:nvSpPr>
        <p:spPr bwMode="auto">
          <a:xfrm>
            <a:off x="1676400" y="3048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5300" name="Line 5"/>
          <p:cNvSpPr>
            <a:spLocks noChangeShapeType="1"/>
          </p:cNvSpPr>
          <p:nvPr/>
        </p:nvSpPr>
        <p:spPr bwMode="auto">
          <a:xfrm>
            <a:off x="1447800" y="4800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</a:rPr>
              <a:t>DISTRIBUSI MEDIAN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7313612" cy="464978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		Jika populasi berdistribusi normal atau hampir normal, maka untuk sampel acak berukuran n </a:t>
            </a:r>
            <a:r>
              <a:rPr lang="en-US" sz="2400" u="sng" smtClean="0">
                <a:latin typeface="Times New Roman" pitchFamily="18" charset="0"/>
              </a:rPr>
              <a:t>&gt; </a:t>
            </a:r>
            <a:r>
              <a:rPr lang="en-US" sz="2400" smtClean="0">
                <a:latin typeface="Times New Roman" pitchFamily="18" charset="0"/>
              </a:rPr>
              <a:t>30, distribusi median Me akan mendekati distribusi normal dengan rata-rata µMe dan simpangan baku σMe.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	</a:t>
            </a:r>
            <a:r>
              <a:rPr lang="en-US" sz="2800" b="1" smtClean="0">
                <a:latin typeface="Times New Roman" pitchFamily="18" charset="0"/>
              </a:rPr>
              <a:t>µMe = µ 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	             1,2533 σ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 	σMe =</a:t>
            </a:r>
          </a:p>
          <a:p>
            <a:pPr>
              <a:buFont typeface="Wingdings" pitchFamily="2" charset="2"/>
              <a:buNone/>
            </a:pPr>
            <a:r>
              <a:rPr lang="en-US" sz="2800" b="1" smtClean="0">
                <a:latin typeface="Times New Roman" pitchFamily="18" charset="0"/>
              </a:rPr>
              <a:t>                     √n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2971800" y="5638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6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6019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DISTRIBUSI SELISIH RATA-RATA</a:t>
            </a:r>
          </a:p>
          <a:p>
            <a:pPr>
              <a:buFont typeface="Wingdings 2" pitchFamily="18" charset="2"/>
              <a:buNone/>
            </a:pPr>
            <a:r>
              <a:rPr lang="en-US" sz="2800" smtClean="0"/>
              <a:t>Jika ada 2 populasi,dgn µ dan </a:t>
            </a:r>
            <a:r>
              <a:rPr lang="el-GR" sz="2800" smtClean="0"/>
              <a:t>σ</a:t>
            </a:r>
            <a:r>
              <a:rPr lang="en-US" sz="2800" smtClean="0"/>
              <a:t> diambil sampel n,rumus:</a:t>
            </a:r>
            <a:r>
              <a:rPr lang="en-US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µ‹     -    ₂›  = µ₁ - µ₂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σ(	 -    ₂) = √ (         +        )  ditransformasikan</a:t>
            </a:r>
            <a:endParaRPr lang="en-US" sz="2400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Z =   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l-GR" sz="2400" smtClean="0"/>
              <a:t>σ</a:t>
            </a:r>
            <a:r>
              <a:rPr lang="en-US" sz="2400" smtClean="0"/>
              <a:t>=standar deviasi</a:t>
            </a:r>
          </a:p>
          <a:p>
            <a:pPr>
              <a:buFont typeface="Wingdings 2" pitchFamily="18" charset="2"/>
              <a:buNone/>
            </a:pPr>
            <a:r>
              <a:rPr lang="en-US" sz="2400" smtClean="0"/>
              <a:t>µ=rata-rata</a:t>
            </a:r>
          </a:p>
          <a:p>
            <a:pPr>
              <a:buFont typeface="Wingdings 2" pitchFamily="18" charset="2"/>
              <a:buNone/>
            </a:pPr>
            <a:r>
              <a:rPr lang="en-US" sz="2400" smtClean="0"/>
              <a:t>n=sampel</a:t>
            </a:r>
          </a:p>
          <a:p>
            <a:pPr>
              <a:buFont typeface="Wingdings 2" pitchFamily="18" charset="2"/>
              <a:buNone/>
            </a:pPr>
            <a:r>
              <a:rPr lang="en-US" sz="2400" smtClean="0"/>
              <a:t>X=variabel populasi</a:t>
            </a:r>
          </a:p>
          <a:p>
            <a:pPr>
              <a:buFont typeface="Wingdings 2" pitchFamily="18" charset="2"/>
              <a:buNone/>
            </a:pPr>
            <a:endParaRPr lang="en-US" sz="2400" smtClean="0"/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573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5734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2200" y="19050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5735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1892300"/>
            <a:ext cx="3381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57353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063" y="2438400"/>
            <a:ext cx="342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57355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8463" y="2438400"/>
            <a:ext cx="33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57357" name="Picture 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286000"/>
            <a:ext cx="5381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57359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2860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57361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200400"/>
            <a:ext cx="236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2" name="Rectangle 3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285750" algn="l"/>
                <a:tab pos="342900" algn="l"/>
              </a:tabLst>
            </a:pPr>
            <a:r>
              <a:rPr lang="en-U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r>
              <a:rPr lang="en-US" smtClean="0"/>
              <a:t>Contoh : Rata-rata tinggi mahasiswa laki-laki 163 cm simpangan bakunya 5.2 cm, sedangkan tinggi mahasiswa perempuan rata-rata 152 cm dan simpangan bakunya 4.9 cm. dari kedua klpk diambil sampel acak secara independen berukuran sama sejumlah 140 orang. Berapa peluang rata-rata tinggi mahasiswa laki-laki paling sedikit 10 cm lebihnya dari rata-rata tinggi mahasiswa perempuan.</a:t>
            </a:r>
          </a:p>
          <a:p>
            <a:endParaRPr lang="en-US" smtClean="0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Penyelesaian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Ditanya peluang  paling sedikit 10 cm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µ₁=163 cm     µ₂=152 cm  </a:t>
            </a:r>
            <a:r>
              <a:rPr lang="el-GR" smtClean="0"/>
              <a:t>σ</a:t>
            </a:r>
            <a:r>
              <a:rPr lang="en-US" smtClean="0"/>
              <a:t>₁= 5.2 cm </a:t>
            </a:r>
            <a:r>
              <a:rPr lang="el-GR" smtClean="0"/>
              <a:t>σ</a:t>
            </a:r>
            <a:r>
              <a:rPr lang="en-US" smtClean="0"/>
              <a:t>₂=4.9 cm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n₁= n₂ =140 maka µx₁-x₂ = (163-152)cm = 11 cm</a:t>
            </a:r>
          </a:p>
          <a:p>
            <a:pPr>
              <a:buFont typeface="Wingdings 2" pitchFamily="18" charset="2"/>
              <a:buNone/>
            </a:pPr>
            <a:r>
              <a:rPr lang="el-GR" smtClean="0"/>
              <a:t>σ</a:t>
            </a:r>
            <a:r>
              <a:rPr lang="en-US" smtClean="0"/>
              <a:t>x₁-x₂  =   </a:t>
            </a:r>
            <a:r>
              <a:rPr lang="en-US" u="sng" smtClean="0"/>
              <a:t>(5.2 x 5.2)</a:t>
            </a:r>
            <a:r>
              <a:rPr lang="en-US" smtClean="0"/>
              <a:t> + </a:t>
            </a:r>
            <a:r>
              <a:rPr lang="en-US" u="sng" smtClean="0"/>
              <a:t>(4.9 x 4.9)</a:t>
            </a:r>
            <a:r>
              <a:rPr lang="en-US" smtClean="0"/>
              <a:t> = 0.6083 cm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          140             140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Z = </a:t>
            </a:r>
            <a:r>
              <a:rPr lang="en-US" u="sng" smtClean="0"/>
              <a:t>10 –11</a:t>
            </a:r>
            <a:r>
              <a:rPr lang="en-US" smtClean="0"/>
              <a:t> = -1.66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0.6083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Luas daerah normal baku = 0.5 + 0.4515 =0.9515          Peluang = 0.9515. </a:t>
            </a:r>
          </a:p>
          <a:p>
            <a:endParaRPr lang="en-US" smtClean="0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r>
              <a:rPr lang="en-US" smtClean="0"/>
              <a:t>DISTRIBUSI SELISIH PROPORSI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Bila ada 2 populasi binom dgn proporsi, untuk mencari selisih proporsinya dipakai rumus :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= p1 – p2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 = √(p1q1 /n1) – (p2q2 /n2)</a:t>
            </a:r>
          </a:p>
          <a:p>
            <a:pPr>
              <a:buFont typeface="Wingdings 2" pitchFamily="18" charset="2"/>
              <a:buNone/>
            </a:pPr>
            <a:r>
              <a:rPr lang="en-US" sz="2800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en-US" sz="2800" smtClean="0"/>
              <a:t>Pendekatan pada distribusi normal :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Z  =     ₁     ₂                         </a:t>
            </a:r>
            <a:r>
              <a:rPr lang="en-US" sz="2400" smtClean="0"/>
              <a:t> µ= rata-rata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			     </a:t>
            </a:r>
            <a:r>
              <a:rPr lang="el-GR" sz="2400" smtClean="0"/>
              <a:t>σ</a:t>
            </a:r>
            <a:r>
              <a:rPr lang="en-US" sz="2400" smtClean="0"/>
              <a:t>=standar deviasi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			     </a:t>
            </a:r>
            <a:r>
              <a:rPr lang="en-US" sz="2400" smtClean="0"/>
              <a:t>p=proporsi</a:t>
            </a:r>
          </a:p>
          <a:p>
            <a:pPr>
              <a:buFont typeface="Wingdings 2" pitchFamily="18" charset="2"/>
              <a:buNone/>
            </a:pPr>
            <a:r>
              <a:rPr lang="en-US" sz="2400" smtClean="0"/>
              <a:t>  </a:t>
            </a:r>
            <a:r>
              <a:rPr lang="en-US" smtClean="0"/>
              <a:t>                                           </a:t>
            </a:r>
            <a:r>
              <a:rPr lang="en-US" sz="2400" smtClean="0"/>
              <a:t>q= 1- proporsi</a:t>
            </a:r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60420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71450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60422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143125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60424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929063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proporsi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   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diare</a:t>
            </a:r>
            <a:r>
              <a:rPr lang="en-US" dirty="0" smtClean="0"/>
              <a:t> </a:t>
            </a:r>
            <a:r>
              <a:rPr lang="en-US" dirty="0" err="1" smtClean="0"/>
              <a:t>didaerah</a:t>
            </a:r>
            <a:r>
              <a:rPr lang="en-US" dirty="0" smtClean="0"/>
              <a:t> A </a:t>
            </a:r>
            <a:r>
              <a:rPr lang="en-US" dirty="0" err="1" smtClean="0"/>
              <a:t>sebesar</a:t>
            </a:r>
            <a:r>
              <a:rPr lang="en-US" dirty="0" smtClean="0"/>
              <a:t> 5%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didaerah</a:t>
            </a:r>
            <a:r>
              <a:rPr lang="en-US" dirty="0" smtClean="0"/>
              <a:t> B </a:t>
            </a:r>
            <a:r>
              <a:rPr lang="en-US" dirty="0" err="1" smtClean="0"/>
              <a:t>sebesar</a:t>
            </a:r>
            <a:r>
              <a:rPr lang="en-US" dirty="0" smtClean="0"/>
              <a:t> 4,5%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independen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100 </a:t>
            </a:r>
            <a:r>
              <a:rPr lang="en-US" dirty="0" err="1" smtClean="0"/>
              <a:t>orang</a:t>
            </a:r>
            <a:r>
              <a:rPr lang="en-US" dirty="0" smtClean="0"/>
              <a:t>.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A </a:t>
            </a:r>
            <a:r>
              <a:rPr lang="en-US" dirty="0" err="1" smtClean="0"/>
              <a:t>dan</a:t>
            </a:r>
            <a:r>
              <a:rPr lang="en-US" dirty="0" smtClean="0"/>
              <a:t> B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paling </a:t>
            </a:r>
            <a:r>
              <a:rPr lang="en-US" dirty="0" err="1" smtClean="0"/>
              <a:t>banyak</a:t>
            </a:r>
            <a:r>
              <a:rPr lang="en-US" dirty="0" smtClean="0"/>
              <a:t> 0.7%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  <a:ln>
            <a:solidFill>
              <a:schemeClr val="accent1"/>
            </a:solidFill>
          </a:ln>
        </p:spPr>
        <p:txBody>
          <a:bodyPr/>
          <a:lstStyle/>
          <a:p>
            <a:pPr lvl="1">
              <a:buFont typeface="Wingdings 2" pitchFamily="18" charset="2"/>
              <a:buNone/>
            </a:pPr>
            <a:r>
              <a:rPr lang="en-US" smtClean="0"/>
              <a:t>Penyelesaian :</a:t>
            </a:r>
          </a:p>
          <a:p>
            <a:pPr lvl="1">
              <a:buFont typeface="Wingdings 2" pitchFamily="18" charset="2"/>
              <a:buNone/>
            </a:pPr>
            <a:endParaRPr lang="en-US" smtClean="0"/>
          </a:p>
          <a:p>
            <a:pPr lvl="1">
              <a:buFont typeface="Wingdings 2" pitchFamily="18" charset="2"/>
              <a:buNone/>
            </a:pPr>
            <a:r>
              <a:rPr lang="en-US" smtClean="0"/>
              <a:t>p₁ = 0.05     p₂ = 0.045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q₁ = 0.950    q₂ = 0.955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Dit probabilitas perbedaan A dan B paling banyak 0.7%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µp₁ -p₂ = 0.05 – 0.045 = 0.005</a:t>
            </a:r>
          </a:p>
          <a:p>
            <a:pPr lvl="1">
              <a:buFont typeface="Wingdings 2" pitchFamily="18" charset="2"/>
              <a:buNone/>
            </a:pPr>
            <a:r>
              <a:rPr lang="el-GR" smtClean="0"/>
              <a:t>σ</a:t>
            </a:r>
            <a:r>
              <a:rPr lang="en-US" smtClean="0"/>
              <a:t>p₁-p₂=    </a:t>
            </a:r>
            <a:r>
              <a:rPr lang="en-US" u="sng" smtClean="0"/>
              <a:t>0.05 x 0.95</a:t>
            </a:r>
            <a:r>
              <a:rPr lang="en-US" smtClean="0"/>
              <a:t>  + </a:t>
            </a:r>
            <a:r>
              <a:rPr lang="en-US" u="sng" smtClean="0"/>
              <a:t>0.045 x 0.955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                        100                     100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		    = 0.03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Z = </a:t>
            </a:r>
            <a:r>
              <a:rPr lang="en-US" u="sng" smtClean="0"/>
              <a:t>-0.007 – 0.005</a:t>
            </a:r>
            <a:r>
              <a:rPr lang="en-US" smtClean="0"/>
              <a:t> = 0.07     ------- 0.0279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                 0.03                                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Probabilitas = 0.5 + 0.0279 = 0.5279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1638300" y="3314700"/>
            <a:ext cx="533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5000" y="3124200"/>
            <a:ext cx="2743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: 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imunisasi</a:t>
            </a:r>
            <a:r>
              <a:rPr lang="en-US" dirty="0" smtClean="0"/>
              <a:t> polio </a:t>
            </a:r>
            <a:r>
              <a:rPr lang="en-US" dirty="0" err="1" smtClean="0"/>
              <a:t>adalah</a:t>
            </a:r>
            <a:r>
              <a:rPr lang="en-US" dirty="0" smtClean="0"/>
              <a:t> 0,2 (p).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Puskesmas</a:t>
            </a:r>
            <a:r>
              <a:rPr lang="en-US" dirty="0" smtClean="0"/>
              <a:t> "X" </a:t>
            </a:r>
            <a:r>
              <a:rPr lang="en-US" dirty="0" err="1" smtClean="0"/>
              <a:t>ada</a:t>
            </a:r>
            <a:r>
              <a:rPr lang="en-US" dirty="0" smtClean="0"/>
              <a:t> 4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. </a:t>
            </a:r>
            <a:r>
              <a:rPr lang="en-US" dirty="0" err="1" smtClean="0"/>
              <a:t>Hitunglah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2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imunisasi</a:t>
            </a:r>
            <a:r>
              <a:rPr lang="en-US" dirty="0" smtClean="0"/>
              <a:t> polio. </a:t>
            </a:r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binomial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(r=2, n=4, p=0,2 q= 0,8</a:t>
            </a:r>
            <a:r>
              <a:rPr lang="en-US" dirty="0" smtClean="0"/>
              <a:t>)</a:t>
            </a:r>
            <a:endParaRPr lang="id-ID" dirty="0" smtClean="0"/>
          </a:p>
          <a:p>
            <a:endParaRPr lang="id-ID" dirty="0" smtClean="0"/>
          </a:p>
          <a:p>
            <a:r>
              <a:rPr lang="en-US" dirty="0" err="1" smtClean="0"/>
              <a:t>Penyelesaian</a:t>
            </a:r>
            <a:r>
              <a:rPr lang="en-US" dirty="0" smtClean="0"/>
              <a:t> :  </a:t>
            </a:r>
            <a:r>
              <a:rPr lang="en-US" dirty="0" err="1" smtClean="0"/>
              <a:t>Katakanlah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A,B,C,D.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diimunisasi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A&amp;B, A&amp;C, A&amp;D, B&amp;C, B&amp;D, C&amp;D. 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4" name="Content Placeholder 3" descr="foto keluarga 14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89100" y="2249488"/>
            <a:ext cx="5765800" cy="432435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Rumus</a:t>
            </a:r>
            <a:r>
              <a:rPr lang="en-US" dirty="0" smtClean="0"/>
              <a:t> :  </a:t>
            </a:r>
            <a:r>
              <a:rPr lang="en-US" baseline="-25000" dirty="0" err="1" smtClean="0"/>
              <a:t>n</a:t>
            </a:r>
            <a:r>
              <a:rPr lang="en-US" dirty="0" err="1" smtClean="0"/>
              <a:t>P</a:t>
            </a:r>
            <a:r>
              <a:rPr lang="en-US" baseline="-25000" dirty="0" err="1" smtClean="0"/>
              <a:t>r</a:t>
            </a:r>
            <a:r>
              <a:rPr lang="en-US" dirty="0" smtClean="0"/>
              <a:t> =         n!           P</a:t>
            </a:r>
            <a:r>
              <a:rPr lang="en-US" baseline="30000" dirty="0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q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-r</a:t>
            </a:r>
            <a:endParaRPr lang="id-ID" dirty="0" smtClean="0"/>
          </a:p>
          <a:p>
            <a:r>
              <a:rPr lang="en-US" dirty="0" smtClean="0"/>
              <a:t>                              r! (n-r)!</a:t>
            </a:r>
            <a:endParaRPr lang="id-ID" dirty="0" smtClean="0"/>
          </a:p>
          <a:p>
            <a:r>
              <a:rPr lang="en-US" dirty="0" smtClean="0"/>
              <a:t>                       =       4!            (0,2)</a:t>
            </a:r>
            <a:r>
              <a:rPr lang="en-US" baseline="30000" dirty="0" smtClean="0"/>
              <a:t>2</a:t>
            </a:r>
            <a:r>
              <a:rPr lang="en-US" dirty="0" smtClean="0"/>
              <a:t> (0,8)</a:t>
            </a:r>
            <a:r>
              <a:rPr lang="en-US" baseline="30000" dirty="0" smtClean="0"/>
              <a:t>2</a:t>
            </a:r>
            <a:endParaRPr lang="id-ID" dirty="0" smtClean="0"/>
          </a:p>
          <a:p>
            <a:r>
              <a:rPr lang="en-US" dirty="0" smtClean="0"/>
              <a:t>                              2! (4-2)!</a:t>
            </a:r>
            <a:endParaRPr lang="id-ID" dirty="0" smtClean="0"/>
          </a:p>
          <a:p>
            <a:r>
              <a:rPr lang="en-US" dirty="0" smtClean="0"/>
              <a:t>                      = 0,154</a:t>
            </a:r>
            <a:endParaRPr lang="id-ID" dirty="0" smtClean="0"/>
          </a:p>
          <a:p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86116" y="2786058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1113</TotalTime>
  <Words>2490</Words>
  <Application>Microsoft Office PowerPoint</Application>
  <PresentationFormat>On-screen Show (4:3)</PresentationFormat>
  <Paragraphs>505</Paragraphs>
  <Slides>80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Comic Sans MS</vt:lpstr>
      <vt:lpstr>Arial</vt:lpstr>
      <vt:lpstr>Calibri</vt:lpstr>
      <vt:lpstr>Constantia</vt:lpstr>
      <vt:lpstr>Wingdings 2</vt:lpstr>
      <vt:lpstr>Wingdings</vt:lpstr>
      <vt:lpstr>Times New Roman</vt:lpstr>
      <vt:lpstr>Urban</vt:lpstr>
      <vt:lpstr>DISTRIBUSI PROBABILITAS,DISTRIBUSI NORMAL &amp; DISTRIBUSI SAMPLING</vt:lpstr>
      <vt:lpstr>DISTRIBUSI PROPABILITAS</vt:lpstr>
      <vt:lpstr>Dasar penyusunan distribusi propabilitas</vt:lpstr>
      <vt:lpstr>Slide 4</vt:lpstr>
      <vt:lpstr>Distribusi binomial</vt:lpstr>
      <vt:lpstr>Slide 6</vt:lpstr>
      <vt:lpstr>CIRI-CIRI DISTRIBUSI BINOMIAL</vt:lpstr>
      <vt:lpstr>Slide 8</vt:lpstr>
      <vt:lpstr>Slide 9</vt:lpstr>
      <vt:lpstr>Slide 10</vt:lpstr>
      <vt:lpstr>DISTRIBUSI MULTINOMIAL</vt:lpstr>
      <vt:lpstr>Contoh soal:</vt:lpstr>
      <vt:lpstr>Penyelesaian soal</vt:lpstr>
      <vt:lpstr>DISTRIBUSI POISON</vt:lpstr>
      <vt:lpstr>Slide 15</vt:lpstr>
      <vt:lpstr>Slide 16</vt:lpstr>
      <vt:lpstr>Slide 17</vt:lpstr>
      <vt:lpstr>Pendekatan distribusi binomial ke distribusi poison</vt:lpstr>
      <vt:lpstr>Slide 19</vt:lpstr>
      <vt:lpstr>Distribusi hipergeometris</vt:lpstr>
      <vt:lpstr>Slide 21</vt:lpstr>
      <vt:lpstr>DISTRIBUSI PASCAL</vt:lpstr>
      <vt:lpstr>Slide 23</vt:lpstr>
      <vt:lpstr> DISTRIBUSI NORMAL  </vt:lpstr>
      <vt:lpstr>DISTRIBUSI NORMAL MEMEGANG PERANAN PENTING DALAM STATISTIK</vt:lpstr>
      <vt:lpstr>CIRI-CIRI DISTRIBUSI NORMAL</vt:lpstr>
      <vt:lpstr>CIRI-CIRI DISTRIBUSI NORMAL</vt:lpstr>
      <vt:lpstr>Slide 28</vt:lpstr>
      <vt:lpstr>Slide 29</vt:lpstr>
      <vt:lpstr>DISTRIBUSI NORMAL STANDAR</vt:lpstr>
      <vt:lpstr>Y =     1    x e-½ (X - µ) ²       σ √2 π             σ</vt:lpstr>
      <vt:lpstr>Dengan rumus diatas :</vt:lpstr>
      <vt:lpstr>Slide 33</vt:lpstr>
      <vt:lpstr>Slide 34</vt:lpstr>
      <vt:lpstr>Slide 35</vt:lpstr>
      <vt:lpstr>2. Cara luas</vt:lpstr>
      <vt:lpstr>Slide 37</vt:lpstr>
      <vt:lpstr> “Kurva normal standar”</vt:lpstr>
      <vt:lpstr>Standar perlu karena variabel random distribusi normal mempunyai satuan yang berbeda-beda. Misalnya: cm, kg, tahun dll.</vt:lpstr>
      <vt:lpstr>Slide 40</vt:lpstr>
      <vt:lpstr>PENGGUNAAN TABEL DISTRIBUSI NORMAL</vt:lpstr>
      <vt:lpstr>PENGGUNAAN TABEL DISTRIBUSI NORMAL</vt:lpstr>
      <vt:lpstr>Slide 43</vt:lpstr>
      <vt:lpstr>Contoh penggunaan tabel distri busi normal:</vt:lpstr>
      <vt:lpstr>Aplikasi distribusi normal</vt:lpstr>
      <vt:lpstr>Distribusi Sampling</vt:lpstr>
      <vt:lpstr>Slide 47</vt:lpstr>
      <vt:lpstr>Slide 48</vt:lpstr>
      <vt:lpstr>Sifat distribusi Sampling</vt:lpstr>
      <vt:lpstr>Slide 50</vt:lpstr>
      <vt:lpstr>Slide 51</vt:lpstr>
      <vt:lpstr>Slide 52</vt:lpstr>
      <vt:lpstr>Contoh soal </vt:lpstr>
      <vt:lpstr>Slide 54</vt:lpstr>
      <vt:lpstr>Slide 55</vt:lpstr>
      <vt:lpstr>Slide 56</vt:lpstr>
      <vt:lpstr>Distribusi rata-rata</vt:lpstr>
      <vt:lpstr>Slide 58</vt:lpstr>
      <vt:lpstr>Slide 59</vt:lpstr>
      <vt:lpstr>Dalil Limit Pusat (central limit theorem</vt:lpstr>
      <vt:lpstr>Slide 61</vt:lpstr>
      <vt:lpstr>DISTRIBUSI PROPORSI</vt:lpstr>
      <vt:lpstr>Slide 63</vt:lpstr>
      <vt:lpstr>Slide 64</vt:lpstr>
      <vt:lpstr>Slide 65</vt:lpstr>
      <vt:lpstr>Slide 66</vt:lpstr>
      <vt:lpstr>Slide 67</vt:lpstr>
      <vt:lpstr>DISTRIBUSI SIMPANGAN BAKU</vt:lpstr>
      <vt:lpstr>Slide 69</vt:lpstr>
      <vt:lpstr>Slide 70</vt:lpstr>
      <vt:lpstr>Slide 71</vt:lpstr>
      <vt:lpstr>Slide 72</vt:lpstr>
      <vt:lpstr>DISTRIBUSI MEDIAN</vt:lpstr>
      <vt:lpstr>Slide 74</vt:lpstr>
      <vt:lpstr>Slide 75</vt:lpstr>
      <vt:lpstr>Slide 76</vt:lpstr>
      <vt:lpstr>Slide 77</vt:lpstr>
      <vt:lpstr>Contoh soal distribusi selisih proporsi</vt:lpstr>
      <vt:lpstr>Slide 79</vt:lpstr>
      <vt:lpstr>Jika dimasukkan dalam kurva akan terbentuk kurva seperti berikut 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</dc:creator>
  <cp:lastModifiedBy>user</cp:lastModifiedBy>
  <cp:revision>77</cp:revision>
  <dcterms:created xsi:type="dcterms:W3CDTF">2008-10-12T23:09:58Z</dcterms:created>
  <dcterms:modified xsi:type="dcterms:W3CDTF">2011-10-09T13:00:22Z</dcterms:modified>
</cp:coreProperties>
</file>