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1" r:id="rId5"/>
    <p:sldId id="266" r:id="rId6"/>
    <p:sldId id="264" r:id="rId7"/>
    <p:sldId id="265" r:id="rId8"/>
    <p:sldId id="257" r:id="rId9"/>
    <p:sldId id="262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84659" autoAdjust="0"/>
  </p:normalViewPr>
  <p:slideViewPr>
    <p:cSldViewPr snapToGrid="0">
      <p:cViewPr varScale="1">
        <p:scale>
          <a:sx n="72" d="100"/>
          <a:sy n="72" d="100"/>
        </p:scale>
        <p:origin x="-11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DEC9A-7F21-4E93-8D6B-93A87577A150}" type="datetimeFigureOut">
              <a:rPr lang="en-US" smtClean="0"/>
              <a:t>3/18/15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52639-FCE9-47E3-A353-8210C325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7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Deletion of </a:t>
            </a:r>
            <a:r>
              <a:rPr lang="en-US" dirty="0" err="1" smtClean="0"/>
              <a:t>endogeneous</a:t>
            </a:r>
            <a:r>
              <a:rPr lang="en-US" dirty="0" smtClean="0"/>
              <a:t> </a:t>
            </a:r>
            <a:r>
              <a:rPr lang="en-US" dirty="0" err="1" smtClean="0"/>
              <a:t>csgA</a:t>
            </a:r>
            <a:endParaRPr lang="en-US" dirty="0" smtClean="0"/>
          </a:p>
          <a:p>
            <a:r>
              <a:rPr lang="en-US" dirty="0" smtClean="0"/>
              <a:t>Insertion of inducer-responsive </a:t>
            </a:r>
            <a:r>
              <a:rPr lang="en-US" dirty="0" err="1" smtClean="0"/>
              <a:t>bioregulated</a:t>
            </a:r>
            <a:r>
              <a:rPr lang="en-US" dirty="0" smtClean="0"/>
              <a:t> </a:t>
            </a:r>
            <a:r>
              <a:rPr lang="en-US" dirty="0" err="1" smtClean="0"/>
              <a:t>CsgA</a:t>
            </a:r>
            <a:r>
              <a:rPr lang="en-US" dirty="0" smtClean="0"/>
              <a:t> and </a:t>
            </a:r>
            <a:r>
              <a:rPr lang="en-US" dirty="0" err="1" smtClean="0"/>
              <a:t>CsgA</a:t>
            </a:r>
            <a:r>
              <a:rPr lang="en-US" baseline="-25000" dirty="0" err="1" smtClean="0"/>
              <a:t>His</a:t>
            </a:r>
            <a:r>
              <a:rPr lang="en-US" baseline="-25000" dirty="0" smtClean="0"/>
              <a:t> </a:t>
            </a:r>
            <a:r>
              <a:rPr lang="en-US" dirty="0" smtClean="0"/>
              <a:t>protein</a:t>
            </a:r>
          </a:p>
          <a:p>
            <a:r>
              <a:rPr lang="en-US" dirty="0" smtClean="0"/>
              <a:t>Exhibit tight regulation of </a:t>
            </a:r>
            <a:r>
              <a:rPr lang="en-US" i="1" dirty="0" err="1" smtClean="0"/>
              <a:t>csg</a:t>
            </a:r>
            <a:r>
              <a:rPr lang="en-US" dirty="0" err="1" smtClean="0"/>
              <a:t>A</a:t>
            </a:r>
            <a:r>
              <a:rPr lang="en-US" baseline="-25000" dirty="0" err="1" smtClean="0"/>
              <a:t>His</a:t>
            </a:r>
            <a:r>
              <a:rPr lang="en-US" baseline="-25000" dirty="0" smtClean="0"/>
              <a:t> </a:t>
            </a:r>
            <a:r>
              <a:rPr lang="en-US" dirty="0" smtClean="0"/>
              <a:t>gene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2639-FCE9-47E3-A353-8210C325E0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Longer time corresponds</a:t>
            </a:r>
            <a:r>
              <a:rPr lang="en-US" baseline="0" dirty="0" smtClean="0"/>
              <a:t> to more of each type and longer blocks of that type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Amplitude corresponds to number of each type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Basically to show operational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2639-FCE9-47E3-A353-8210C325E0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6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9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0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5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D2F2-DD1C-4AA6-8815-66381B627DB4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F4E6-7BDF-4544-B516-AD8B72A7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9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21617"/>
            <a:ext cx="12191999" cy="1376363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/>
              <a:t>Engineering Living Functional Material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Allen Y. Chen, Chao </a:t>
            </a:r>
            <a:r>
              <a:rPr lang="en-US" sz="3600" dirty="0" err="1" smtClean="0"/>
              <a:t>Zhong</a:t>
            </a:r>
            <a:r>
              <a:rPr lang="en-US" sz="3600" dirty="0" smtClean="0"/>
              <a:t>, Timothy K. Lu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16990"/>
            <a:ext cx="9144000" cy="904419"/>
          </a:xfrm>
        </p:spPr>
        <p:txBody>
          <a:bodyPr anchor="ctr"/>
          <a:lstStyle/>
          <a:p>
            <a:r>
              <a:rPr lang="en-US" dirty="0" smtClean="0"/>
              <a:t>Presented by Gabriela Garcia</a:t>
            </a:r>
          </a:p>
          <a:p>
            <a:r>
              <a:rPr lang="en-US" dirty="0" smtClean="0"/>
              <a:t>March 18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2630657"/>
            <a:ext cx="12191999" cy="2053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dirty="0" smtClean="0"/>
              <a:t>Synthesis and patterning of tunable </a:t>
            </a:r>
            <a:r>
              <a:rPr lang="en-US" sz="5500" b="1" dirty="0" err="1" smtClean="0"/>
              <a:t>multiscale</a:t>
            </a:r>
            <a:r>
              <a:rPr lang="en-US" sz="5500" b="1" dirty="0" smtClean="0"/>
              <a:t> materials with engineered cells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300" dirty="0" smtClean="0"/>
              <a:t>Allen Y. Chen, Chao </a:t>
            </a:r>
            <a:r>
              <a:rPr lang="en-US" sz="3300" dirty="0" err="1" smtClean="0"/>
              <a:t>Zhong</a:t>
            </a:r>
            <a:r>
              <a:rPr lang="en-US" sz="3300" dirty="0" smtClean="0"/>
              <a:t>, Timothy K. Lu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98106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systems have attractive foundational properties for improving of materials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413939"/>
              </p:ext>
            </p:extLst>
          </p:nvPr>
        </p:nvGraphicFramePr>
        <p:xfrm>
          <a:off x="976048" y="1963952"/>
          <a:ext cx="10058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467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Responsive</a:t>
                      </a:r>
                      <a:r>
                        <a:rPr lang="en-US" sz="2400" baseline="0" dirty="0" smtClean="0"/>
                        <a:t> to environment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Interfaces</a:t>
                      </a:r>
                      <a:r>
                        <a:rPr lang="en-US" sz="2400" baseline="0" dirty="0" smtClean="0"/>
                        <a:t> with inorganics</a:t>
                      </a:r>
                      <a:endParaRPr lang="en-US" sz="2400" dirty="0"/>
                    </a:p>
                  </a:txBody>
                  <a:tcPr/>
                </a:tc>
              </a:tr>
              <a:tr h="16357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Sense</a:t>
                      </a:r>
                      <a:r>
                        <a:rPr lang="en-US" sz="2400" baseline="0" dirty="0" smtClean="0"/>
                        <a:t> damage &amp; self heal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Can lead to ‘smart’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Multifunctional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Introduce non biological properties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1277"/>
              </p:ext>
            </p:extLst>
          </p:nvPr>
        </p:nvGraphicFramePr>
        <p:xfrm>
          <a:off x="976045" y="4088320"/>
          <a:ext cx="10058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467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Evolvable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Self-organizing</a:t>
                      </a:r>
                      <a:endParaRPr lang="en-US" sz="2400" dirty="0"/>
                    </a:p>
                  </a:txBody>
                  <a:tcPr/>
                </a:tc>
              </a:tr>
              <a:tr h="16357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Acted upon by</a:t>
                      </a:r>
                      <a:r>
                        <a:rPr lang="en-US" sz="2400" baseline="0" dirty="0" smtClean="0"/>
                        <a:t> selective pressure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Adapted to optimize for material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Material hierarchies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Could</a:t>
                      </a:r>
                      <a:r>
                        <a:rPr lang="en-US" sz="2400" baseline="0" dirty="0" smtClean="0"/>
                        <a:t> translate to autonomous assembly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24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synthetic and living components would add novel functionality to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846"/>
            <a:ext cx="6047630" cy="4351338"/>
          </a:xfrm>
        </p:spPr>
        <p:txBody>
          <a:bodyPr/>
          <a:lstStyle/>
          <a:p>
            <a:r>
              <a:rPr lang="en-US" dirty="0" smtClean="0"/>
              <a:t>Sense-and-response systems are attractive for use in material science</a:t>
            </a:r>
          </a:p>
          <a:p>
            <a:r>
              <a:rPr lang="en-US" dirty="0" smtClean="0"/>
              <a:t>Can allow for self-healing materials, materials which remodel based on external signals, etc.</a:t>
            </a:r>
          </a:p>
          <a:p>
            <a:r>
              <a:rPr lang="en-US" dirty="0" smtClean="0"/>
              <a:t>Proof of concept showed the assembly of a conductive biofilm from a biological system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957390" y="2117552"/>
            <a:ext cx="4396410" cy="3632546"/>
            <a:chOff x="6460646" y="2115002"/>
            <a:chExt cx="3179969" cy="2627458"/>
          </a:xfrm>
        </p:grpSpPr>
        <p:pic>
          <p:nvPicPr>
            <p:cNvPr id="6" name="Picture 3" descr="Environmentally switchable conductive biofilms and cell-based synthesis of curli-templated nanowires and nanorods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1" r="60698" b="45377"/>
            <a:stretch/>
          </p:blipFill>
          <p:spPr bwMode="auto">
            <a:xfrm>
              <a:off x="6460646" y="2115002"/>
              <a:ext cx="3179968" cy="2627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970579" y="2115002"/>
              <a:ext cx="670036" cy="580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57389" y="5565432"/>
            <a:ext cx="3213826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2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Allen</a:t>
            </a:r>
            <a:r>
              <a:rPr kumimoji="0" lang="es-ES_tradnl" altLang="es-ES_tradnl" sz="1200" b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 Y. Chen; </a:t>
            </a:r>
            <a:r>
              <a:rPr kumimoji="0" lang="es-ES_tradnl" altLang="es-ES_tradnl" sz="12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Nature</a:t>
            </a:r>
            <a:r>
              <a:rPr kumimoji="0" lang="es-ES_tradnl" altLang="es-ES_tradnl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s-ES_tradnl" altLang="es-ES_tradnl" sz="12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Materials</a:t>
            </a: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 </a:t>
            </a:r>
            <a:r>
              <a:rPr kumimoji="0" lang="es-ES_tradnl" altLang="es-ES_tradnl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13</a:t>
            </a: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, 515–523</a:t>
            </a:r>
            <a:r>
              <a:rPr kumimoji="0" lang="es-ES_tradnl" altLang="es-ES_tradnl" sz="12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s-ES_tradnl" altLang="es-ES_tradnl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(2014)</a:t>
            </a:r>
          </a:p>
        </p:txBody>
      </p:sp>
    </p:spTree>
    <p:extLst>
      <p:ext uri="{BB962C8B-B14F-4D97-AF65-F5344CB8AC3E}">
        <p14:creationId xmlns:p14="http://schemas.microsoft.com/office/powerpoint/2010/main" val="351312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nducible production of engineered curli fibrils and biofilm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31395" r="69226" b="48634"/>
          <a:stretch/>
        </p:blipFill>
        <p:spPr bwMode="auto">
          <a:xfrm>
            <a:off x="6832374" y="4752016"/>
            <a:ext cx="3490698" cy="201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strains of </a:t>
            </a:r>
            <a:r>
              <a:rPr lang="en-US" i="1" dirty="0" smtClean="0"/>
              <a:t>E. coli </a:t>
            </a:r>
            <a:r>
              <a:rPr lang="en-US" dirty="0" smtClean="0"/>
              <a:t>were engineered to make a cellular consortia for materials patterning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13"/>
            <a:ext cx="5093041" cy="4351338"/>
          </a:xfrm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Δ</a:t>
            </a:r>
            <a:r>
              <a:rPr lang="en-US" i="1" dirty="0" err="1" smtClean="0"/>
              <a:t>csgA</a:t>
            </a:r>
            <a:r>
              <a:rPr lang="en-US" i="1" dirty="0" smtClean="0"/>
              <a:t> </a:t>
            </a:r>
            <a:r>
              <a:rPr lang="en-US" dirty="0" smtClean="0"/>
              <a:t>strains were modified for modulation of </a:t>
            </a:r>
            <a:r>
              <a:rPr lang="en-US" dirty="0" err="1" smtClean="0"/>
              <a:t>CsgA</a:t>
            </a:r>
            <a:r>
              <a:rPr lang="en-US" dirty="0" smtClean="0"/>
              <a:t> expression</a:t>
            </a:r>
          </a:p>
          <a:p>
            <a:r>
              <a:rPr lang="en-US" dirty="0" err="1" smtClean="0"/>
              <a:t>CsgA</a:t>
            </a:r>
            <a:r>
              <a:rPr lang="en-US" dirty="0" smtClean="0"/>
              <a:t> and </a:t>
            </a:r>
            <a:r>
              <a:rPr lang="en-US" dirty="0" err="1" smtClean="0"/>
              <a:t>CsgA</a:t>
            </a:r>
            <a:r>
              <a:rPr lang="en-US" baseline="-25000" dirty="0" err="1" smtClean="0"/>
              <a:t>His</a:t>
            </a:r>
            <a:r>
              <a:rPr lang="en-US" baseline="-25000" dirty="0" smtClean="0"/>
              <a:t> </a:t>
            </a:r>
            <a:r>
              <a:rPr lang="en-US" dirty="0" smtClean="0"/>
              <a:t>were used to allow for functionalization</a:t>
            </a:r>
            <a:endParaRPr lang="en-US" baseline="-25000" dirty="0" smtClean="0"/>
          </a:p>
          <a:p>
            <a:r>
              <a:rPr lang="en-US" dirty="0" err="1" smtClean="0"/>
              <a:t>Anhydrotetracycline</a:t>
            </a:r>
            <a:r>
              <a:rPr lang="en-US" dirty="0" smtClean="0"/>
              <a:t> (</a:t>
            </a:r>
            <a:r>
              <a:rPr lang="en-US" dirty="0" err="1" smtClean="0"/>
              <a:t>aTc</a:t>
            </a:r>
            <a:r>
              <a:rPr lang="en-US" dirty="0" smtClean="0"/>
              <a:t>) and acyl-</a:t>
            </a:r>
            <a:r>
              <a:rPr lang="en-US" dirty="0" err="1" smtClean="0"/>
              <a:t>homoserine</a:t>
            </a:r>
            <a:r>
              <a:rPr lang="en-US" dirty="0" smtClean="0"/>
              <a:t> lactone (AHL) were used in </a:t>
            </a:r>
            <a:r>
              <a:rPr lang="en-US" dirty="0" err="1" smtClean="0"/>
              <a:t>riboregulation</a:t>
            </a:r>
            <a:endParaRPr lang="en-US" dirty="0" smtClean="0"/>
          </a:p>
          <a:p>
            <a:r>
              <a:rPr lang="en-US" dirty="0" smtClean="0"/>
              <a:t>Tight control of </a:t>
            </a:r>
            <a:r>
              <a:rPr lang="en-US" dirty="0" err="1" smtClean="0"/>
              <a:t>CsgA</a:t>
            </a:r>
            <a:r>
              <a:rPr lang="en-US" dirty="0" smtClean="0"/>
              <a:t> subunit production was demonstrated </a:t>
            </a:r>
            <a:endParaRPr lang="en-US" dirty="0"/>
          </a:p>
        </p:txBody>
      </p:sp>
      <p:pic>
        <p:nvPicPr>
          <p:cNvPr id="3074" name="Picture 2" descr="Inducible production of engineered curli fibrils and biofilm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70421" b="69591"/>
          <a:stretch/>
        </p:blipFill>
        <p:spPr bwMode="auto">
          <a:xfrm>
            <a:off x="6999837" y="1571418"/>
            <a:ext cx="3468680" cy="318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version of timing and amplitude of chemical inducer signals into material structure and composition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1" t="15328" r="37352" b="66509"/>
          <a:stretch/>
        </p:blipFill>
        <p:spPr bwMode="auto">
          <a:xfrm>
            <a:off x="6557067" y="4847430"/>
            <a:ext cx="1755666" cy="13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onversion of timing and amplitude of chemical inducer signals into material structure and composition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4" t="15328" r="25044" b="66509"/>
          <a:stretch/>
        </p:blipFill>
        <p:spPr bwMode="auto">
          <a:xfrm>
            <a:off x="8842712" y="4847431"/>
            <a:ext cx="1826582" cy="13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5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014.igem.org/wiki/images/1/14/CrRNA-taRNA_introduc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r="4319"/>
          <a:stretch/>
        </p:blipFill>
        <p:spPr bwMode="auto">
          <a:xfrm>
            <a:off x="2841929" y="1329276"/>
            <a:ext cx="6655241" cy="49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Stem-loop </a:t>
            </a:r>
            <a:r>
              <a:rPr lang="en-US" dirty="0" err="1"/>
              <a:t>r</a:t>
            </a:r>
            <a:r>
              <a:rPr lang="en-US" dirty="0" err="1" smtClean="0"/>
              <a:t>iboregulator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46774" y="3765746"/>
            <a:ext cx="2757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i="1" dirty="0" err="1"/>
              <a:t>cis</a:t>
            </a:r>
            <a:r>
              <a:rPr lang="es-ES_tradnl" sz="2400" dirty="0" err="1"/>
              <a:t>-repressed</a:t>
            </a:r>
            <a:r>
              <a:rPr lang="es-ES_tradnl" sz="2400" dirty="0"/>
              <a:t> </a:t>
            </a:r>
            <a:r>
              <a:rPr lang="es-ES_tradnl" sz="2400" dirty="0" err="1"/>
              <a:t>mRNA</a:t>
            </a:r>
            <a:r>
              <a:rPr lang="es-ES_tradnl" sz="2400" dirty="0"/>
              <a:t> 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6612" y="3765747"/>
            <a:ext cx="2746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i="1" dirty="0" err="1"/>
              <a:t>trans</a:t>
            </a:r>
            <a:r>
              <a:rPr lang="es-ES_tradnl" sz="2400" dirty="0" err="1"/>
              <a:t>-activating</a:t>
            </a:r>
            <a:r>
              <a:rPr lang="es-ES_tradnl" sz="2400" dirty="0"/>
              <a:t> RNA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1840065" y="4227412"/>
            <a:ext cx="911086" cy="5274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9497171" y="4227411"/>
            <a:ext cx="928314" cy="99659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0"/>
          </p:cNvCxnSpPr>
          <p:nvPr/>
        </p:nvCxnSpPr>
        <p:spPr>
          <a:xfrm flipH="1" flipV="1">
            <a:off x="9418363" y="2918129"/>
            <a:ext cx="1007122" cy="84761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3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Induction modulation was explored to obtain means for different patterning techniques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Timescale of Inducer Signal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Amplitude of </a:t>
            </a:r>
            <a:r>
              <a:rPr lang="en-US" dirty="0" smtClean="0"/>
              <a:t>Inducer </a:t>
            </a:r>
            <a:r>
              <a:rPr lang="en-US" dirty="0"/>
              <a:t>S</a:t>
            </a:r>
            <a:r>
              <a:rPr lang="en-US" dirty="0" smtClean="0"/>
              <a:t>ignal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82" r="50133" b="64712"/>
          <a:stretch/>
        </p:blipFill>
        <p:spPr>
          <a:xfrm>
            <a:off x="953586" y="2505074"/>
            <a:ext cx="5086135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139" t="-118" r="22468" b="64534"/>
          <a:stretch/>
        </p:blipFill>
        <p:spPr>
          <a:xfrm>
            <a:off x="7388155" y="2505487"/>
            <a:ext cx="2743200" cy="1823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2959" t="62644" r="50133"/>
          <a:stretch/>
        </p:blipFill>
        <p:spPr>
          <a:xfrm>
            <a:off x="2047081" y="4540192"/>
            <a:ext cx="2743200" cy="1877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2465" t="62997" r="175" b="118"/>
          <a:stretch/>
        </p:blipFill>
        <p:spPr>
          <a:xfrm>
            <a:off x="7385573" y="4567328"/>
            <a:ext cx="2743200" cy="1823293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5" b="79330"/>
          <a:stretch/>
        </p:blipFill>
        <p:spPr bwMode="auto">
          <a:xfrm>
            <a:off x="2994683" y="3534058"/>
            <a:ext cx="6205810" cy="206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91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additional patterning schemes were explored using specialized cell cohorts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703416"/>
            <a:ext cx="5181600" cy="4351338"/>
          </a:xfrm>
        </p:spPr>
        <p:txBody>
          <a:bodyPr/>
          <a:lstStyle/>
          <a:p>
            <a:r>
              <a:rPr lang="en-US" dirty="0" smtClean="0"/>
              <a:t>Autonomous Patterning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Multiscale</a:t>
            </a:r>
            <a:r>
              <a:rPr lang="en-US" dirty="0" smtClean="0"/>
              <a:t> Patterning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703416"/>
            <a:ext cx="5181600" cy="4351338"/>
          </a:xfrm>
        </p:spPr>
        <p:txBody>
          <a:bodyPr/>
          <a:lstStyle/>
          <a:p>
            <a:r>
              <a:rPr lang="en-US" dirty="0"/>
              <a:t>Inorganic Interfaces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Heterostructures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4" b="78934"/>
          <a:stretch/>
        </p:blipFill>
        <p:spPr bwMode="auto">
          <a:xfrm>
            <a:off x="1391475" y="2407958"/>
            <a:ext cx="2824687" cy="130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0" r="17978" b="1"/>
          <a:stretch/>
        </p:blipFill>
        <p:spPr bwMode="auto">
          <a:xfrm>
            <a:off x="6301598" y="2332180"/>
            <a:ext cx="4922803" cy="145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0" b="26082"/>
          <a:stretch/>
        </p:blipFill>
        <p:spPr bwMode="auto">
          <a:xfrm>
            <a:off x="6019800" y="5085188"/>
            <a:ext cx="52922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69" y="2095814"/>
            <a:ext cx="3717897" cy="2437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37326"/>
          <a:stretch/>
        </p:blipFill>
        <p:spPr>
          <a:xfrm>
            <a:off x="237356" y="5218403"/>
            <a:ext cx="5320606" cy="1525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63312" t="24399"/>
          <a:stretch/>
        </p:blipFill>
        <p:spPr>
          <a:xfrm>
            <a:off x="1131326" y="5134064"/>
            <a:ext cx="3344981" cy="169422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272240" y="2332180"/>
            <a:ext cx="2981517" cy="1546905"/>
            <a:chOff x="7491220" y="2332180"/>
            <a:chExt cx="2981517" cy="15469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r="7355" b="47636"/>
            <a:stretch/>
          </p:blipFill>
          <p:spPr>
            <a:xfrm>
              <a:off x="7491220" y="2332180"/>
              <a:ext cx="1491326" cy="15411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50026" r="7426"/>
            <a:stretch/>
          </p:blipFill>
          <p:spPr>
            <a:xfrm>
              <a:off x="8982546" y="2408258"/>
              <a:ext cx="1490191" cy="1470827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360" y="4675563"/>
            <a:ext cx="2887277" cy="21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9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and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</a:t>
            </a:r>
            <a:r>
              <a:rPr lang="en-US" smtClean="0"/>
              <a:t>I </a:t>
            </a:r>
            <a:r>
              <a:rPr lang="en-US" smtClean="0"/>
              <a:t>thought </a:t>
            </a:r>
            <a:r>
              <a:rPr lang="en-US" dirty="0" smtClean="0"/>
              <a:t>rested on assumptions</a:t>
            </a:r>
          </a:p>
          <a:p>
            <a:pPr lvl="1"/>
            <a:r>
              <a:rPr lang="en-US" dirty="0" smtClean="0"/>
              <a:t>System would scale well</a:t>
            </a:r>
          </a:p>
          <a:p>
            <a:pPr lvl="1"/>
            <a:r>
              <a:rPr lang="en-US" dirty="0" smtClean="0"/>
              <a:t>Use of other materials would be analogous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Concerns and Suggestions</a:t>
            </a:r>
          </a:p>
          <a:p>
            <a:pPr lvl="1"/>
            <a:r>
              <a:rPr lang="en-US" dirty="0" smtClean="0"/>
              <a:t>Toxicity concerns with other materials </a:t>
            </a:r>
          </a:p>
          <a:p>
            <a:pPr lvl="1"/>
            <a:r>
              <a:rPr lang="en-US" dirty="0" smtClean="0"/>
              <a:t>Experiment with </a:t>
            </a:r>
            <a:r>
              <a:rPr lang="en-US" dirty="0" smtClean="0"/>
              <a:t>other </a:t>
            </a:r>
            <a:r>
              <a:rPr lang="en-US" dirty="0" smtClean="0"/>
              <a:t>materials for possible use</a:t>
            </a:r>
          </a:p>
          <a:p>
            <a:pPr lvl="1"/>
            <a:r>
              <a:rPr lang="en-US" dirty="0" smtClean="0"/>
              <a:t>Explore other excreted proteins/ other biofilm components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588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circuitry behaved as expected and structures were well defined and characterized</a:t>
            </a:r>
          </a:p>
          <a:p>
            <a:pPr lvl="1"/>
            <a:r>
              <a:rPr lang="en-US" dirty="0" smtClean="0"/>
              <a:t>Temporal, scale, appropriate signals</a:t>
            </a:r>
          </a:p>
          <a:p>
            <a:r>
              <a:rPr lang="en-US" dirty="0" smtClean="0"/>
              <a:t>Applications for other fields and industries</a:t>
            </a:r>
          </a:p>
          <a:p>
            <a:pPr lvl="1"/>
            <a:r>
              <a:rPr lang="en-US" dirty="0" smtClean="0"/>
              <a:t>Cell circuits demonstrate genetic programmability of biomaterials</a:t>
            </a:r>
          </a:p>
          <a:p>
            <a:pPr lvl="1"/>
            <a:r>
              <a:rPr lang="en-US" dirty="0" smtClean="0"/>
              <a:t>Materials science and self-healing applications</a:t>
            </a:r>
          </a:p>
          <a:p>
            <a:r>
              <a:rPr lang="en-US" dirty="0" smtClean="0"/>
              <a:t>Proof of concept</a:t>
            </a:r>
          </a:p>
          <a:p>
            <a:pPr lvl="1"/>
            <a:r>
              <a:rPr lang="en-US" dirty="0" smtClean="0"/>
              <a:t>Interesting in theory, small impact in practice</a:t>
            </a:r>
          </a:p>
        </p:txBody>
      </p:sp>
    </p:spTree>
    <p:extLst>
      <p:ext uri="{BB962C8B-B14F-4D97-AF65-F5344CB8AC3E}">
        <p14:creationId xmlns:p14="http://schemas.microsoft.com/office/powerpoint/2010/main" val="274554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389</Words>
  <Application>Microsoft Macintosh PowerPoint</Application>
  <PresentationFormat>Custom</PresentationFormat>
  <Paragraphs>74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Engineering Living Functional Material Allen Y. Chen, Chao Zhong, Timothy K. Lu</vt:lpstr>
      <vt:lpstr>Live systems have attractive foundational properties for improving of materials</vt:lpstr>
      <vt:lpstr>Combining synthetic and living components would add novel functionality to materials</vt:lpstr>
      <vt:lpstr>Four strains of E. coli were engineered to make a cellular consortia for materials patterning</vt:lpstr>
      <vt:lpstr>Stem-loop riboregulator</vt:lpstr>
      <vt:lpstr>Induction modulation was explored to obtain means for different patterning techniques</vt:lpstr>
      <vt:lpstr>Four additional patterning schemes were explored using specialized cell cohorts</vt:lpstr>
      <vt:lpstr>Assumptions and Concerns</vt:lpstr>
      <vt:lpstr>Conclusion and Significance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Living Functional Material Allen Y. Chen, Chao Zhong, Timothy K. Lu</dc:title>
  <dc:creator>Gabriela Garcia</dc:creator>
  <cp:lastModifiedBy>Natalie Kuldell</cp:lastModifiedBy>
  <cp:revision>25</cp:revision>
  <dcterms:created xsi:type="dcterms:W3CDTF">2015-03-13T00:22:37Z</dcterms:created>
  <dcterms:modified xsi:type="dcterms:W3CDTF">2015-03-18T19:33:10Z</dcterms:modified>
</cp:coreProperties>
</file>